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419" r:id="rId3"/>
    <p:sldId id="432" r:id="rId4"/>
    <p:sldId id="425" r:id="rId5"/>
    <p:sldId id="433" r:id="rId6"/>
    <p:sldId id="427" r:id="rId7"/>
    <p:sldId id="426" r:id="rId8"/>
    <p:sldId id="428" r:id="rId9"/>
    <p:sldId id="429" r:id="rId10"/>
    <p:sldId id="430" r:id="rId11"/>
    <p:sldId id="431" r:id="rId12"/>
    <p:sldId id="423" r:id="rId13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BA"/>
    <a:srgbClr val="B8F6D7"/>
    <a:srgbClr val="FA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AAAEF-A3FD-47E5-BE5F-88E5EC68EC26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A9E5B62-07A6-4CE9-A2B1-4AF3A653E2AE}">
      <dgm:prSet phldrT="[Tes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1400" b="1" dirty="0"/>
            <a:t>Regione Autonoma Friuli Venezia Giulia</a:t>
          </a:r>
        </a:p>
      </dgm:t>
    </dgm:pt>
    <dgm:pt modelId="{605DEC47-268E-40C9-A426-31B75A4BAACC}" type="parTrans" cxnId="{F3C0F85E-296A-4232-8A7E-F10248A2C46B}">
      <dgm:prSet/>
      <dgm:spPr/>
      <dgm:t>
        <a:bodyPr/>
        <a:lstStyle/>
        <a:p>
          <a:endParaRPr lang="it-IT" sz="1400" b="1"/>
        </a:p>
      </dgm:t>
    </dgm:pt>
    <dgm:pt modelId="{5832E9FD-03D8-42D1-BA3D-3EB25277001E}" type="sibTrans" cxnId="{F3C0F85E-296A-4232-8A7E-F10248A2C46B}">
      <dgm:prSet/>
      <dgm:spPr/>
      <dgm:t>
        <a:bodyPr/>
        <a:lstStyle/>
        <a:p>
          <a:endParaRPr lang="it-IT" sz="1400" b="1"/>
        </a:p>
      </dgm:t>
    </dgm:pt>
    <dgm:pt modelId="{B2B7D97E-DE2B-46FA-903C-25AC5DF677BD}">
      <dgm:prSet phldrT="[Testo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 marL="87313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u="sng" kern="1200" dirty="0"/>
            <a:t>Direzioni centrali</a:t>
          </a:r>
          <a:r>
            <a:rPr lang="it-IT" sz="1400" b="1" kern="1200" dirty="0"/>
            <a:t>: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Finanze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Patrimonio, Demanio, Servizi Generali e Sistemi </a:t>
          </a:r>
          <a:r>
            <a:rPr lang="it-IT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cimaWE Rg"/>
              <a:ea typeface="+mn-ea"/>
              <a:cs typeface="+mn-cs"/>
            </a:rPr>
            <a:t>Informativi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Autonomie Locali, Funzione Pubblica, Sicurezza e Politiche dell’Immigrazione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Cultura e Sport</a:t>
          </a:r>
          <a:endParaRPr lang="it-IT" sz="1400" b="1" u="none" kern="1200" dirty="0"/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u="none" kern="1200" dirty="0">
              <a:solidFill>
                <a:srgbClr val="FF0000"/>
              </a:solidFill>
            </a:rPr>
            <a:t>-   </a:t>
          </a:r>
          <a:r>
            <a:rPr lang="it-IT" sz="1400" b="1" u="sng" kern="1200" dirty="0">
              <a:solidFill>
                <a:srgbClr val="FF0000"/>
              </a:solidFill>
            </a:rPr>
            <a:t>Difesa dell’Ambiente, Energia e Sviluppo Sostenibile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Infrastrutture e Territorio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Attività produttive e Turismo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Risorse Agroalimentari, Forestali e Ittiche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it-IT" sz="1400" b="1" kern="1200" dirty="0"/>
            <a:t>-   Lavoro, Formazione, Istruzione, e Famiglia</a:t>
          </a:r>
        </a:p>
        <a:p>
          <a:pPr marL="177800" marR="0" lvl="0" indent="-873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/>
            <a:t>-   Salute, Politiche Sociali e Disabilità</a:t>
          </a:r>
        </a:p>
        <a:p>
          <a:pPr marL="9048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gm:t>
    </dgm:pt>
    <dgm:pt modelId="{E2DBFD2E-E143-45E8-81FB-687C1F741435}" type="parTrans" cxnId="{14B4278E-BA4A-44DF-972C-9C108AB276A6}">
      <dgm:prSet/>
      <dgm:spPr/>
      <dgm:t>
        <a:bodyPr/>
        <a:lstStyle/>
        <a:p>
          <a:endParaRPr lang="it-IT" sz="1400" b="1"/>
        </a:p>
      </dgm:t>
    </dgm:pt>
    <dgm:pt modelId="{386C6079-6C86-40A4-AD2C-E88D3EF343B6}" type="sibTrans" cxnId="{14B4278E-BA4A-44DF-972C-9C108AB276A6}">
      <dgm:prSet/>
      <dgm:spPr/>
      <dgm:t>
        <a:bodyPr/>
        <a:lstStyle/>
        <a:p>
          <a:endParaRPr lang="it-IT" sz="1400" b="1"/>
        </a:p>
      </dgm:t>
    </dgm:pt>
    <dgm:pt modelId="{65AA6E0E-63F7-4E51-AE3F-8B71DD2DD09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1400" b="1" dirty="0"/>
            <a:t>Giunta Regionale</a:t>
          </a:r>
        </a:p>
      </dgm:t>
    </dgm:pt>
    <dgm:pt modelId="{BDE8A755-CCE4-40E3-8F0E-1A30E620C667}" type="parTrans" cxnId="{61BD60CB-E9DD-42B3-9911-FC40CA4A6D75}">
      <dgm:prSet/>
      <dgm:spPr/>
      <dgm:t>
        <a:bodyPr/>
        <a:lstStyle/>
        <a:p>
          <a:endParaRPr lang="it-IT" sz="1400" b="1"/>
        </a:p>
      </dgm:t>
    </dgm:pt>
    <dgm:pt modelId="{D24142F9-3F5D-46A2-BD3C-680162D9114D}" type="sibTrans" cxnId="{61BD60CB-E9DD-42B3-9911-FC40CA4A6D75}">
      <dgm:prSet/>
      <dgm:spPr/>
      <dgm:t>
        <a:bodyPr/>
        <a:lstStyle/>
        <a:p>
          <a:endParaRPr lang="it-IT" sz="1400" b="1"/>
        </a:p>
      </dgm:t>
    </dgm:pt>
    <dgm:pt modelId="{27F6E662-3518-469E-AF93-999A71D51D7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/>
            <a:t>Uffici della  Presidenza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dirty="0"/>
        </a:p>
      </dgm:t>
    </dgm:pt>
    <dgm:pt modelId="{EACF673A-C26C-4E4D-8545-E2BC6F955FA6}" type="parTrans" cxnId="{08B8EFA2-D1C2-4367-B864-9F34B6DC683E}">
      <dgm:prSet/>
      <dgm:spPr/>
      <dgm:t>
        <a:bodyPr/>
        <a:lstStyle/>
        <a:p>
          <a:endParaRPr lang="it-IT" sz="1400" b="1"/>
        </a:p>
      </dgm:t>
    </dgm:pt>
    <dgm:pt modelId="{9001669E-B996-44FC-909E-453429698B4B}" type="sibTrans" cxnId="{08B8EFA2-D1C2-4367-B864-9F34B6DC683E}">
      <dgm:prSet/>
      <dgm:spPr/>
      <dgm:t>
        <a:bodyPr/>
        <a:lstStyle/>
        <a:p>
          <a:endParaRPr lang="it-IT" sz="1400" b="1"/>
        </a:p>
      </dgm:t>
    </dgm:pt>
    <dgm:pt modelId="{85CF17D7-4C2B-4D62-9773-B4C923932482}" type="pres">
      <dgm:prSet presAssocID="{6D7AAAEF-A3FD-47E5-BE5F-88E5EC68EC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7BF010-1647-4A6C-A9BF-438BB56C085C}" type="pres">
      <dgm:prSet presAssocID="{0A9E5B62-07A6-4CE9-A2B1-4AF3A653E2AE}" presName="hierRoot1" presStyleCnt="0"/>
      <dgm:spPr/>
    </dgm:pt>
    <dgm:pt modelId="{57FC57D0-3019-4C16-BF49-9B6356B70C6D}" type="pres">
      <dgm:prSet presAssocID="{0A9E5B62-07A6-4CE9-A2B1-4AF3A653E2AE}" presName="composite" presStyleCnt="0"/>
      <dgm:spPr/>
    </dgm:pt>
    <dgm:pt modelId="{5D7FE9A6-64AC-49C1-9B25-EDFCE5D18D83}" type="pres">
      <dgm:prSet presAssocID="{0A9E5B62-07A6-4CE9-A2B1-4AF3A653E2AE}" presName="background" presStyleLbl="node0" presStyleIdx="0" presStyleCnt="1"/>
      <dgm:spPr/>
    </dgm:pt>
    <dgm:pt modelId="{FE94B210-18D9-42B0-AE7F-AC22C28EDCB5}" type="pres">
      <dgm:prSet presAssocID="{0A9E5B62-07A6-4CE9-A2B1-4AF3A653E2AE}" presName="text" presStyleLbl="fgAcc0" presStyleIdx="0" presStyleCnt="1" custScaleX="234664" custLinFactY="-19163" custLinFactNeighborY="-100000">
        <dgm:presLayoutVars>
          <dgm:chPref val="3"/>
        </dgm:presLayoutVars>
      </dgm:prSet>
      <dgm:spPr/>
    </dgm:pt>
    <dgm:pt modelId="{50A6D34B-ADCB-4746-95F4-1D60472C025F}" type="pres">
      <dgm:prSet presAssocID="{0A9E5B62-07A6-4CE9-A2B1-4AF3A653E2AE}" presName="hierChild2" presStyleCnt="0"/>
      <dgm:spPr/>
    </dgm:pt>
    <dgm:pt modelId="{C5DCDFD8-CFFA-41D9-9D3B-359C282D4644}" type="pres">
      <dgm:prSet presAssocID="{BDE8A755-CCE4-40E3-8F0E-1A30E620C667}" presName="Name10" presStyleLbl="parChTrans1D2" presStyleIdx="0" presStyleCnt="3"/>
      <dgm:spPr/>
    </dgm:pt>
    <dgm:pt modelId="{B3AF4B9A-4219-49AC-A473-86A1C9C239EB}" type="pres">
      <dgm:prSet presAssocID="{65AA6E0E-63F7-4E51-AE3F-8B71DD2DD09D}" presName="hierRoot2" presStyleCnt="0"/>
      <dgm:spPr/>
    </dgm:pt>
    <dgm:pt modelId="{BEFFD1ED-2B57-4462-BEE4-BBDFB88316DA}" type="pres">
      <dgm:prSet presAssocID="{65AA6E0E-63F7-4E51-AE3F-8B71DD2DD09D}" presName="composite2" presStyleCnt="0"/>
      <dgm:spPr/>
    </dgm:pt>
    <dgm:pt modelId="{C6240DF3-941D-4B2D-A4E8-EF3A67C16398}" type="pres">
      <dgm:prSet presAssocID="{65AA6E0E-63F7-4E51-AE3F-8B71DD2DD09D}" presName="background2" presStyleLbl="node2" presStyleIdx="0" presStyleCnt="3"/>
      <dgm:spPr/>
    </dgm:pt>
    <dgm:pt modelId="{38CFA9FD-FCDD-42A5-9A0D-3F767BA0DE9B}" type="pres">
      <dgm:prSet presAssocID="{65AA6E0E-63F7-4E51-AE3F-8B71DD2DD09D}" presName="text2" presStyleLbl="fgAcc2" presStyleIdx="0" presStyleCnt="3">
        <dgm:presLayoutVars>
          <dgm:chPref val="3"/>
        </dgm:presLayoutVars>
      </dgm:prSet>
      <dgm:spPr/>
    </dgm:pt>
    <dgm:pt modelId="{CF2D598E-1A63-4589-ADB1-688638B7FFA8}" type="pres">
      <dgm:prSet presAssocID="{65AA6E0E-63F7-4E51-AE3F-8B71DD2DD09D}" presName="hierChild3" presStyleCnt="0"/>
      <dgm:spPr/>
    </dgm:pt>
    <dgm:pt modelId="{88EBCA6E-DF82-4233-BFAC-AB8DE30A10E2}" type="pres">
      <dgm:prSet presAssocID="{EACF673A-C26C-4E4D-8545-E2BC6F955FA6}" presName="Name10" presStyleLbl="parChTrans1D2" presStyleIdx="1" presStyleCnt="3"/>
      <dgm:spPr/>
    </dgm:pt>
    <dgm:pt modelId="{1DCB7FE9-A616-4C5E-80D4-C48092039ABD}" type="pres">
      <dgm:prSet presAssocID="{27F6E662-3518-469E-AF93-999A71D51D75}" presName="hierRoot2" presStyleCnt="0"/>
      <dgm:spPr/>
    </dgm:pt>
    <dgm:pt modelId="{8B440E59-EE3F-4142-BE90-2C625D32FE3A}" type="pres">
      <dgm:prSet presAssocID="{27F6E662-3518-469E-AF93-999A71D51D75}" presName="composite2" presStyleCnt="0"/>
      <dgm:spPr/>
    </dgm:pt>
    <dgm:pt modelId="{D25CE04B-1247-43BA-A039-5E76D058856D}" type="pres">
      <dgm:prSet presAssocID="{27F6E662-3518-469E-AF93-999A71D51D75}" presName="background2" presStyleLbl="node2" presStyleIdx="1" presStyleCnt="3"/>
      <dgm:spPr/>
    </dgm:pt>
    <dgm:pt modelId="{B5DE06DA-FD71-4747-9830-5EDBF79E341E}" type="pres">
      <dgm:prSet presAssocID="{27F6E662-3518-469E-AF93-999A71D51D75}" presName="text2" presStyleLbl="fgAcc2" presStyleIdx="1" presStyleCnt="3">
        <dgm:presLayoutVars>
          <dgm:chPref val="3"/>
        </dgm:presLayoutVars>
      </dgm:prSet>
      <dgm:spPr/>
    </dgm:pt>
    <dgm:pt modelId="{F5F6EEC8-61F8-4645-9E6A-646BF043039D}" type="pres">
      <dgm:prSet presAssocID="{27F6E662-3518-469E-AF93-999A71D51D75}" presName="hierChild3" presStyleCnt="0"/>
      <dgm:spPr/>
    </dgm:pt>
    <dgm:pt modelId="{07A76947-C58C-40D5-B92F-D704C4D0C48A}" type="pres">
      <dgm:prSet presAssocID="{E2DBFD2E-E143-45E8-81FB-687C1F741435}" presName="Name10" presStyleLbl="parChTrans1D2" presStyleIdx="2" presStyleCnt="3"/>
      <dgm:spPr/>
    </dgm:pt>
    <dgm:pt modelId="{8A6477E7-A1B8-41D5-A8F7-5426BBB08F35}" type="pres">
      <dgm:prSet presAssocID="{B2B7D97E-DE2B-46FA-903C-25AC5DF677BD}" presName="hierRoot2" presStyleCnt="0"/>
      <dgm:spPr/>
    </dgm:pt>
    <dgm:pt modelId="{BDC56592-20B9-4EEA-BE9D-44FE2A74FDA3}" type="pres">
      <dgm:prSet presAssocID="{B2B7D97E-DE2B-46FA-903C-25AC5DF677BD}" presName="composite2" presStyleCnt="0"/>
      <dgm:spPr/>
    </dgm:pt>
    <dgm:pt modelId="{021830FF-2186-4C50-8777-8785E969A341}" type="pres">
      <dgm:prSet presAssocID="{B2B7D97E-DE2B-46FA-903C-25AC5DF677BD}" presName="background2" presStyleLbl="node2" presStyleIdx="2" presStyleCnt="3"/>
      <dgm:spPr/>
    </dgm:pt>
    <dgm:pt modelId="{C6123494-B755-493C-9236-74449C8F7BBB}" type="pres">
      <dgm:prSet presAssocID="{B2B7D97E-DE2B-46FA-903C-25AC5DF677BD}" presName="text2" presStyleLbl="fgAcc2" presStyleIdx="2" presStyleCnt="3" custScaleX="335717" custScaleY="397203">
        <dgm:presLayoutVars>
          <dgm:chPref val="3"/>
        </dgm:presLayoutVars>
      </dgm:prSet>
      <dgm:spPr/>
    </dgm:pt>
    <dgm:pt modelId="{767EF3BB-1837-4EB2-B8F8-208DA5E2E6A5}" type="pres">
      <dgm:prSet presAssocID="{B2B7D97E-DE2B-46FA-903C-25AC5DF677BD}" presName="hierChild3" presStyleCnt="0"/>
      <dgm:spPr/>
    </dgm:pt>
  </dgm:ptLst>
  <dgm:cxnLst>
    <dgm:cxn modelId="{10001804-6435-44FB-9BAB-DD67C7508047}" type="presOf" srcId="{6D7AAAEF-A3FD-47E5-BE5F-88E5EC68EC26}" destId="{85CF17D7-4C2B-4D62-9773-B4C923932482}" srcOrd="0" destOrd="0" presId="urn:microsoft.com/office/officeart/2005/8/layout/hierarchy1"/>
    <dgm:cxn modelId="{3F11EC05-A96E-4A5C-BC7E-E1C13A3513C9}" type="presOf" srcId="{BDE8A755-CCE4-40E3-8F0E-1A30E620C667}" destId="{C5DCDFD8-CFFA-41D9-9D3B-359C282D4644}" srcOrd="0" destOrd="0" presId="urn:microsoft.com/office/officeart/2005/8/layout/hierarchy1"/>
    <dgm:cxn modelId="{82304618-8CE5-4F76-B99D-E8D15815B690}" type="presOf" srcId="{0A9E5B62-07A6-4CE9-A2B1-4AF3A653E2AE}" destId="{FE94B210-18D9-42B0-AE7F-AC22C28EDCB5}" srcOrd="0" destOrd="0" presId="urn:microsoft.com/office/officeart/2005/8/layout/hierarchy1"/>
    <dgm:cxn modelId="{A265F81A-7DA5-4348-95E7-6D80C07256B0}" type="presOf" srcId="{E2DBFD2E-E143-45E8-81FB-687C1F741435}" destId="{07A76947-C58C-40D5-B92F-D704C4D0C48A}" srcOrd="0" destOrd="0" presId="urn:microsoft.com/office/officeart/2005/8/layout/hierarchy1"/>
    <dgm:cxn modelId="{0FD71234-2E96-4642-90E9-E1246CBD956E}" type="presOf" srcId="{B2B7D97E-DE2B-46FA-903C-25AC5DF677BD}" destId="{C6123494-B755-493C-9236-74449C8F7BBB}" srcOrd="0" destOrd="0" presId="urn:microsoft.com/office/officeart/2005/8/layout/hierarchy1"/>
    <dgm:cxn modelId="{F3C0F85E-296A-4232-8A7E-F10248A2C46B}" srcId="{6D7AAAEF-A3FD-47E5-BE5F-88E5EC68EC26}" destId="{0A9E5B62-07A6-4CE9-A2B1-4AF3A653E2AE}" srcOrd="0" destOrd="0" parTransId="{605DEC47-268E-40C9-A426-31B75A4BAACC}" sibTransId="{5832E9FD-03D8-42D1-BA3D-3EB25277001E}"/>
    <dgm:cxn modelId="{32066367-1753-4AFE-A8B6-5AD9C64E50DD}" type="presOf" srcId="{EACF673A-C26C-4E4D-8545-E2BC6F955FA6}" destId="{88EBCA6E-DF82-4233-BFAC-AB8DE30A10E2}" srcOrd="0" destOrd="0" presId="urn:microsoft.com/office/officeart/2005/8/layout/hierarchy1"/>
    <dgm:cxn modelId="{3467C571-45C0-4A3B-BBF3-4D5E43D3B29F}" type="presOf" srcId="{65AA6E0E-63F7-4E51-AE3F-8B71DD2DD09D}" destId="{38CFA9FD-FCDD-42A5-9A0D-3F767BA0DE9B}" srcOrd="0" destOrd="0" presId="urn:microsoft.com/office/officeart/2005/8/layout/hierarchy1"/>
    <dgm:cxn modelId="{14B4278E-BA4A-44DF-972C-9C108AB276A6}" srcId="{0A9E5B62-07A6-4CE9-A2B1-4AF3A653E2AE}" destId="{B2B7D97E-DE2B-46FA-903C-25AC5DF677BD}" srcOrd="2" destOrd="0" parTransId="{E2DBFD2E-E143-45E8-81FB-687C1F741435}" sibTransId="{386C6079-6C86-40A4-AD2C-E88D3EF343B6}"/>
    <dgm:cxn modelId="{08B8EFA2-D1C2-4367-B864-9F34B6DC683E}" srcId="{0A9E5B62-07A6-4CE9-A2B1-4AF3A653E2AE}" destId="{27F6E662-3518-469E-AF93-999A71D51D75}" srcOrd="1" destOrd="0" parTransId="{EACF673A-C26C-4E4D-8545-E2BC6F955FA6}" sibTransId="{9001669E-B996-44FC-909E-453429698B4B}"/>
    <dgm:cxn modelId="{605310A6-5133-4D62-9F76-4FDAC063DA68}" type="presOf" srcId="{27F6E662-3518-469E-AF93-999A71D51D75}" destId="{B5DE06DA-FD71-4747-9830-5EDBF79E341E}" srcOrd="0" destOrd="0" presId="urn:microsoft.com/office/officeart/2005/8/layout/hierarchy1"/>
    <dgm:cxn modelId="{61BD60CB-E9DD-42B3-9911-FC40CA4A6D75}" srcId="{0A9E5B62-07A6-4CE9-A2B1-4AF3A653E2AE}" destId="{65AA6E0E-63F7-4E51-AE3F-8B71DD2DD09D}" srcOrd="0" destOrd="0" parTransId="{BDE8A755-CCE4-40E3-8F0E-1A30E620C667}" sibTransId="{D24142F9-3F5D-46A2-BD3C-680162D9114D}"/>
    <dgm:cxn modelId="{5D6AD733-7B31-4C2C-9E2F-A4663DC3E366}" type="presParOf" srcId="{85CF17D7-4C2B-4D62-9773-B4C923932482}" destId="{857BF010-1647-4A6C-A9BF-438BB56C085C}" srcOrd="0" destOrd="0" presId="urn:microsoft.com/office/officeart/2005/8/layout/hierarchy1"/>
    <dgm:cxn modelId="{F9BF3622-4953-4837-B232-768F7F67AC5B}" type="presParOf" srcId="{857BF010-1647-4A6C-A9BF-438BB56C085C}" destId="{57FC57D0-3019-4C16-BF49-9B6356B70C6D}" srcOrd="0" destOrd="0" presId="urn:microsoft.com/office/officeart/2005/8/layout/hierarchy1"/>
    <dgm:cxn modelId="{2E8A005C-0133-43F4-A08A-667DF317A18A}" type="presParOf" srcId="{57FC57D0-3019-4C16-BF49-9B6356B70C6D}" destId="{5D7FE9A6-64AC-49C1-9B25-EDFCE5D18D83}" srcOrd="0" destOrd="0" presId="urn:microsoft.com/office/officeart/2005/8/layout/hierarchy1"/>
    <dgm:cxn modelId="{EA6D8D3C-BE4C-4387-A436-CCC28E73DEE9}" type="presParOf" srcId="{57FC57D0-3019-4C16-BF49-9B6356B70C6D}" destId="{FE94B210-18D9-42B0-AE7F-AC22C28EDCB5}" srcOrd="1" destOrd="0" presId="urn:microsoft.com/office/officeart/2005/8/layout/hierarchy1"/>
    <dgm:cxn modelId="{7ED38BB5-16E4-46AF-8607-43321EEF2743}" type="presParOf" srcId="{857BF010-1647-4A6C-A9BF-438BB56C085C}" destId="{50A6D34B-ADCB-4746-95F4-1D60472C025F}" srcOrd="1" destOrd="0" presId="urn:microsoft.com/office/officeart/2005/8/layout/hierarchy1"/>
    <dgm:cxn modelId="{FFFF6AB6-72A5-4E08-B985-C42738F4A718}" type="presParOf" srcId="{50A6D34B-ADCB-4746-95F4-1D60472C025F}" destId="{C5DCDFD8-CFFA-41D9-9D3B-359C282D4644}" srcOrd="0" destOrd="0" presId="urn:microsoft.com/office/officeart/2005/8/layout/hierarchy1"/>
    <dgm:cxn modelId="{D5E472B7-5E92-4A25-A39D-88FC370C7EB5}" type="presParOf" srcId="{50A6D34B-ADCB-4746-95F4-1D60472C025F}" destId="{B3AF4B9A-4219-49AC-A473-86A1C9C239EB}" srcOrd="1" destOrd="0" presId="urn:microsoft.com/office/officeart/2005/8/layout/hierarchy1"/>
    <dgm:cxn modelId="{E08A7F69-7ABF-4F61-98FA-613077D25825}" type="presParOf" srcId="{B3AF4B9A-4219-49AC-A473-86A1C9C239EB}" destId="{BEFFD1ED-2B57-4462-BEE4-BBDFB88316DA}" srcOrd="0" destOrd="0" presId="urn:microsoft.com/office/officeart/2005/8/layout/hierarchy1"/>
    <dgm:cxn modelId="{CCF6B38F-49AF-4D8E-8A30-11567AFC3A77}" type="presParOf" srcId="{BEFFD1ED-2B57-4462-BEE4-BBDFB88316DA}" destId="{C6240DF3-941D-4B2D-A4E8-EF3A67C16398}" srcOrd="0" destOrd="0" presId="urn:microsoft.com/office/officeart/2005/8/layout/hierarchy1"/>
    <dgm:cxn modelId="{FA1EE39F-56B7-49C0-BC99-090F257734EC}" type="presParOf" srcId="{BEFFD1ED-2B57-4462-BEE4-BBDFB88316DA}" destId="{38CFA9FD-FCDD-42A5-9A0D-3F767BA0DE9B}" srcOrd="1" destOrd="0" presId="urn:microsoft.com/office/officeart/2005/8/layout/hierarchy1"/>
    <dgm:cxn modelId="{EBDB2F86-F579-458D-BE3F-AF03F01EBAFA}" type="presParOf" srcId="{B3AF4B9A-4219-49AC-A473-86A1C9C239EB}" destId="{CF2D598E-1A63-4589-ADB1-688638B7FFA8}" srcOrd="1" destOrd="0" presId="urn:microsoft.com/office/officeart/2005/8/layout/hierarchy1"/>
    <dgm:cxn modelId="{C5560D00-DE5B-47C0-8504-72968FFCEB1A}" type="presParOf" srcId="{50A6D34B-ADCB-4746-95F4-1D60472C025F}" destId="{88EBCA6E-DF82-4233-BFAC-AB8DE30A10E2}" srcOrd="2" destOrd="0" presId="urn:microsoft.com/office/officeart/2005/8/layout/hierarchy1"/>
    <dgm:cxn modelId="{63DFBFF5-DEED-4364-AAA9-4B2C85E95071}" type="presParOf" srcId="{50A6D34B-ADCB-4746-95F4-1D60472C025F}" destId="{1DCB7FE9-A616-4C5E-80D4-C48092039ABD}" srcOrd="3" destOrd="0" presId="urn:microsoft.com/office/officeart/2005/8/layout/hierarchy1"/>
    <dgm:cxn modelId="{719A6B4E-4758-48F0-B73C-AF199A9A4D1C}" type="presParOf" srcId="{1DCB7FE9-A616-4C5E-80D4-C48092039ABD}" destId="{8B440E59-EE3F-4142-BE90-2C625D32FE3A}" srcOrd="0" destOrd="0" presId="urn:microsoft.com/office/officeart/2005/8/layout/hierarchy1"/>
    <dgm:cxn modelId="{D234C379-02AA-4FE8-BD59-0CE86886A020}" type="presParOf" srcId="{8B440E59-EE3F-4142-BE90-2C625D32FE3A}" destId="{D25CE04B-1247-43BA-A039-5E76D058856D}" srcOrd="0" destOrd="0" presId="urn:microsoft.com/office/officeart/2005/8/layout/hierarchy1"/>
    <dgm:cxn modelId="{EF0D0F2E-2786-48EF-8CDF-7AEFAC1F3A8D}" type="presParOf" srcId="{8B440E59-EE3F-4142-BE90-2C625D32FE3A}" destId="{B5DE06DA-FD71-4747-9830-5EDBF79E341E}" srcOrd="1" destOrd="0" presId="urn:microsoft.com/office/officeart/2005/8/layout/hierarchy1"/>
    <dgm:cxn modelId="{64290178-1894-4100-818E-12F175CE106D}" type="presParOf" srcId="{1DCB7FE9-A616-4C5E-80D4-C48092039ABD}" destId="{F5F6EEC8-61F8-4645-9E6A-646BF043039D}" srcOrd="1" destOrd="0" presId="urn:microsoft.com/office/officeart/2005/8/layout/hierarchy1"/>
    <dgm:cxn modelId="{306CA032-847D-49DE-9582-F9C46843501D}" type="presParOf" srcId="{50A6D34B-ADCB-4746-95F4-1D60472C025F}" destId="{07A76947-C58C-40D5-B92F-D704C4D0C48A}" srcOrd="4" destOrd="0" presId="urn:microsoft.com/office/officeart/2005/8/layout/hierarchy1"/>
    <dgm:cxn modelId="{188BC9FD-699A-4948-AB20-F25F0009822B}" type="presParOf" srcId="{50A6D34B-ADCB-4746-95F4-1D60472C025F}" destId="{8A6477E7-A1B8-41D5-A8F7-5426BBB08F35}" srcOrd="5" destOrd="0" presId="urn:microsoft.com/office/officeart/2005/8/layout/hierarchy1"/>
    <dgm:cxn modelId="{23FE1C24-CCB5-418A-A738-222085B24686}" type="presParOf" srcId="{8A6477E7-A1B8-41D5-A8F7-5426BBB08F35}" destId="{BDC56592-20B9-4EEA-BE9D-44FE2A74FDA3}" srcOrd="0" destOrd="0" presId="urn:microsoft.com/office/officeart/2005/8/layout/hierarchy1"/>
    <dgm:cxn modelId="{BBA8C30D-1C9D-487A-9980-F60F66649D95}" type="presParOf" srcId="{BDC56592-20B9-4EEA-BE9D-44FE2A74FDA3}" destId="{021830FF-2186-4C50-8777-8785E969A341}" srcOrd="0" destOrd="0" presId="urn:microsoft.com/office/officeart/2005/8/layout/hierarchy1"/>
    <dgm:cxn modelId="{D3C9974A-FF65-416C-92FA-6A8C1C1A5AF7}" type="presParOf" srcId="{BDC56592-20B9-4EEA-BE9D-44FE2A74FDA3}" destId="{C6123494-B755-493C-9236-74449C8F7BBB}" srcOrd="1" destOrd="0" presId="urn:microsoft.com/office/officeart/2005/8/layout/hierarchy1"/>
    <dgm:cxn modelId="{B8DFE475-3F43-4F01-AE89-99E5F169B896}" type="presParOf" srcId="{8A6477E7-A1B8-41D5-A8F7-5426BBB08F35}" destId="{767EF3BB-1837-4EB2-B8F8-208DA5E2E6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CB830-4221-413F-A6EE-60E4FD178C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D1F1AF-8E00-4BFC-B6EC-56160CEDD047}">
      <dgm:prSet phldrT="[Testo]" custT="1"/>
      <dgm:spPr/>
      <dgm:t>
        <a:bodyPr/>
        <a:lstStyle/>
        <a:p>
          <a:pPr algn="ctr"/>
          <a:r>
            <a:rPr lang="it-IT" sz="1400" dirty="0"/>
            <a:t>Procedimento amministrativo</a:t>
          </a:r>
        </a:p>
      </dgm:t>
    </dgm:pt>
    <dgm:pt modelId="{748CE3F9-D95F-4423-B92B-55F44E21FFFD}" type="parTrans" cxnId="{2A7CBD71-10D7-4809-A908-9A445B0B9F33}">
      <dgm:prSet/>
      <dgm:spPr/>
      <dgm:t>
        <a:bodyPr/>
        <a:lstStyle/>
        <a:p>
          <a:endParaRPr lang="it-IT"/>
        </a:p>
      </dgm:t>
    </dgm:pt>
    <dgm:pt modelId="{6EA1319C-51F6-4695-96D0-F34751EE20C2}" type="sibTrans" cxnId="{2A7CBD71-10D7-4809-A908-9A445B0B9F33}">
      <dgm:prSet/>
      <dgm:spPr/>
      <dgm:t>
        <a:bodyPr/>
        <a:lstStyle/>
        <a:p>
          <a:endParaRPr lang="it-IT"/>
        </a:p>
      </dgm:t>
    </dgm:pt>
    <dgm:pt modelId="{06768AB9-4004-431F-9737-BE61A3497B1E}">
      <dgm:prSet phldrT="[Testo]" custT="1"/>
      <dgm:spPr/>
      <dgm:t>
        <a:bodyPr/>
        <a:lstStyle/>
        <a:p>
          <a:pPr algn="ctr"/>
          <a:r>
            <a:rPr lang="it-IT" sz="1400" dirty="0"/>
            <a:t>Sequenza di atti amministrativi</a:t>
          </a:r>
        </a:p>
        <a:p>
          <a:pPr algn="ctr"/>
          <a:endParaRPr lang="it-IT" sz="1400" dirty="0"/>
        </a:p>
      </dgm:t>
    </dgm:pt>
    <dgm:pt modelId="{BAF3F4E5-628C-43C9-9FF3-74B3039BDEA0}" type="parTrans" cxnId="{DBE7705D-C913-4CBC-9BFE-F0E640ACE857}">
      <dgm:prSet/>
      <dgm:spPr/>
      <dgm:t>
        <a:bodyPr/>
        <a:lstStyle/>
        <a:p>
          <a:endParaRPr lang="it-IT"/>
        </a:p>
      </dgm:t>
    </dgm:pt>
    <dgm:pt modelId="{69D2CEB6-67F7-412B-94DE-1EA8F278CEE7}" type="sibTrans" cxnId="{DBE7705D-C913-4CBC-9BFE-F0E640ACE857}">
      <dgm:prSet/>
      <dgm:spPr/>
      <dgm:t>
        <a:bodyPr/>
        <a:lstStyle/>
        <a:p>
          <a:endParaRPr lang="it-IT"/>
        </a:p>
      </dgm:t>
    </dgm:pt>
    <dgm:pt modelId="{D7ACB79F-BDB3-4252-B4C7-54E7D891D73B}">
      <dgm:prSet phldrT="[Testo]" custT="1"/>
      <dgm:spPr/>
      <dgm:t>
        <a:bodyPr/>
        <a:lstStyle/>
        <a:p>
          <a:pPr algn="ctr"/>
          <a:r>
            <a:rPr lang="it-IT" sz="1400" dirty="0"/>
            <a:t>Processo</a:t>
          </a:r>
        </a:p>
      </dgm:t>
    </dgm:pt>
    <dgm:pt modelId="{59F82757-D7C9-46E0-97CC-2ED97AD55F68}" type="parTrans" cxnId="{09AAAD9E-A990-42F6-A956-C50C5C09096A}">
      <dgm:prSet/>
      <dgm:spPr/>
      <dgm:t>
        <a:bodyPr/>
        <a:lstStyle/>
        <a:p>
          <a:endParaRPr lang="it-IT"/>
        </a:p>
      </dgm:t>
    </dgm:pt>
    <dgm:pt modelId="{CF40B202-DF80-4609-BEAB-1066842117D3}" type="sibTrans" cxnId="{09AAAD9E-A990-42F6-A956-C50C5C09096A}">
      <dgm:prSet/>
      <dgm:spPr/>
      <dgm:t>
        <a:bodyPr/>
        <a:lstStyle/>
        <a:p>
          <a:endParaRPr lang="it-IT"/>
        </a:p>
      </dgm:t>
    </dgm:pt>
    <dgm:pt modelId="{1FACDA53-FDF3-4C75-9DD3-F76991F1D234}">
      <dgm:prSet custT="1"/>
      <dgm:spPr/>
      <dgm:t>
        <a:bodyPr/>
        <a:lstStyle/>
        <a:p>
          <a:pPr algn="ctr"/>
          <a:r>
            <a:rPr lang="it-IT" sz="1400" dirty="0"/>
            <a:t>Sequenza di Azioni</a:t>
          </a:r>
        </a:p>
      </dgm:t>
    </dgm:pt>
    <dgm:pt modelId="{32F7B725-E9A8-4E51-A5E0-1BDC277FEF51}" type="parTrans" cxnId="{8B40A6EE-2BFB-4DA2-8598-5305A95C571D}">
      <dgm:prSet/>
      <dgm:spPr/>
      <dgm:t>
        <a:bodyPr/>
        <a:lstStyle/>
        <a:p>
          <a:endParaRPr lang="it-IT"/>
        </a:p>
      </dgm:t>
    </dgm:pt>
    <dgm:pt modelId="{FFC8F8D4-6B88-4F4A-9C3B-733FB7A2ADEB}" type="sibTrans" cxnId="{8B40A6EE-2BFB-4DA2-8598-5305A95C571D}">
      <dgm:prSet/>
      <dgm:spPr/>
      <dgm:t>
        <a:bodyPr/>
        <a:lstStyle/>
        <a:p>
          <a:endParaRPr lang="it-IT"/>
        </a:p>
      </dgm:t>
    </dgm:pt>
    <dgm:pt modelId="{3717CAC7-61C2-4478-83CD-DA7B1BBE9023}">
      <dgm:prSet custT="1"/>
      <dgm:spPr/>
      <dgm:t>
        <a:bodyPr/>
        <a:lstStyle/>
        <a:p>
          <a:pPr algn="ctr"/>
          <a:r>
            <a:rPr lang="it-IT" sz="1400" b="1" dirty="0">
              <a:solidFill>
                <a:srgbClr val="FF0000"/>
              </a:solidFill>
            </a:rPr>
            <a:t>BPMN </a:t>
          </a:r>
        </a:p>
        <a:p>
          <a:pPr algn="ctr"/>
          <a:r>
            <a:rPr lang="it-IT" sz="1400" b="1" dirty="0">
              <a:solidFill>
                <a:srgbClr val="FF0000"/>
              </a:solidFill>
            </a:rPr>
            <a:t>(Business </a:t>
          </a:r>
          <a:r>
            <a:rPr lang="it-IT" sz="1400" b="1" dirty="0" err="1">
              <a:solidFill>
                <a:srgbClr val="FF0000"/>
              </a:solidFill>
            </a:rPr>
            <a:t>Process</a:t>
          </a:r>
          <a:r>
            <a:rPr lang="it-IT" sz="1400" b="1" dirty="0">
              <a:solidFill>
                <a:srgbClr val="FF0000"/>
              </a:solidFill>
            </a:rPr>
            <a:t> Model and </a:t>
          </a:r>
          <a:r>
            <a:rPr lang="it-IT" sz="1400" b="1" dirty="0" err="1">
              <a:solidFill>
                <a:srgbClr val="FF0000"/>
              </a:solidFill>
            </a:rPr>
            <a:t>Notation</a:t>
          </a:r>
          <a:r>
            <a:rPr lang="it-IT" sz="1400" b="1" dirty="0">
              <a:solidFill>
                <a:srgbClr val="FF0000"/>
              </a:solidFill>
            </a:rPr>
            <a:t>)</a:t>
          </a:r>
        </a:p>
      </dgm:t>
    </dgm:pt>
    <dgm:pt modelId="{F96A8F62-A225-4FA9-AB6F-339853E3C1EA}" type="parTrans" cxnId="{69C43F5E-C18A-45AB-95A3-1AA170A0A8DF}">
      <dgm:prSet/>
      <dgm:spPr/>
      <dgm:t>
        <a:bodyPr/>
        <a:lstStyle/>
        <a:p>
          <a:endParaRPr lang="it-IT"/>
        </a:p>
      </dgm:t>
    </dgm:pt>
    <dgm:pt modelId="{E04F823C-E2AF-43E3-AFD6-B5E897F36263}" type="sibTrans" cxnId="{69C43F5E-C18A-45AB-95A3-1AA170A0A8DF}">
      <dgm:prSet/>
      <dgm:spPr/>
      <dgm:t>
        <a:bodyPr/>
        <a:lstStyle/>
        <a:p>
          <a:endParaRPr lang="it-IT"/>
        </a:p>
      </dgm:t>
    </dgm:pt>
    <dgm:pt modelId="{80241D40-0823-4063-90F8-8FC27D94620A}" type="pres">
      <dgm:prSet presAssocID="{7F8CB830-4221-413F-A6EE-60E4FD178CFF}" presName="arrowDiagram" presStyleCnt="0">
        <dgm:presLayoutVars>
          <dgm:chMax val="5"/>
          <dgm:dir/>
          <dgm:resizeHandles val="exact"/>
        </dgm:presLayoutVars>
      </dgm:prSet>
      <dgm:spPr/>
    </dgm:pt>
    <dgm:pt modelId="{E6F8A1E8-127E-41BB-BE04-4B4B230C413E}" type="pres">
      <dgm:prSet presAssocID="{7F8CB830-4221-413F-A6EE-60E4FD178CFF}" presName="arrow" presStyleLbl="bgShp" presStyleIdx="0" presStyleCnt="1"/>
      <dgm:spPr/>
    </dgm:pt>
    <dgm:pt modelId="{B9B60848-BDEC-4BEF-9F62-242209788CB3}" type="pres">
      <dgm:prSet presAssocID="{7F8CB830-4221-413F-A6EE-60E4FD178CFF}" presName="arrowDiagram5" presStyleCnt="0"/>
      <dgm:spPr/>
    </dgm:pt>
    <dgm:pt modelId="{7FDDC8A3-D1C4-432A-A3A9-D4C1334B49EF}" type="pres">
      <dgm:prSet presAssocID="{BAD1F1AF-8E00-4BFC-B6EC-56160CEDD047}" presName="bullet5a" presStyleLbl="node1" presStyleIdx="0" presStyleCnt="5"/>
      <dgm:spPr/>
    </dgm:pt>
    <dgm:pt modelId="{9721CC94-BC1D-47B9-9DF3-2D3E893DA061}" type="pres">
      <dgm:prSet presAssocID="{BAD1F1AF-8E00-4BFC-B6EC-56160CEDD047}" presName="textBox5a" presStyleLbl="revTx" presStyleIdx="0" presStyleCnt="5" custScaleX="124809" custScaleY="85591" custLinFactNeighborX="-24309" custLinFactNeighborY="18908">
        <dgm:presLayoutVars>
          <dgm:bulletEnabled val="1"/>
        </dgm:presLayoutVars>
      </dgm:prSet>
      <dgm:spPr/>
    </dgm:pt>
    <dgm:pt modelId="{0C564CEC-688F-479D-B690-CB0810B12124}" type="pres">
      <dgm:prSet presAssocID="{06768AB9-4004-431F-9737-BE61A3497B1E}" presName="bullet5b" presStyleLbl="node1" presStyleIdx="1" presStyleCnt="5"/>
      <dgm:spPr/>
    </dgm:pt>
    <dgm:pt modelId="{A7A0541E-8EAC-4016-88C3-8025E88B2085}" type="pres">
      <dgm:prSet presAssocID="{06768AB9-4004-431F-9737-BE61A3497B1E}" presName="textBox5b" presStyleLbl="revTx" presStyleIdx="1" presStyleCnt="5" custScaleX="124809" custScaleY="69858" custLinFactNeighborX="-6704" custLinFactNeighborY="-96">
        <dgm:presLayoutVars>
          <dgm:bulletEnabled val="1"/>
        </dgm:presLayoutVars>
      </dgm:prSet>
      <dgm:spPr/>
    </dgm:pt>
    <dgm:pt modelId="{086D637A-5CB1-404D-B12F-A90325E1FE6E}" type="pres">
      <dgm:prSet presAssocID="{D7ACB79F-BDB3-4252-B4C7-54E7D891D73B}" presName="bullet5c" presStyleLbl="node1" presStyleIdx="2" presStyleCnt="5"/>
      <dgm:spPr/>
    </dgm:pt>
    <dgm:pt modelId="{CE127F9B-FC2A-42D7-921A-238B963A6335}" type="pres">
      <dgm:prSet presAssocID="{D7ACB79F-BDB3-4252-B4C7-54E7D891D73B}" presName="textBox5c" presStyleLbl="revTx" presStyleIdx="2" presStyleCnt="5" custScaleX="124809" custScaleY="80019">
        <dgm:presLayoutVars>
          <dgm:bulletEnabled val="1"/>
        </dgm:presLayoutVars>
      </dgm:prSet>
      <dgm:spPr/>
    </dgm:pt>
    <dgm:pt modelId="{09EC15B4-12C9-483E-BE19-9678D302B0AF}" type="pres">
      <dgm:prSet presAssocID="{1FACDA53-FDF3-4C75-9DD3-F76991F1D234}" presName="bullet5d" presStyleLbl="node1" presStyleIdx="3" presStyleCnt="5"/>
      <dgm:spPr/>
    </dgm:pt>
    <dgm:pt modelId="{9B3D461B-FC78-43A7-B4BE-A5A376ECA633}" type="pres">
      <dgm:prSet presAssocID="{1FACDA53-FDF3-4C75-9DD3-F76991F1D234}" presName="textBox5d" presStyleLbl="revTx" presStyleIdx="3" presStyleCnt="5" custScaleX="124809" custScaleY="82344" custLinFactNeighborX="-143" custLinFactNeighborY="7717">
        <dgm:presLayoutVars>
          <dgm:bulletEnabled val="1"/>
        </dgm:presLayoutVars>
      </dgm:prSet>
      <dgm:spPr/>
    </dgm:pt>
    <dgm:pt modelId="{DAAC916F-C399-4FE0-A7F2-50A1D212FDFE}" type="pres">
      <dgm:prSet presAssocID="{3717CAC7-61C2-4478-83CD-DA7B1BBE9023}" presName="bullet5e" presStyleLbl="node1" presStyleIdx="4" presStyleCnt="5"/>
      <dgm:spPr/>
    </dgm:pt>
    <dgm:pt modelId="{5029CD48-56C1-4B01-B9E0-44A46D98CCEB}" type="pres">
      <dgm:prSet presAssocID="{3717CAC7-61C2-4478-83CD-DA7B1BBE9023}" presName="textBox5e" presStyleLbl="revTx" presStyleIdx="4" presStyleCnt="5" custScaleX="157253" custScaleY="93269" custLinFactNeighborX="21732" custLinFactNeighborY="13646">
        <dgm:presLayoutVars>
          <dgm:bulletEnabled val="1"/>
        </dgm:presLayoutVars>
      </dgm:prSet>
      <dgm:spPr/>
    </dgm:pt>
  </dgm:ptLst>
  <dgm:cxnLst>
    <dgm:cxn modelId="{AE77D92E-A988-4933-B8ED-3E8FCA96CEA5}" type="presOf" srcId="{3717CAC7-61C2-4478-83CD-DA7B1BBE9023}" destId="{5029CD48-56C1-4B01-B9E0-44A46D98CCEB}" srcOrd="0" destOrd="0" presId="urn:microsoft.com/office/officeart/2005/8/layout/arrow2"/>
    <dgm:cxn modelId="{DBE7705D-C913-4CBC-9BFE-F0E640ACE857}" srcId="{7F8CB830-4221-413F-A6EE-60E4FD178CFF}" destId="{06768AB9-4004-431F-9737-BE61A3497B1E}" srcOrd="1" destOrd="0" parTransId="{BAF3F4E5-628C-43C9-9FF3-74B3039BDEA0}" sibTransId="{69D2CEB6-67F7-412B-94DE-1EA8F278CEE7}"/>
    <dgm:cxn modelId="{69C43F5E-C18A-45AB-95A3-1AA170A0A8DF}" srcId="{7F8CB830-4221-413F-A6EE-60E4FD178CFF}" destId="{3717CAC7-61C2-4478-83CD-DA7B1BBE9023}" srcOrd="4" destOrd="0" parTransId="{F96A8F62-A225-4FA9-AB6F-339853E3C1EA}" sibTransId="{E04F823C-E2AF-43E3-AFD6-B5E897F36263}"/>
    <dgm:cxn modelId="{7DF59343-E929-450E-B60D-101EA65E2170}" type="presOf" srcId="{1FACDA53-FDF3-4C75-9DD3-F76991F1D234}" destId="{9B3D461B-FC78-43A7-B4BE-A5A376ECA633}" srcOrd="0" destOrd="0" presId="urn:microsoft.com/office/officeart/2005/8/layout/arrow2"/>
    <dgm:cxn modelId="{1EF0EB65-C28C-4A0F-BC10-CA56B88CF0BB}" type="presOf" srcId="{7F8CB830-4221-413F-A6EE-60E4FD178CFF}" destId="{80241D40-0823-4063-90F8-8FC27D94620A}" srcOrd="0" destOrd="0" presId="urn:microsoft.com/office/officeart/2005/8/layout/arrow2"/>
    <dgm:cxn modelId="{B2585C4F-9F67-415B-B6E8-C2D46A2D68EC}" type="presOf" srcId="{06768AB9-4004-431F-9737-BE61A3497B1E}" destId="{A7A0541E-8EAC-4016-88C3-8025E88B2085}" srcOrd="0" destOrd="0" presId="urn:microsoft.com/office/officeart/2005/8/layout/arrow2"/>
    <dgm:cxn modelId="{2A7CBD71-10D7-4809-A908-9A445B0B9F33}" srcId="{7F8CB830-4221-413F-A6EE-60E4FD178CFF}" destId="{BAD1F1AF-8E00-4BFC-B6EC-56160CEDD047}" srcOrd="0" destOrd="0" parTransId="{748CE3F9-D95F-4423-B92B-55F44E21FFFD}" sibTransId="{6EA1319C-51F6-4695-96D0-F34751EE20C2}"/>
    <dgm:cxn modelId="{09AAAD9E-A990-42F6-A956-C50C5C09096A}" srcId="{7F8CB830-4221-413F-A6EE-60E4FD178CFF}" destId="{D7ACB79F-BDB3-4252-B4C7-54E7D891D73B}" srcOrd="2" destOrd="0" parTransId="{59F82757-D7C9-46E0-97CC-2ED97AD55F68}" sibTransId="{CF40B202-DF80-4609-BEAB-1066842117D3}"/>
    <dgm:cxn modelId="{C1B4B9DB-FAF5-447E-B8FD-C72CBE130ED2}" type="presOf" srcId="{BAD1F1AF-8E00-4BFC-B6EC-56160CEDD047}" destId="{9721CC94-BC1D-47B9-9DF3-2D3E893DA061}" srcOrd="0" destOrd="0" presId="urn:microsoft.com/office/officeart/2005/8/layout/arrow2"/>
    <dgm:cxn modelId="{01F9BCEC-24B1-4029-B3C5-10C16E249794}" type="presOf" srcId="{D7ACB79F-BDB3-4252-B4C7-54E7D891D73B}" destId="{CE127F9B-FC2A-42D7-921A-238B963A6335}" srcOrd="0" destOrd="0" presId="urn:microsoft.com/office/officeart/2005/8/layout/arrow2"/>
    <dgm:cxn modelId="{8B40A6EE-2BFB-4DA2-8598-5305A95C571D}" srcId="{7F8CB830-4221-413F-A6EE-60E4FD178CFF}" destId="{1FACDA53-FDF3-4C75-9DD3-F76991F1D234}" srcOrd="3" destOrd="0" parTransId="{32F7B725-E9A8-4E51-A5E0-1BDC277FEF51}" sibTransId="{FFC8F8D4-6B88-4F4A-9C3B-733FB7A2ADEB}"/>
    <dgm:cxn modelId="{DAFA2A1F-8652-4226-8C4B-F49A45418065}" type="presParOf" srcId="{80241D40-0823-4063-90F8-8FC27D94620A}" destId="{E6F8A1E8-127E-41BB-BE04-4B4B230C413E}" srcOrd="0" destOrd="0" presId="urn:microsoft.com/office/officeart/2005/8/layout/arrow2"/>
    <dgm:cxn modelId="{A660B591-238B-4317-875A-91561454783D}" type="presParOf" srcId="{80241D40-0823-4063-90F8-8FC27D94620A}" destId="{B9B60848-BDEC-4BEF-9F62-242209788CB3}" srcOrd="1" destOrd="0" presId="urn:microsoft.com/office/officeart/2005/8/layout/arrow2"/>
    <dgm:cxn modelId="{B51A8FF2-2D3C-4533-94CF-C7FF0B5D4A6D}" type="presParOf" srcId="{B9B60848-BDEC-4BEF-9F62-242209788CB3}" destId="{7FDDC8A3-D1C4-432A-A3A9-D4C1334B49EF}" srcOrd="0" destOrd="0" presId="urn:microsoft.com/office/officeart/2005/8/layout/arrow2"/>
    <dgm:cxn modelId="{DAF2A0FB-0108-48F8-8BD1-BFEC9D1739D6}" type="presParOf" srcId="{B9B60848-BDEC-4BEF-9F62-242209788CB3}" destId="{9721CC94-BC1D-47B9-9DF3-2D3E893DA061}" srcOrd="1" destOrd="0" presId="urn:microsoft.com/office/officeart/2005/8/layout/arrow2"/>
    <dgm:cxn modelId="{5FCD4A1A-D699-4B36-A6EE-86115659C727}" type="presParOf" srcId="{B9B60848-BDEC-4BEF-9F62-242209788CB3}" destId="{0C564CEC-688F-479D-B690-CB0810B12124}" srcOrd="2" destOrd="0" presId="urn:microsoft.com/office/officeart/2005/8/layout/arrow2"/>
    <dgm:cxn modelId="{BF1BA61E-A70A-4800-81B7-8C5A5FEC4F7F}" type="presParOf" srcId="{B9B60848-BDEC-4BEF-9F62-242209788CB3}" destId="{A7A0541E-8EAC-4016-88C3-8025E88B2085}" srcOrd="3" destOrd="0" presId="urn:microsoft.com/office/officeart/2005/8/layout/arrow2"/>
    <dgm:cxn modelId="{F6D74F01-F79B-4AB0-A537-757D4CAFFB50}" type="presParOf" srcId="{B9B60848-BDEC-4BEF-9F62-242209788CB3}" destId="{086D637A-5CB1-404D-B12F-A90325E1FE6E}" srcOrd="4" destOrd="0" presId="urn:microsoft.com/office/officeart/2005/8/layout/arrow2"/>
    <dgm:cxn modelId="{BEF050E9-60E5-40D9-83DC-7389490A312E}" type="presParOf" srcId="{B9B60848-BDEC-4BEF-9F62-242209788CB3}" destId="{CE127F9B-FC2A-42D7-921A-238B963A6335}" srcOrd="5" destOrd="0" presId="urn:microsoft.com/office/officeart/2005/8/layout/arrow2"/>
    <dgm:cxn modelId="{FDFF209F-799E-4621-BDB9-91736E6098FF}" type="presParOf" srcId="{B9B60848-BDEC-4BEF-9F62-242209788CB3}" destId="{09EC15B4-12C9-483E-BE19-9678D302B0AF}" srcOrd="6" destOrd="0" presId="urn:microsoft.com/office/officeart/2005/8/layout/arrow2"/>
    <dgm:cxn modelId="{F4D87E80-CE88-4868-BE04-25A92513E153}" type="presParOf" srcId="{B9B60848-BDEC-4BEF-9F62-242209788CB3}" destId="{9B3D461B-FC78-43A7-B4BE-A5A376ECA633}" srcOrd="7" destOrd="0" presId="urn:microsoft.com/office/officeart/2005/8/layout/arrow2"/>
    <dgm:cxn modelId="{74E68445-CF9E-4425-8436-DFB59AEF7D72}" type="presParOf" srcId="{B9B60848-BDEC-4BEF-9F62-242209788CB3}" destId="{DAAC916F-C399-4FE0-A7F2-50A1D212FDFE}" srcOrd="8" destOrd="0" presId="urn:microsoft.com/office/officeart/2005/8/layout/arrow2"/>
    <dgm:cxn modelId="{1573E9EA-06A3-4569-8A70-A36D34E4F4FB}" type="presParOf" srcId="{B9B60848-BDEC-4BEF-9F62-242209788CB3}" destId="{5029CD48-56C1-4B01-B9E0-44A46D98CCE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76947-C58C-40D5-B92F-D704C4D0C48A}">
      <dsp:nvSpPr>
        <dsp:cNvPr id="0" name=""/>
        <dsp:cNvSpPr/>
      </dsp:nvSpPr>
      <dsp:spPr>
        <a:xfrm>
          <a:off x="4138902" y="724719"/>
          <a:ext cx="1673013" cy="544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72"/>
              </a:lnTo>
              <a:lnTo>
                <a:pt x="1673013" y="417672"/>
              </a:lnTo>
              <a:lnTo>
                <a:pt x="1673013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CA6E-DF82-4233-BFAC-AB8DE30A10E2}">
      <dsp:nvSpPr>
        <dsp:cNvPr id="0" name=""/>
        <dsp:cNvSpPr/>
      </dsp:nvSpPr>
      <dsp:spPr>
        <a:xfrm>
          <a:off x="2525621" y="724719"/>
          <a:ext cx="1613281" cy="544479"/>
        </a:xfrm>
        <a:custGeom>
          <a:avLst/>
          <a:gdLst/>
          <a:ahLst/>
          <a:cxnLst/>
          <a:rect l="0" t="0" r="0" b="0"/>
          <a:pathLst>
            <a:path>
              <a:moveTo>
                <a:pt x="1613281" y="0"/>
              </a:moveTo>
              <a:lnTo>
                <a:pt x="1613281" y="417672"/>
              </a:lnTo>
              <a:lnTo>
                <a:pt x="0" y="417672"/>
              </a:lnTo>
              <a:lnTo>
                <a:pt x="0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CDFD8-CFFA-41D9-9D3B-359C282D4644}">
      <dsp:nvSpPr>
        <dsp:cNvPr id="0" name=""/>
        <dsp:cNvSpPr/>
      </dsp:nvSpPr>
      <dsp:spPr>
        <a:xfrm>
          <a:off x="852607" y="724719"/>
          <a:ext cx="3286295" cy="544479"/>
        </a:xfrm>
        <a:custGeom>
          <a:avLst/>
          <a:gdLst/>
          <a:ahLst/>
          <a:cxnLst/>
          <a:rect l="0" t="0" r="0" b="0"/>
          <a:pathLst>
            <a:path>
              <a:moveTo>
                <a:pt x="3286295" y="0"/>
              </a:moveTo>
              <a:lnTo>
                <a:pt x="3286295" y="417672"/>
              </a:lnTo>
              <a:lnTo>
                <a:pt x="0" y="417672"/>
              </a:lnTo>
              <a:lnTo>
                <a:pt x="0" y="5444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FE9A6-64AC-49C1-9B25-EDFCE5D18D83}">
      <dsp:nvSpPr>
        <dsp:cNvPr id="0" name=""/>
        <dsp:cNvSpPr/>
      </dsp:nvSpPr>
      <dsp:spPr>
        <a:xfrm>
          <a:off x="2532828" y="-144487"/>
          <a:ext cx="321214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4B210-18D9-42B0-AE7F-AC22C28EDCB5}">
      <dsp:nvSpPr>
        <dsp:cNvPr id="0" name=""/>
        <dsp:cNvSpPr/>
      </dsp:nvSpPr>
      <dsp:spPr>
        <a:xfrm>
          <a:off x="2684920" y="0"/>
          <a:ext cx="3212149" cy="8692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Regione Autonoma Friuli Venezia Giulia</a:t>
          </a:r>
        </a:p>
      </dsp:txBody>
      <dsp:txXfrm>
        <a:off x="2710378" y="25458"/>
        <a:ext cx="3161233" cy="818290"/>
      </dsp:txXfrm>
    </dsp:sp>
    <dsp:sp modelId="{C6240DF3-941D-4B2D-A4E8-EF3A67C16398}">
      <dsp:nvSpPr>
        <dsp:cNvPr id="0" name=""/>
        <dsp:cNvSpPr/>
      </dsp:nvSpPr>
      <dsp:spPr>
        <a:xfrm>
          <a:off x="168192" y="1269198"/>
          <a:ext cx="136882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FA9FD-FCDD-42A5-9A0D-3F767BA0DE9B}">
      <dsp:nvSpPr>
        <dsp:cNvPr id="0" name=""/>
        <dsp:cNvSpPr/>
      </dsp:nvSpPr>
      <dsp:spPr>
        <a:xfrm>
          <a:off x="320284" y="1413686"/>
          <a:ext cx="1368829" cy="8692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Giunta Regionale</a:t>
          </a:r>
        </a:p>
      </dsp:txBody>
      <dsp:txXfrm>
        <a:off x="345742" y="1439144"/>
        <a:ext cx="1317913" cy="818290"/>
      </dsp:txXfrm>
    </dsp:sp>
    <dsp:sp modelId="{D25CE04B-1247-43BA-A039-5E76D058856D}">
      <dsp:nvSpPr>
        <dsp:cNvPr id="0" name=""/>
        <dsp:cNvSpPr/>
      </dsp:nvSpPr>
      <dsp:spPr>
        <a:xfrm>
          <a:off x="1841206" y="1269198"/>
          <a:ext cx="1368829" cy="869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E06DA-FD71-4747-9830-5EDBF79E341E}">
      <dsp:nvSpPr>
        <dsp:cNvPr id="0" name=""/>
        <dsp:cNvSpPr/>
      </dsp:nvSpPr>
      <dsp:spPr>
        <a:xfrm>
          <a:off x="1993298" y="1413686"/>
          <a:ext cx="1368829" cy="8692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/>
            <a:t>Uffici della  Presidenza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2018756" y="1439144"/>
        <a:ext cx="1317913" cy="818290"/>
      </dsp:txXfrm>
    </dsp:sp>
    <dsp:sp modelId="{021830FF-2186-4C50-8777-8785E969A341}">
      <dsp:nvSpPr>
        <dsp:cNvPr id="0" name=""/>
        <dsp:cNvSpPr/>
      </dsp:nvSpPr>
      <dsp:spPr>
        <a:xfrm>
          <a:off x="3514220" y="1269198"/>
          <a:ext cx="4595392" cy="3452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23494-B755-493C-9236-74449C8F7BBB}">
      <dsp:nvSpPr>
        <dsp:cNvPr id="0" name=""/>
        <dsp:cNvSpPr/>
      </dsp:nvSpPr>
      <dsp:spPr>
        <a:xfrm>
          <a:off x="3666312" y="1413686"/>
          <a:ext cx="4595392" cy="345251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87313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u="sng" kern="1200" dirty="0"/>
            <a:t>Direzioni centrali</a:t>
          </a:r>
          <a:r>
            <a:rPr lang="it-IT" sz="1400" b="1" kern="1200" dirty="0"/>
            <a:t>: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Finanze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Patrimonio, Demanio, Servizi Generali e Sistemi </a:t>
          </a:r>
          <a:r>
            <a:rPr lang="it-IT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DecimaWE Rg"/>
              <a:ea typeface="+mn-ea"/>
              <a:cs typeface="+mn-cs"/>
            </a:rPr>
            <a:t>Informativi</a:t>
          </a:r>
        </a:p>
        <a:p>
          <a:pPr marL="269875" lvl="0" indent="-179388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Autonomie Locali, Funzione Pubblica, Sicurezza e Politiche dell’Immigrazione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Cultura e Sport</a:t>
          </a:r>
          <a:endParaRPr lang="it-IT" sz="1400" b="1" u="none" kern="1200" dirty="0"/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u="none" kern="1200" dirty="0">
              <a:solidFill>
                <a:srgbClr val="FF0000"/>
              </a:solidFill>
            </a:rPr>
            <a:t>-   </a:t>
          </a:r>
          <a:r>
            <a:rPr lang="it-IT" sz="1400" b="1" u="sng" kern="1200" dirty="0">
              <a:solidFill>
                <a:srgbClr val="FF0000"/>
              </a:solidFill>
            </a:rPr>
            <a:t>Difesa dell’Ambiente, Energia e Sviluppo Sostenibile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Infrastrutture e Territorio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Attività produttive e Turismo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Risorse Agroalimentari, Forestali e Ittiche</a:t>
          </a:r>
        </a:p>
        <a:p>
          <a:pPr marL="177800" lvl="0" indent="-87313" algn="just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400" b="1" kern="1200" dirty="0"/>
            <a:t>-   Lavoro, Formazione, Istruzione, e Famiglia</a:t>
          </a:r>
        </a:p>
        <a:p>
          <a:pPr marL="177800" marR="0" lvl="0" indent="-87313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it-IT" sz="1400" b="1" kern="1200" dirty="0"/>
            <a:t>-   Salute, Politiche Sociali e Disabilità</a:t>
          </a:r>
        </a:p>
        <a:p>
          <a:pPr marL="90488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3767433" y="1514807"/>
        <a:ext cx="4393150" cy="3250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A1E8-127E-41BB-BE04-4B4B230C413E}">
      <dsp:nvSpPr>
        <dsp:cNvPr id="0" name=""/>
        <dsp:cNvSpPr/>
      </dsp:nvSpPr>
      <dsp:spPr>
        <a:xfrm>
          <a:off x="-205669" y="36911"/>
          <a:ext cx="7184571" cy="44903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DC8A3-D1C4-432A-A3A9-D4C1334B49EF}">
      <dsp:nvSpPr>
        <dsp:cNvPr id="0" name=""/>
        <dsp:cNvSpPr/>
      </dsp:nvSpPr>
      <dsp:spPr>
        <a:xfrm>
          <a:off x="502011" y="3375940"/>
          <a:ext cx="165245" cy="165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CC94-BC1D-47B9-9DF3-2D3E893DA061}">
      <dsp:nvSpPr>
        <dsp:cNvPr id="0" name=""/>
        <dsp:cNvSpPr/>
      </dsp:nvSpPr>
      <dsp:spPr>
        <a:xfrm>
          <a:off x="239094" y="3649464"/>
          <a:ext cx="1174675" cy="91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6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Procedimento amministrativo</a:t>
          </a:r>
        </a:p>
      </dsp:txBody>
      <dsp:txXfrm>
        <a:off x="239094" y="3649464"/>
        <a:ext cx="1174675" cy="914715"/>
      </dsp:txXfrm>
    </dsp:sp>
    <dsp:sp modelId="{0C564CEC-688F-479D-B690-CB0810B12124}">
      <dsp:nvSpPr>
        <dsp:cNvPr id="0" name=""/>
        <dsp:cNvSpPr/>
      </dsp:nvSpPr>
      <dsp:spPr>
        <a:xfrm>
          <a:off x="1396490" y="2516486"/>
          <a:ext cx="258644" cy="258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541E-8EAC-4016-88C3-8025E88B2085}">
      <dsp:nvSpPr>
        <dsp:cNvPr id="0" name=""/>
        <dsp:cNvSpPr/>
      </dsp:nvSpPr>
      <dsp:spPr>
        <a:xfrm>
          <a:off x="1297917" y="2927557"/>
          <a:ext cx="1488520" cy="1314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5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atti amministrativi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1297917" y="2927557"/>
        <a:ext cx="1488520" cy="1314349"/>
      </dsp:txXfrm>
    </dsp:sp>
    <dsp:sp modelId="{086D637A-5CB1-404D-B12F-A90325E1FE6E}">
      <dsp:nvSpPr>
        <dsp:cNvPr id="0" name=""/>
        <dsp:cNvSpPr/>
      </dsp:nvSpPr>
      <dsp:spPr>
        <a:xfrm>
          <a:off x="2546021" y="1831258"/>
          <a:ext cx="344859" cy="344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27F9B-FC2A-42D7-921A-238B963A6335}">
      <dsp:nvSpPr>
        <dsp:cNvPr id="0" name=""/>
        <dsp:cNvSpPr/>
      </dsp:nvSpPr>
      <dsp:spPr>
        <a:xfrm>
          <a:off x="2546447" y="2255806"/>
          <a:ext cx="1730629" cy="201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734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Processo</a:t>
          </a:r>
        </a:p>
      </dsp:txBody>
      <dsp:txXfrm>
        <a:off x="2546447" y="2255806"/>
        <a:ext cx="1730629" cy="2019343"/>
      </dsp:txXfrm>
    </dsp:sp>
    <dsp:sp modelId="{09EC15B4-12C9-483E-BE19-9678D302B0AF}">
      <dsp:nvSpPr>
        <dsp:cNvPr id="0" name=""/>
        <dsp:cNvSpPr/>
      </dsp:nvSpPr>
      <dsp:spPr>
        <a:xfrm>
          <a:off x="3882351" y="1296007"/>
          <a:ext cx="445443" cy="445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D461B-FC78-43A7-B4BE-A5A376ECA633}">
      <dsp:nvSpPr>
        <dsp:cNvPr id="0" name=""/>
        <dsp:cNvSpPr/>
      </dsp:nvSpPr>
      <dsp:spPr>
        <a:xfrm>
          <a:off x="3924776" y="2016492"/>
          <a:ext cx="1793398" cy="247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031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Sequenza di Azioni</a:t>
          </a:r>
        </a:p>
      </dsp:txBody>
      <dsp:txXfrm>
        <a:off x="3924776" y="2016492"/>
        <a:ext cx="1793398" cy="2477351"/>
      </dsp:txXfrm>
    </dsp:sp>
    <dsp:sp modelId="{DAAC916F-C399-4FE0-A7F2-50A1D212FDFE}">
      <dsp:nvSpPr>
        <dsp:cNvPr id="0" name=""/>
        <dsp:cNvSpPr/>
      </dsp:nvSpPr>
      <dsp:spPr>
        <a:xfrm>
          <a:off x="5258197" y="938575"/>
          <a:ext cx="567581" cy="567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9CD48-56C1-4B01-B9E0-44A46D98CCEB}">
      <dsp:nvSpPr>
        <dsp:cNvPr id="0" name=""/>
        <dsp:cNvSpPr/>
      </dsp:nvSpPr>
      <dsp:spPr>
        <a:xfrm>
          <a:off x="5130649" y="1481730"/>
          <a:ext cx="2259590" cy="308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749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BPMN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(Business </a:t>
          </a:r>
          <a:r>
            <a:rPr lang="it-IT" sz="1400" b="1" kern="1200" dirty="0" err="1">
              <a:solidFill>
                <a:srgbClr val="FF0000"/>
              </a:solidFill>
            </a:rPr>
            <a:t>Process</a:t>
          </a:r>
          <a:r>
            <a:rPr lang="it-IT" sz="1400" b="1" kern="1200" dirty="0">
              <a:solidFill>
                <a:srgbClr val="FF0000"/>
              </a:solidFill>
            </a:rPr>
            <a:t> Model and </a:t>
          </a:r>
          <a:r>
            <a:rPr lang="it-IT" sz="1400" b="1" kern="1200" dirty="0" err="1">
              <a:solidFill>
                <a:srgbClr val="FF0000"/>
              </a:solidFill>
            </a:rPr>
            <a:t>Notation</a:t>
          </a:r>
          <a:r>
            <a:rPr lang="it-IT" sz="1400" b="1" kern="1200" dirty="0">
              <a:solidFill>
                <a:srgbClr val="FF0000"/>
              </a:solidFill>
            </a:rPr>
            <a:t>)</a:t>
          </a:r>
        </a:p>
      </dsp:txBody>
      <dsp:txXfrm>
        <a:off x="5130649" y="1481730"/>
        <a:ext cx="2259590" cy="308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A109-18AD-45E5-AFC2-A229067842B6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CA9B-190F-4908-A9A4-B51ECD95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436E93E2-2AB9-F0A9-13D7-0EC33671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CDEC6428-7E56-9B47-6FF5-D0ADA13F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9A5FCE3F-8459-57BF-3880-ACEBA8512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969D5-44A6-48D4-BC52-BD013C19332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0088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6838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43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263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0161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5562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9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2544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82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0101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96176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04425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796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41204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222639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2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2408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293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90721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13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99575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122463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4340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951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88567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1051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2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190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76138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3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39658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6126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9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>
            <a:extLst>
              <a:ext uri="{FF2B5EF4-FFF2-40B4-BE49-F238E27FC236}">
                <a16:creationId xmlns:a16="http://schemas.microsoft.com/office/drawing/2014/main" id="{A876C30E-95A2-1838-F7F3-643346D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5">
            <a:extLst>
              <a:ext uri="{FF2B5EF4-FFF2-40B4-BE49-F238E27FC236}">
                <a16:creationId xmlns:a16="http://schemas.microsoft.com/office/drawing/2014/main" id="{8B6E5413-6629-C059-7DAC-40E2D28F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7" y="1325772"/>
            <a:ext cx="10417215" cy="40934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60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Struttura e funzioni 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60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della Direzione centrale </a:t>
            </a:r>
            <a:r>
              <a:rPr lang="it-IT" altLang="it-IT" sz="6000" i="1" dirty="0">
                <a:solidFill>
                  <a:srgbClr val="FFFFFF"/>
                </a:solidFill>
              </a:rPr>
              <a:t>difesa dell’ambiente, energia 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6000" i="1" dirty="0">
                <a:solidFill>
                  <a:srgbClr val="FFFFFF"/>
                </a:solidFill>
              </a:rPr>
              <a:t>e sviluppo sostenibile</a:t>
            </a:r>
            <a:endParaRPr lang="it-IT" sz="6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ttangolo 4">
            <a:extLst>
              <a:ext uri="{FF2B5EF4-FFF2-40B4-BE49-F238E27FC236}">
                <a16:creationId xmlns:a16="http://schemas.microsoft.com/office/drawing/2014/main" id="{1AD3CFCE-4FD9-060F-CA43-0E824FAB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045" y="188914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Udine 26 e 27 febbraio 2024</a:t>
            </a: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8BE1A847-63F0-89DF-9F29-66193502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369278"/>
            <a:ext cx="8642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it-IT" altLang="it-IT" sz="1400" dirty="0">
                <a:solidFill>
                  <a:srgbClr val="FFFFFF"/>
                </a:solidFill>
              </a:rPr>
              <a:t>Direzione centrale difesa dell’ambiente, energia e sviluppo sostenibile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82CC0CF6-E7CB-E930-9AD1-8DD4E4249C85}"/>
              </a:ext>
            </a:extLst>
          </p:cNvPr>
          <p:cNvGraphicFramePr/>
          <p:nvPr/>
        </p:nvGraphicFramePr>
        <p:xfrm>
          <a:off x="4336868" y="1485900"/>
          <a:ext cx="7184571" cy="456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1076008" cy="990600"/>
          </a:xfrm>
        </p:spPr>
        <p:txBody>
          <a:bodyPr/>
          <a:lstStyle/>
          <a:p>
            <a:r>
              <a:rPr lang="it-IT" dirty="0"/>
              <a:t>Lo sviluppo delle attività del Coordinamento Tecnico delle Attività di Sorveglianza Ambientale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L’attività del CTSA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09E72F05-6F21-5936-9DA0-5D86343457CE}"/>
              </a:ext>
            </a:extLst>
          </p:cNvPr>
          <p:cNvSpPr txBox="1">
            <a:spLocks/>
          </p:cNvSpPr>
          <p:nvPr/>
        </p:nvSpPr>
        <p:spPr bwMode="auto">
          <a:xfrm>
            <a:off x="7397931" y="4571999"/>
            <a:ext cx="4297679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marL="0" indent="0">
              <a:buFontTx/>
              <a:buNone/>
            </a:pPr>
            <a:r>
              <a:rPr lang="it-IT" sz="1400" kern="0" dirty="0">
                <a:solidFill>
                  <a:srgbClr val="333333"/>
                </a:solidFill>
                <a:latin typeface="decimaregular"/>
              </a:rPr>
              <a:t>La reingegnerizzazione dei processi di controllo porta alla costruzione di Linee-Guida e di formati comunicativi e per la gestione del dato ambientale, che si intersecano con le funzioni generali di gestione documentale, in una prospettiva di </a:t>
            </a:r>
            <a:r>
              <a:rPr lang="it-IT" sz="1400" kern="0" dirty="0" err="1">
                <a:solidFill>
                  <a:srgbClr val="333333"/>
                </a:solidFill>
                <a:latin typeface="decimaregular"/>
              </a:rPr>
              <a:t>infromatizzazione</a:t>
            </a:r>
            <a:r>
              <a:rPr lang="it-IT" sz="1400" kern="0" dirty="0">
                <a:solidFill>
                  <a:srgbClr val="333333"/>
                </a:solidFill>
                <a:latin typeface="decimaregular"/>
              </a:rPr>
              <a:t> spinta</a:t>
            </a:r>
            <a:br>
              <a:rPr lang="it-IT" sz="1400" kern="0" dirty="0"/>
            </a:br>
            <a:endParaRPr lang="it-IT" sz="1400" kern="0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134DDF0-A956-EA50-2E83-C8C0919DE9A8}"/>
              </a:ext>
            </a:extLst>
          </p:cNvPr>
          <p:cNvSpPr txBox="1"/>
          <p:nvPr/>
        </p:nvSpPr>
        <p:spPr>
          <a:xfrm>
            <a:off x="394063" y="2192368"/>
            <a:ext cx="3648891" cy="3018775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     </a:t>
            </a:r>
            <a:r>
              <a:rPr lang="it-IT" sz="1400" b="1" dirty="0">
                <a:latin typeface="Calibri" panose="020F0502020204030204"/>
                <a:cs typeface="Calibri" panose="020F0502020204030204"/>
              </a:rPr>
              <a:t>Perseguire gli scopi: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Difendere la qualità dell’ambiente;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Governare l’ambiente;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cs typeface="Calibri" panose="020F0502020204030204"/>
              </a:rPr>
              <a:t>Semplificare il sistema dei controlli;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Agire in modo sistematico, sulla base di procedure certe e validate;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it-IT" sz="1400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     </a:t>
            </a:r>
            <a:r>
              <a:rPr lang="it-IT" sz="1400" b="1" dirty="0">
                <a:latin typeface="Calibri" panose="020F0502020204030204"/>
                <a:cs typeface="Calibri" panose="020F0502020204030204"/>
              </a:rPr>
              <a:t>Le tre linee di sviluppo del CTSA: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Sviluppare le Linee-Guida ed aggiornarle;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Condividere metodi e programmi con tutte le Autorità di Controllo: PDI e costruzione di strutture di progettazione;</a:t>
            </a:r>
          </a:p>
          <a:p>
            <a:pPr marL="444500" lvl="1" indent="-261938"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Rapporto con gli Stakeholder: Forum dei Controlli Ambientali;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2142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7" y="2105916"/>
            <a:ext cx="6671256" cy="2295695"/>
          </a:xfrm>
        </p:spPr>
        <p:txBody>
          <a:bodyPr/>
          <a:lstStyle/>
          <a:p>
            <a:pPr algn="ctr"/>
            <a:r>
              <a:rPr lang="it-IT" sz="4800" dirty="0"/>
              <a:t>Grazie per l’attenzione</a:t>
            </a:r>
            <a:br>
              <a:rPr lang="it-IT" sz="4800" dirty="0"/>
            </a:br>
            <a:br>
              <a:rPr lang="it-IT" sz="4800" dirty="0"/>
            </a:br>
            <a:r>
              <a:rPr lang="it-IT" i="1" dirty="0"/>
              <a:t>ambiente@regione.fvg.it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Struttura e funzioni </a:t>
            </a:r>
          </a:p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della Direzione centrale </a:t>
            </a:r>
            <a:r>
              <a:rPr lang="it-IT" altLang="it-IT" sz="1800" i="1" dirty="0">
                <a:solidFill>
                  <a:srgbClr val="FFFFFF"/>
                </a:solidFill>
              </a:rPr>
              <a:t>difesa dell’ambiente, energia e sviluppo sostenibile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9B14649-6BB6-D401-2D1A-FBAB2CA6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6" y="1133305"/>
            <a:ext cx="3480210" cy="46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ABCDFF1-CC4F-55AE-3420-5AADEBAFC4C9}"/>
              </a:ext>
            </a:extLst>
          </p:cNvPr>
          <p:cNvSpPr txBox="1">
            <a:spLocks/>
          </p:cNvSpPr>
          <p:nvPr/>
        </p:nvSpPr>
        <p:spPr bwMode="auto">
          <a:xfrm>
            <a:off x="11220636" y="5784773"/>
            <a:ext cx="7598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r"/>
            <a:r>
              <a:rPr lang="it-IT" sz="600" b="0" i="1" kern="0" dirty="0"/>
              <a:t>(M. Nicolini)</a:t>
            </a:r>
          </a:p>
        </p:txBody>
      </p:sp>
    </p:spTree>
    <p:extLst>
      <p:ext uri="{BB962C8B-B14F-4D97-AF65-F5344CB8AC3E}">
        <p14:creationId xmlns:p14="http://schemas.microsoft.com/office/powerpoint/2010/main" val="732167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E7CCFC5-939A-BC43-52AD-DF14B6B74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34023"/>
              </p:ext>
            </p:extLst>
          </p:nvPr>
        </p:nvGraphicFramePr>
        <p:xfrm>
          <a:off x="2243079" y="1149198"/>
          <a:ext cx="8429898" cy="486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inquadramento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24882700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Direzione centrale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1" y="1752599"/>
            <a:ext cx="11730446" cy="4114801"/>
          </a:xfrm>
        </p:spPr>
        <p:txBody>
          <a:bodyPr/>
          <a:lstStyle/>
          <a:p>
            <a:pPr marL="0" indent="0">
              <a:buNone/>
            </a:pPr>
            <a:r>
              <a:rPr lang="it-IT" sz="1800" u="sng" dirty="0"/>
              <a:t>c</a:t>
            </a:r>
            <a:r>
              <a:rPr lang="it-IT" sz="1800" b="0" i="0" u="sng" dirty="0">
                <a:solidFill>
                  <a:srgbClr val="333333"/>
                </a:solidFill>
                <a:effectLst/>
                <a:latin typeface="decimaregular"/>
              </a:rPr>
              <a:t>ura gli adempimenti regionali concernenti:</a:t>
            </a:r>
            <a:endParaRPr lang="it-IT" sz="1400" u="sng" dirty="0"/>
          </a:p>
          <a:p>
            <a:pPr algn="just">
              <a:buFont typeface="+mj-lt"/>
              <a:buAutoNum type="alphaLcParenR"/>
            </a:pPr>
            <a:r>
              <a:rPr lang="it-IT" sz="1800" dirty="0"/>
              <a:t>le proposte per la pianificazione strategica regionale e la programmazione delle azioni in materia ambientale, dell’energia e dello sviluppo sostenibile, e programmi in materia di demanio navigabile;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la conservazione e la salvaguardia del suolo e del sottosuolo e la razionale utilizzazione delle acque;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all’attività ed o al supporto dell’attività dell’Autorità ambientale;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la promozione e il coordinamento dell’attività di sostenibilità ambientale e il sostegno all'informazione, formazione ed educazione in campo ambientale;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i rapporti con l’Agenzia regionale per la protezione dell’ambiente e svolge in particolare l’attività istruttoria per gli adempimenti di controllo e vigilanza di competenza regionale e per la formulazione di indirizzi e direttive da parte della Giunta regionale;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gli interventi di manutenzione e di sistemazione idraulica ed idrogeologica e di difesa della costa;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nuova realizzazione e di vie di navigazione del demanio navigabile, nonché di ripascimento delle aree marino costiere;</a:t>
            </a:r>
          </a:p>
          <a:p>
            <a:pPr algn="just">
              <a:buFont typeface="+mj-lt"/>
              <a:buAutoNum type="alphaLcParenR"/>
            </a:pPr>
            <a:r>
              <a:rPr lang="it-IT" sz="1800" dirty="0"/>
              <a:t>la promozione di studi e ricerche nel campo ambientale, cartografie tematiche del territorio e la gestione dei dati ambientali di competenza, studi tesi alla conoscenza dei valori ambientali e degli assetti morfologici lagunari e marino costieri;</a:t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competenze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3137491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34307-208D-77F4-1A4C-34347996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1" y="1197428"/>
            <a:ext cx="11066417" cy="4228011"/>
          </a:xfrm>
        </p:spPr>
        <p:txBody>
          <a:bodyPr/>
          <a:lstStyle/>
          <a:p>
            <a:pPr marL="357188" indent="-357188" algn="just">
              <a:buAutoNum type="romanLcParenR"/>
            </a:pPr>
            <a:r>
              <a:rPr lang="it-IT" sz="1800" dirty="0"/>
              <a:t>la strategia energetica regionale per l’esercizio coordinato delle funzioni regionali;</a:t>
            </a:r>
          </a:p>
          <a:p>
            <a:pPr algn="just">
              <a:buAutoNum type="alphaLcParenR" startAt="12"/>
            </a:pPr>
            <a:r>
              <a:rPr lang="it-IT" sz="1800" dirty="0"/>
              <a:t>il coordinamento della programmazione regionale in materia di contenimento e riduzione dei consumi energetici e utilizzo di fonti alternative di energia;</a:t>
            </a:r>
          </a:p>
          <a:p>
            <a:pPr algn="just">
              <a:buAutoNum type="alphaLcParenR" startAt="12"/>
            </a:pPr>
            <a:r>
              <a:rPr lang="it-IT" sz="1800" dirty="0"/>
              <a:t>interventi e progetti di cooperazione transfrontaliera, transnazionale e finanziati da UE nei settori ambientale, dell’energia e dello sviluppo sostenibile;</a:t>
            </a:r>
          </a:p>
          <a:p>
            <a:pPr algn="just">
              <a:buAutoNum type="alphaLcParenR" startAt="12"/>
            </a:pPr>
            <a:r>
              <a:rPr lang="it-IT" sz="1800" dirty="0"/>
              <a:t>il supporto alle strutture commissariali;</a:t>
            </a:r>
          </a:p>
          <a:p>
            <a:pPr algn="just">
              <a:buAutoNum type="alphaLcParenR" startAt="12"/>
            </a:pPr>
            <a:r>
              <a:rPr lang="it-IT" sz="1800" dirty="0"/>
              <a:t>le politiche per la transizione ecologica ed energetica in coerenza con gli Obiettivi di Sviluppo Sostenibile dell’Agenda 2030, dell’Accordo di Parigi sui cambiamenti climatici e della Comunicazione (COM) “Green Deal europeo”;</a:t>
            </a:r>
          </a:p>
          <a:p>
            <a:pPr algn="just">
              <a:buAutoNum type="alphaLcParenR" startAt="12"/>
            </a:pPr>
            <a:r>
              <a:rPr lang="it-IT" sz="1800" dirty="0"/>
              <a:t>attività di vigilanza e accertamento degli illeciti amministrativi e penali in materia ambientale;</a:t>
            </a:r>
            <a:br>
              <a:rPr lang="it-IT" sz="1800" dirty="0"/>
            </a:br>
            <a:endParaRPr lang="it-IT" sz="1800" dirty="0"/>
          </a:p>
          <a:p>
            <a:endParaRPr lang="it-IT" dirty="0"/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ED3980C8-F22C-8A21-65D2-74F945E7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competenze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BF1E3789-0B8D-591D-086B-1561DF82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1836998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organigramma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A7941D-8495-7424-20B4-DDA186A7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6" y="933716"/>
            <a:ext cx="9207860" cy="50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80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L’attività della Direzione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6433457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Nell’ambito delle sue competenze, svolge tutte le funzioni inerenti la gestione del Ciclo Regolatore, dalla pianificazione settoriale in rapporto alla normativa, allo svolgimento delle funzioni autorizzative e di controllo, alla revisione di piani e programmi stessi.</a:t>
            </a:r>
          </a:p>
          <a:p>
            <a:pPr marL="0" indent="0" algn="just">
              <a:buNone/>
            </a:pPr>
            <a:r>
              <a:rPr lang="it-IT" sz="1800" dirty="0"/>
              <a:t>In prospettiva, la gestione dei procedimenti si evolve verso una concezione integrata delle varie fasi del processo amministrativo.</a:t>
            </a:r>
          </a:p>
          <a:p>
            <a:pPr marL="0" indent="0" algn="just">
              <a:buNone/>
            </a:pPr>
            <a:r>
              <a:rPr lang="it-IT" sz="1800" dirty="0"/>
              <a:t>Le funzioni regolatrici si svolgono in un’ottica di progressiva semplificazione della funzione amministrativa, in rapporto agli obiettivi generali di sviluppo del territorio e della soprattutto della tutela del bene superiore «ambiente» e della sua qualità.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attività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0709FB-B9FA-4204-6EF5-F7C894E0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39" y="1752600"/>
            <a:ext cx="48228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64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sull’attività di sorveglianza ambientale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800" dirty="0"/>
              <a:t>Tale funzione rientra nelle competenze primarie della Direzione centrale, come prevenzione e repressione degli illeciti ai danni della qualità ambientale.</a:t>
            </a:r>
          </a:p>
          <a:p>
            <a:pPr marL="0" indent="0" algn="just">
              <a:buNone/>
            </a:pPr>
            <a:r>
              <a:rPr lang="it-IT" sz="1800" dirty="0"/>
              <a:t>In rapporto alla funzione di governo del territorio e di tutela del bene ambientale, l’attività di controllo ha il ruolo cardine di completamento del Ciclo Regolatore. Un tanto poiché la sorveglianza fornisce all’autorità amministrativa le informazioni sullo stato dell’ambiente e sull’efficacia della propria azione di governo.</a:t>
            </a:r>
          </a:p>
          <a:p>
            <a:pPr marL="0" indent="0" algn="just">
              <a:buNone/>
            </a:pPr>
            <a:r>
              <a:rPr lang="it-IT" sz="1800" dirty="0"/>
              <a:t>La crescente importanza dell’azione informativa a completamento dell’opera amministrativa ha spinto al Direzione Centrale a potenziare tali funzioni: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Istituzione della figura di Direttore Centrale per Particolari Funzioni;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Istituzione del Coordinamento Tecnico delle Attività di Sorveglianza Ambientale (CTSA);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800" dirty="0"/>
              <a:t>Incorporazione del Nucleo </a:t>
            </a:r>
            <a:r>
              <a:rPr lang="it-IT" sz="1800"/>
              <a:t>Operativo per l’Attività </a:t>
            </a:r>
            <a:r>
              <a:rPr lang="it-IT" sz="1800" dirty="0"/>
              <a:t>di Vigilanza Ambientale (NOAVA);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La Sorveglianza ambientale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25297048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1125200" cy="990600"/>
          </a:xfrm>
        </p:spPr>
        <p:txBody>
          <a:bodyPr/>
          <a:lstStyle/>
          <a:p>
            <a:r>
              <a:rPr lang="it-IT" dirty="0"/>
              <a:t>Le competenze del Nucleo Operativo per l’Attività di Vigilanza Ambientale - NOAVA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11680"/>
            <a:ext cx="10744200" cy="3886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33333"/>
                </a:solidFill>
                <a:effectLst/>
                <a:latin typeface="decimaregular"/>
              </a:rPr>
              <a:t>Svolge attività in materia di vigilanza ambientale territoriale e di polizia giudiziaria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33333"/>
                </a:solidFill>
                <a:effectLst/>
                <a:latin typeface="decimaregular"/>
              </a:rPr>
              <a:t>Organizza, coordina e svolge interventi di supporto operativo in attività di polizia giudiziaria a favore dei Servizi della Direzione centrale e a supporto delle altre strutture regionali che trattano materie analoghe o affini in attuazione delle direttive impartite dal Dirigente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33333"/>
                </a:solidFill>
                <a:effectLst/>
                <a:latin typeface="decimaregular"/>
              </a:rPr>
              <a:t>Coordina, d’intesa con le strutture competenti per materia, interventi di polizia giudiziaria a supporto e in collaborazione con altre Forze di polizia e Enti territoriali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33333"/>
                </a:solidFill>
                <a:effectLst/>
                <a:latin typeface="decimaregular"/>
              </a:rPr>
              <a:t>Assicura un confronto costante tra la P.O. “Coordinamento tecnico delle attività di sorveglianza ambientale” e i Servizi della Direzione centrale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i="0" dirty="0">
                <a:solidFill>
                  <a:srgbClr val="333333"/>
                </a:solidFill>
                <a:effectLst/>
                <a:latin typeface="decimaregular"/>
              </a:rPr>
              <a:t>Elabora e propone al Dirigente il programma delle attività formative funzionale alla conoscenza, all’aggiornamento e all’approfondimento delle materie di competenza</a:t>
            </a:r>
            <a:endParaRPr lang="it-IT" sz="160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il</a:t>
            </a: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 NOAVA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4325720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1076008" cy="990600"/>
          </a:xfrm>
        </p:spPr>
        <p:txBody>
          <a:bodyPr/>
          <a:lstStyle/>
          <a:p>
            <a:r>
              <a:rPr lang="it-IT" dirty="0"/>
              <a:t>Le competenze del Coordinamento Tecnico delle Attività di Sorveglianza Ambientale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8974"/>
            <a:ext cx="10744200" cy="323742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Imposta un censimento delle autorizzazioni esistenti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Gestisce i rapporti di collaborazione con ARPA e coi Corpi di Polizia Giudiziaria e Amministrativa che operano nell’ambito della sorveglianza ambientale;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Sviluppa di concerto con gli </a:t>
            </a:r>
            <a:r>
              <a:rPr lang="it-IT" sz="1700" dirty="0">
                <a:solidFill>
                  <a:srgbClr val="333333"/>
                </a:solidFill>
                <a:latin typeface="decimaregular"/>
              </a:rPr>
              <a:t>o</a:t>
            </a: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rganismo preposti alla sorveglianza ambientale un set di buone pratiche per lo svolgimento di tali attività;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Sviluppa e presidia la pianificazione della sorveglianza ambientale in capo alle strutture della Direzione centrale anche attraverso l’armonizzazione dell’azione amministrativa e l’attività di formazione specialistica nei confronti dei soggetti incaricati della sorveglianza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Dialoga con i singoli Servizi in modo da armonizzare l’impianto prescrittivo delle autorizzazioni ai fini della sorveglianza ambientale;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Dialoga con i singoli Servizi in modo da armonizzare la fase delle attività amministrative successive agli esiti dei controlli;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00" b="0" i="0" dirty="0">
                <a:solidFill>
                  <a:srgbClr val="333333"/>
                </a:solidFill>
                <a:effectLst/>
                <a:latin typeface="decimaregular"/>
              </a:rPr>
              <a:t>Redige rapporti periodici sulle attività svolte e gli esiti dei controlli</a:t>
            </a:r>
            <a:endParaRPr lang="it-IT" sz="170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il CTSA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9669428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1216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Arial</vt:lpstr>
      <vt:lpstr>Calibri</vt:lpstr>
      <vt:lpstr>decimaregular</vt:lpstr>
      <vt:lpstr>DecimaUNI02 Rg</vt:lpstr>
      <vt:lpstr>DecimaW03 Rg</vt:lpstr>
      <vt:lpstr>DecimaWE Rg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La Direzione centrale </vt:lpstr>
      <vt:lpstr>Presentazione standard di PowerPoint</vt:lpstr>
      <vt:lpstr>Presentazione standard di PowerPoint</vt:lpstr>
      <vt:lpstr>L’attività della Direzione centrale</vt:lpstr>
      <vt:lpstr>Focus sull’attività di sorveglianza ambientale</vt:lpstr>
      <vt:lpstr>Le competenze del Nucleo Operativo per l’Attività di Vigilanza Ambientale - NOAVA</vt:lpstr>
      <vt:lpstr>Le competenze del Coordinamento Tecnico delle Attività di Sorveglianza Ambientale</vt:lpstr>
      <vt:lpstr>Lo sviluppo delle attività del Coordinamento Tecnico delle Attività di Sorveglianza Ambientale</vt:lpstr>
      <vt:lpstr>Grazie per l’attenzione  ambiente@regione.fvg.it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Pisapia Antonio</dc:creator>
  <cp:lastModifiedBy>Pisapia Antonio</cp:lastModifiedBy>
  <cp:revision>27</cp:revision>
  <cp:lastPrinted>2024-02-22T08:42:31Z</cp:lastPrinted>
  <dcterms:created xsi:type="dcterms:W3CDTF">2024-02-05T18:34:40Z</dcterms:created>
  <dcterms:modified xsi:type="dcterms:W3CDTF">2024-02-23T08:27:30Z</dcterms:modified>
</cp:coreProperties>
</file>