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5"/>
  </p:notesMasterIdLst>
  <p:handoutMasterIdLst>
    <p:handoutMasterId r:id="rId16"/>
  </p:handoutMasterIdLst>
  <p:sldIdLst>
    <p:sldId id="419" r:id="rId3"/>
    <p:sldId id="423" r:id="rId4"/>
    <p:sldId id="430" r:id="rId5"/>
    <p:sldId id="424" r:id="rId6"/>
    <p:sldId id="425" r:id="rId7"/>
    <p:sldId id="432" r:id="rId8"/>
    <p:sldId id="431" r:id="rId9"/>
    <p:sldId id="426" r:id="rId10"/>
    <p:sldId id="427" r:id="rId11"/>
    <p:sldId id="428" r:id="rId12"/>
    <p:sldId id="433" r:id="rId13"/>
    <p:sldId id="429" r:id="rId14"/>
  </p:sldIdLst>
  <p:sldSz cx="12192000" cy="6858000"/>
  <p:notesSz cx="6794500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4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AFB0C-DF69-476F-BD53-375A0CDCB0BF}" type="datetimeFigureOut">
              <a:rPr lang="it-IT" smtClean="0"/>
              <a:t>26/02/2024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94E7D-9701-43E7-8B8B-C792053121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12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3A109-18AD-45E5-AFC2-A229067842B6}" type="datetimeFigureOut">
              <a:rPr lang="it-IT" smtClean="0"/>
              <a:t>26/02/2024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FCA9B-190F-4908-A9A4-B51ECD9577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71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>
            <a:extLst>
              <a:ext uri="{FF2B5EF4-FFF2-40B4-BE49-F238E27FC236}">
                <a16:creationId xmlns:a16="http://schemas.microsoft.com/office/drawing/2014/main" id="{436E93E2-2AB9-F0A9-13D7-0EC33671E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>
            <a:extLst>
              <a:ext uri="{FF2B5EF4-FFF2-40B4-BE49-F238E27FC236}">
                <a16:creationId xmlns:a16="http://schemas.microsoft.com/office/drawing/2014/main" id="{CDEC6428-7E56-9B47-6FF5-D0ADA13F2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5364" name="Segnaposto numero diapositiva 3">
            <a:extLst>
              <a:ext uri="{FF2B5EF4-FFF2-40B4-BE49-F238E27FC236}">
                <a16:creationId xmlns:a16="http://schemas.microsoft.com/office/drawing/2014/main" id="{9A5FCE3F-8459-57BF-3880-ACEBA8512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A969D5-44A6-48D4-BC52-BD013C19332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>
            <a:extLst>
              <a:ext uri="{FF2B5EF4-FFF2-40B4-BE49-F238E27FC236}">
                <a16:creationId xmlns:a16="http://schemas.microsoft.com/office/drawing/2014/main" id="{3823D157-B4A3-37A3-FFD1-2A0561BA19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6200" y="228601"/>
            <a:ext cx="792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it-IT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alt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>
            <a:extLst>
              <a:ext uri="{FF2B5EF4-FFF2-40B4-BE49-F238E27FC236}">
                <a16:creationId xmlns:a16="http://schemas.microsoft.com/office/drawing/2014/main" id="{A21981BB-3200-CA2F-AF19-E8B1C4DC1E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3400" y="5029201"/>
            <a:ext cx="40386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>
            <a:extLst>
              <a:ext uri="{FF2B5EF4-FFF2-40B4-BE49-F238E27FC236}">
                <a16:creationId xmlns:a16="http://schemas.microsoft.com/office/drawing/2014/main" id="{EDFF4A60-4A0E-F1C9-FA6F-DFF59A3382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096000"/>
            <a:ext cx="32004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045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8008868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591552" y="990600"/>
            <a:ext cx="2686049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1" y="990600"/>
            <a:ext cx="7854951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468387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A1A3D1-8189-546A-7E64-10B05CD9B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14357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182631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01615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655623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27396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0725449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>
            <a:extLst>
              <a:ext uri="{FF2B5EF4-FFF2-40B4-BE49-F238E27FC236}">
                <a16:creationId xmlns:a16="http://schemas.microsoft.com/office/drawing/2014/main" id="{3823D157-B4A3-37A3-FFD1-2A0561BA19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6200" y="228601"/>
            <a:ext cx="792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it-IT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alt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>
            <a:extLst>
              <a:ext uri="{FF2B5EF4-FFF2-40B4-BE49-F238E27FC236}">
                <a16:creationId xmlns:a16="http://schemas.microsoft.com/office/drawing/2014/main" id="{A21981BB-3200-CA2F-AF19-E8B1C4DC1E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3400" y="5029201"/>
            <a:ext cx="40386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>
            <a:extLst>
              <a:ext uri="{FF2B5EF4-FFF2-40B4-BE49-F238E27FC236}">
                <a16:creationId xmlns:a16="http://schemas.microsoft.com/office/drawing/2014/main" id="{EDFF4A60-4A0E-F1C9-FA6F-DFF59A3382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096000"/>
            <a:ext cx="32004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982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301012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096176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8044258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87961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0412046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82226396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7269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130883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8240857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3329348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591552" y="990600"/>
            <a:ext cx="2686049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1" y="990600"/>
            <a:ext cx="7854951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1907212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A1A3D1-8189-546A-7E64-10B05CD9B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5134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8995752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1224630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1043402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2795156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533400" y="1981200"/>
            <a:ext cx="1074420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885676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7510510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07101" y="1981200"/>
            <a:ext cx="5270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402270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131909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6761380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3233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739658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561261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3FA6FDB6-1788-2E9F-8C31-F00FC3CAE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36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4990DA8B-BF71-B825-E80F-BB36F04D0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90600"/>
            <a:ext cx="1074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D381CC2-B3E3-813F-940F-E974770F0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1074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Questo è lo stile da usare per l’elenco puntato.</a:t>
            </a:r>
          </a:p>
          <a:p>
            <a:pPr lvl="1"/>
            <a:r>
              <a:rPr lang="it-IT" altLang="it-IT"/>
              <a:t>Questo è lo stile per il secondo livello asdfasdfasdf asdf asdf asdfasd</a:t>
            </a:r>
          </a:p>
          <a:p>
            <a:pPr lvl="1"/>
            <a:r>
              <a:rPr lang="it-IT" altLang="it-IT"/>
              <a:t>	questo è lo stile per il terzo livello</a:t>
            </a:r>
          </a:p>
          <a:p>
            <a:pPr lvl="2"/>
            <a:r>
              <a:rPr lang="it-IT" altLang="it-IT"/>
              <a:t>questo è per il quarto</a:t>
            </a:r>
          </a:p>
          <a:p>
            <a:pPr lvl="3"/>
            <a:r>
              <a:rPr lang="it-IT" altLang="it-IT"/>
              <a:t>Questo è il quinto</a:t>
            </a:r>
          </a:p>
          <a:p>
            <a:pPr lvl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72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3FA6FDB6-1788-2E9F-8C31-F00FC3CAE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36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4990DA8B-BF71-B825-E80F-BB36F04D0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90600"/>
            <a:ext cx="1074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D381CC2-B3E3-813F-940F-E974770F0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10744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Questo è lo stile da usare per l’elenco puntato.</a:t>
            </a:r>
          </a:p>
          <a:p>
            <a:pPr lvl="1"/>
            <a:r>
              <a:rPr lang="it-IT" altLang="it-IT"/>
              <a:t>Questo è lo stile per il secondo livello asdfasdfasdf asdf asdf asdfasd</a:t>
            </a:r>
          </a:p>
          <a:p>
            <a:pPr lvl="1"/>
            <a:r>
              <a:rPr lang="it-IT" altLang="it-IT"/>
              <a:t>	questo è lo stile per il terzo livello</a:t>
            </a:r>
          </a:p>
          <a:p>
            <a:pPr lvl="2"/>
            <a:r>
              <a:rPr lang="it-IT" altLang="it-IT"/>
              <a:t>questo è per il quarto</a:t>
            </a:r>
          </a:p>
          <a:p>
            <a:pPr lvl="3"/>
            <a:r>
              <a:rPr lang="it-IT" altLang="it-IT"/>
              <a:t>Questo è il quinto</a:t>
            </a:r>
          </a:p>
          <a:p>
            <a:pPr lvl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59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4">
            <a:extLst>
              <a:ext uri="{FF2B5EF4-FFF2-40B4-BE49-F238E27FC236}">
                <a16:creationId xmlns:a16="http://schemas.microsoft.com/office/drawing/2014/main" id="{A876C30E-95A2-1838-F7F3-643346D8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6"/>
            <a:ext cx="12192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5">
            <a:extLst>
              <a:ext uri="{FF2B5EF4-FFF2-40B4-BE49-F238E27FC236}">
                <a16:creationId xmlns:a16="http://schemas.microsoft.com/office/drawing/2014/main" id="{8B6E5413-6629-C059-7DAC-40E2D28F5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006" y="2110067"/>
            <a:ext cx="8281987" cy="21523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0" fontAlgn="base" hangingPunct="0">
              <a:lnSpc>
                <a:spcPct val="115000"/>
              </a:lnSpc>
              <a:spcAft>
                <a:spcPts val="1500"/>
              </a:spcAft>
              <a:defRPr/>
            </a:pPr>
            <a:r>
              <a:rPr lang="it-IT" sz="60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Servizio disciplina gestione rifiuti e siti inquinati</a:t>
            </a:r>
            <a:endParaRPr lang="it-IT" sz="6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Rettangolo 4">
            <a:extLst>
              <a:ext uri="{FF2B5EF4-FFF2-40B4-BE49-F238E27FC236}">
                <a16:creationId xmlns:a16="http://schemas.microsoft.com/office/drawing/2014/main" id="{1AD3CFCE-4FD9-060F-CA43-0E824FAB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045" y="188914"/>
            <a:ext cx="2736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it-IT" altLang="it-IT" sz="1800" dirty="0">
                <a:solidFill>
                  <a:srgbClr val="FFFFFF"/>
                </a:solidFill>
              </a:rPr>
              <a:t>Udine 26 e 27 febbraio 2024</a:t>
            </a:r>
          </a:p>
        </p:txBody>
      </p:sp>
      <p:sp>
        <p:nvSpPr>
          <p:cNvPr id="14341" name="Text Box 27">
            <a:extLst>
              <a:ext uri="{FF2B5EF4-FFF2-40B4-BE49-F238E27FC236}">
                <a16:creationId xmlns:a16="http://schemas.microsoft.com/office/drawing/2014/main" id="{8BE1A847-63F0-89DF-9F29-661935022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1BE5E4-BC0C-9FB9-155B-7E80D3E2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Controlli eseguiti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9638D2-E149-4205-7B5C-FAF3BC95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980000"/>
            <a:ext cx="11353800" cy="4283166"/>
          </a:xfrm>
        </p:spPr>
        <p:txBody>
          <a:bodyPr/>
          <a:lstStyle/>
          <a:p>
            <a:pPr algn="just"/>
            <a:r>
              <a:rPr lang="it-IT" sz="2600" b="1" dirty="0"/>
              <a:t>38</a:t>
            </a:r>
            <a:r>
              <a:rPr lang="it-IT" sz="2600" dirty="0"/>
              <a:t> sono stati controlli effettuati dall’ufficio sul campo nel 2023 (solitamente di iniziativa e autonomamente per circa il </a:t>
            </a:r>
            <a:r>
              <a:rPr lang="it-IT" sz="2600" b="1" dirty="0"/>
              <a:t>15%</a:t>
            </a:r>
            <a:r>
              <a:rPr lang="it-IT" sz="2600" dirty="0"/>
              <a:t> del numero siti totali)</a:t>
            </a:r>
          </a:p>
          <a:p>
            <a:pPr algn="just"/>
            <a:r>
              <a:rPr lang="it-IT" sz="2600" dirty="0"/>
              <a:t>Accanto ai controlli sul campo ci sono i controlli documentali (circa </a:t>
            </a:r>
            <a:r>
              <a:rPr lang="it-IT" sz="2600" b="1" dirty="0"/>
              <a:t>133</a:t>
            </a:r>
            <a:r>
              <a:rPr lang="it-IT" sz="2600" dirty="0"/>
              <a:t> nel 2023)</a:t>
            </a:r>
          </a:p>
          <a:p>
            <a:pPr algn="just"/>
            <a:r>
              <a:rPr lang="it-IT" sz="2600" dirty="0"/>
              <a:t>Controlli sulle attività di bonifica più significative ( Ferriera, ex Caffaro, Cave del </a:t>
            </a:r>
            <a:r>
              <a:rPr lang="it-IT" sz="2600" dirty="0" err="1"/>
              <a:t>Predil</a:t>
            </a:r>
            <a:r>
              <a:rPr lang="it-IT" sz="2600" dirty="0"/>
              <a:t>, Aree </a:t>
            </a:r>
            <a:r>
              <a:rPr lang="it-IT" sz="2600" dirty="0" err="1"/>
              <a:t>deperimetrate</a:t>
            </a:r>
            <a:r>
              <a:rPr lang="it-IT" sz="2600" dirty="0"/>
              <a:t> ex SIN Trieste, ex. </a:t>
            </a:r>
            <a:r>
              <a:rPr lang="it-IT" sz="2600" dirty="0" err="1"/>
              <a:t>Infa</a:t>
            </a:r>
            <a:r>
              <a:rPr lang="it-IT" sz="2600" dirty="0"/>
              <a:t> PN, ex Sintesi Spilimbergo, Cromo Friuli ecc.)</a:t>
            </a:r>
          </a:p>
          <a:p>
            <a:pPr algn="just"/>
            <a:r>
              <a:rPr lang="it-IT" sz="2600" dirty="0"/>
              <a:t>Nel caso delle bonifiche il controllo è volto alla verifica della corretta esecuzione e del rispetto degli obiettivi di bonifica fissati</a:t>
            </a:r>
          </a:p>
          <a:p>
            <a:pPr algn="just"/>
            <a:endParaRPr lang="it-IT" sz="2600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747BD829-7B91-2E35-2485-AD6DCBF5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8252" y="198438"/>
            <a:ext cx="989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Bonifiche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B0CEFB3F-0C86-0687-0A94-F589ED1A2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1477635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9638D2-E149-4205-7B5C-FAF3BC95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799999"/>
            <a:ext cx="10800000" cy="4244665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it-IT" sz="1800" b="1" dirty="0"/>
              <a:t>Personale assegnato: 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1 funzionario giuridico che segue la normativa di settore</a:t>
            </a:r>
          </a:p>
          <a:p>
            <a:pPr>
              <a:spcBef>
                <a:spcPts val="600"/>
              </a:spcBef>
            </a:pPr>
            <a:r>
              <a:rPr lang="it-IT" sz="1800" dirty="0" smtClean="0"/>
              <a:t>12 </a:t>
            </a:r>
            <a:r>
              <a:rPr lang="it-IT" sz="1800" dirty="0"/>
              <a:t>funzionari amministrativi che seguono i canali contributivi del servizio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800" b="1" dirty="0" smtClean="0"/>
              <a:t>Canali </a:t>
            </a:r>
            <a:r>
              <a:rPr lang="it-IT" sz="1800" b="1" dirty="0"/>
              <a:t>contributivi e relativi regolamenti: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realizzazione centri di raccolta comunali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realizzazione centri di riuso comunali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rimozione dell’amianto (privati, imprese, comuni, associazioni…)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manifestazioni ecosostenibili (</a:t>
            </a:r>
            <a:r>
              <a:rPr lang="it-IT" sz="1800" dirty="0" err="1"/>
              <a:t>ecofeste</a:t>
            </a:r>
            <a:r>
              <a:rPr lang="it-IT" sz="1800" dirty="0"/>
              <a:t> e eventi sportivi)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rimozione di rifiuti abbandonati da aree pubbliche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iniziative volte alla riduzione della produzione di rifiuti in plastica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realizzazione di progetti di </a:t>
            </a:r>
            <a:r>
              <a:rPr lang="it-IT" sz="1800" dirty="0" err="1"/>
              <a:t>autocompostaggio</a:t>
            </a:r>
            <a:r>
              <a:rPr lang="it-IT" sz="1800" dirty="0"/>
              <a:t> o di compostaggio di comunità</a:t>
            </a:r>
          </a:p>
          <a:p>
            <a:pPr>
              <a:spcBef>
                <a:spcPts val="600"/>
              </a:spcBef>
            </a:pPr>
            <a:r>
              <a:rPr lang="it-IT" sz="1800" dirty="0"/>
              <a:t>bonifica di siti </a:t>
            </a:r>
            <a:r>
              <a:rPr lang="it-IT" sz="1800" dirty="0" smtClean="0"/>
              <a:t>contaminati</a:t>
            </a:r>
            <a:endParaRPr lang="it-IT" sz="1800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747BD829-7B91-2E35-2485-AD6DCBF5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044" y="198438"/>
            <a:ext cx="4278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it-IT" sz="1800" i="1" kern="1000" dirty="0" smtClean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rPr>
              <a:t>Supporto </a:t>
            </a:r>
            <a:r>
              <a:rPr lang="it-IT" sz="1800" i="1" kern="1000" dirty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rPr>
              <a:t>giuridico e gestione canali contributivi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B0CEFB3F-0C86-0687-0A94-F589ED1A2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2165B274-302B-4B8E-8E4E-54C323FE8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990600"/>
            <a:ext cx="10744200" cy="762000"/>
          </a:xfrm>
        </p:spPr>
        <p:txBody>
          <a:bodyPr/>
          <a:lstStyle/>
          <a:p>
            <a:r>
              <a:rPr lang="it-IT" dirty="0" smtClean="0"/>
              <a:t>Personale e attività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56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5BE51C-D7F1-092A-79E5-6E89B0F96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Grazie per l’attenzione</a:t>
            </a:r>
          </a:p>
          <a:p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 algn="r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dirty="0"/>
              <a:t>Udine, 26 febbraio 2024</a:t>
            </a:r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5D7CA8F8-2246-5E0B-435C-4C0E5EB0B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305" y="198438"/>
            <a:ext cx="42514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rPr>
              <a:t>S</a:t>
            </a:r>
            <a:r>
              <a:rPr lang="it-IT" sz="1800" i="1" kern="1000" dirty="0" smtClean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ervizio </a:t>
            </a: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disciplina gestione rifiuti e siti inquinati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2" name="Text Box 27">
            <a:extLst>
              <a:ext uri="{FF2B5EF4-FFF2-40B4-BE49-F238E27FC236}">
                <a16:creationId xmlns:a16="http://schemas.microsoft.com/office/drawing/2014/main" id="{A05797BC-37D3-40A9-5B30-2403E3EF9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1611780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D10C1-60A6-7A47-8FA9-438F1BAC2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 servizio</a:t>
            </a:r>
            <a:endParaRPr lang="it-IT" dirty="0"/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7C78C41D-90BF-29DF-78B5-BD9EECB6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443662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ecimaW03 Rg" pitchFamily="2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9pPr>
          </a:lstStyle>
          <a:p>
            <a:r>
              <a:rPr lang="it-IT" kern="0" dirty="0" smtClean="0"/>
              <a:t>Gestione rifiuti</a:t>
            </a:r>
          </a:p>
          <a:p>
            <a:r>
              <a:rPr lang="it-IT" kern="0" dirty="0" smtClean="0"/>
              <a:t>Autorizzazioni trasporto </a:t>
            </a:r>
            <a:r>
              <a:rPr lang="it-IT" kern="0" dirty="0" smtClean="0"/>
              <a:t>rifiuti transfrontalieri</a:t>
            </a:r>
          </a:p>
          <a:p>
            <a:r>
              <a:rPr lang="it-IT" kern="0" dirty="0" smtClean="0"/>
              <a:t>Bonifiche siti contaminati</a:t>
            </a:r>
          </a:p>
          <a:p>
            <a:r>
              <a:rPr lang="it-IT" kern="0" dirty="0" smtClean="0"/>
              <a:t>Supporto giuridico e gestione canali contributivi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6482451" y="177418"/>
            <a:ext cx="425148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115000"/>
              </a:lnSpc>
              <a:spcAft>
                <a:spcPts val="1500"/>
              </a:spcAft>
              <a:defRPr/>
            </a:pPr>
            <a:r>
              <a:rPr lang="it-IT" i="1" kern="1000" dirty="0">
                <a:solidFill>
                  <a:schemeClr val="bg1"/>
                </a:solidFill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S</a:t>
            </a:r>
            <a:r>
              <a:rPr lang="it-IT" i="1" kern="1000" dirty="0" smtClean="0">
                <a:solidFill>
                  <a:schemeClr val="bg1"/>
                </a:solidFill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ervizio </a:t>
            </a:r>
            <a:r>
              <a:rPr lang="it-IT" i="1" kern="1000" dirty="0">
                <a:solidFill>
                  <a:schemeClr val="bg1"/>
                </a:solidFill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disciplina gestione rifiuti e siti inquinati</a:t>
            </a:r>
            <a:endParaRPr lang="it-I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6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D10C1-60A6-7A47-8FA9-438F1BAC2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C1F069-FF5D-A7EC-785F-77BF317D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11658600" cy="3886200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La struttura che si occupa di gestione dei rifiuti è composta da:</a:t>
            </a:r>
          </a:p>
          <a:p>
            <a:pPr>
              <a:lnSpc>
                <a:spcPct val="120000"/>
              </a:lnSpc>
            </a:pPr>
            <a:r>
              <a:rPr lang="it-IT" sz="1800" dirty="0"/>
              <a:t>1 posizione organizzativa che si occupa della pianificazione in materia di rifiuti e autorizzazioni degli impianti di trattamento rifiuti in procedura semplificata e ordinaria</a:t>
            </a:r>
          </a:p>
          <a:p>
            <a:pPr>
              <a:lnSpc>
                <a:spcPct val="120000"/>
              </a:lnSpc>
            </a:pPr>
            <a:r>
              <a:rPr lang="it-IT" sz="1800" dirty="0"/>
              <a:t>2 funzionari tecnici </a:t>
            </a:r>
            <a:r>
              <a:rPr lang="it-IT" sz="1800" dirty="0" smtClean="0"/>
              <a:t>su pianificazione </a:t>
            </a:r>
            <a:r>
              <a:rPr lang="it-IT" sz="1800" dirty="0"/>
              <a:t>in materia di rifiuti</a:t>
            </a:r>
          </a:p>
          <a:p>
            <a:pPr>
              <a:lnSpc>
                <a:spcPct val="120000"/>
              </a:lnSpc>
            </a:pPr>
            <a:r>
              <a:rPr lang="it-IT" sz="1800" dirty="0"/>
              <a:t>2 funzionari tecnici </a:t>
            </a:r>
            <a:r>
              <a:rPr lang="it-IT" sz="1800" dirty="0" smtClean="0"/>
              <a:t>su impianti </a:t>
            </a:r>
            <a:r>
              <a:rPr lang="it-IT" sz="1800" dirty="0"/>
              <a:t>in procedura semplificata ex artt. 214 e 216 del d.lgs. 152/2006 nell’ambito </a:t>
            </a:r>
            <a:r>
              <a:rPr lang="it-IT" sz="1800" dirty="0" smtClean="0"/>
              <a:t>dell’AUA</a:t>
            </a:r>
            <a:endParaRPr lang="it-IT" sz="1800" dirty="0"/>
          </a:p>
          <a:p>
            <a:pPr>
              <a:lnSpc>
                <a:spcPct val="120000"/>
              </a:lnSpc>
            </a:pPr>
            <a:r>
              <a:rPr lang="it-IT" sz="1800" dirty="0"/>
              <a:t>4 funzionari tecnici </a:t>
            </a:r>
            <a:r>
              <a:rPr lang="it-IT" sz="1800" dirty="0" smtClean="0"/>
              <a:t>su impianti </a:t>
            </a:r>
            <a:r>
              <a:rPr lang="it-IT" sz="1800" dirty="0"/>
              <a:t>in autorizzazione unica (c.d. «ordinaria») ex art. 208 del d.lgs.152/2006</a:t>
            </a:r>
          </a:p>
          <a:p>
            <a:pPr>
              <a:lnSpc>
                <a:spcPct val="120000"/>
              </a:lnSpc>
            </a:pPr>
            <a:r>
              <a:rPr lang="it-IT" sz="1800" spc="-20" dirty="0"/>
              <a:t>2 funzionari amministrativi e 1 funzionario tecnico a supporto dei procedimenti di pianificazione, autorizzazione e comunicazione</a:t>
            </a:r>
          </a:p>
          <a:p>
            <a:pPr>
              <a:lnSpc>
                <a:spcPct val="120000"/>
              </a:lnSpc>
            </a:pPr>
            <a:r>
              <a:rPr lang="it-IT" sz="1800" dirty="0"/>
              <a:t>1 funzionario tecnico che si occupa della tematica amianto</a:t>
            </a:r>
          </a:p>
          <a:p>
            <a:pPr>
              <a:lnSpc>
                <a:spcPct val="120000"/>
              </a:lnSpc>
            </a:pPr>
            <a:r>
              <a:rPr lang="it-IT" sz="1800" dirty="0"/>
              <a:t>2 funzionari tecnici </a:t>
            </a:r>
            <a:r>
              <a:rPr lang="it-IT" sz="1800" dirty="0" smtClean="0"/>
              <a:t>su impianti </a:t>
            </a:r>
            <a:r>
              <a:rPr lang="it-IT" sz="1800" dirty="0"/>
              <a:t>in autorizzazione integrata ambientale (AIA) ex art. 29-sexies del d.lgs. 152/2006</a:t>
            </a:r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E378B4BA-E328-9845-0D5F-5A0D6EAD8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07" y="198438"/>
            <a:ext cx="1462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 smtClean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Gestione </a:t>
            </a: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rifiuti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7C78C41D-90BF-29DF-78B5-BD9EECB6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443662"/>
            <a:ext cx="8642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>
                <a:solidFill>
                  <a:schemeClr val="bg1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1771372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8D8DB2-68D3-5571-67F6-0F714BF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compiute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AEA3B-AF84-851D-A070-F97F8093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11710080" cy="4397829"/>
          </a:xfrm>
        </p:spPr>
        <p:txBody>
          <a:bodyPr/>
          <a:lstStyle/>
          <a:p>
            <a:pPr algn="just"/>
            <a:r>
              <a:rPr lang="it-IT" sz="1800" dirty="0"/>
              <a:t>Predisposizione e aggiornamento delle sezioni del Piano regionale di gestione dei rifiuti</a:t>
            </a:r>
          </a:p>
          <a:p>
            <a:pPr algn="just"/>
            <a:r>
              <a:rPr lang="it-IT" sz="1800" dirty="0"/>
              <a:t>Predisposizione di documenti programmatori e di indirizzo in materia di gestione dei rifiuti</a:t>
            </a:r>
          </a:p>
          <a:p>
            <a:pPr algn="just"/>
            <a:r>
              <a:rPr lang="it-IT" sz="1800" dirty="0"/>
              <a:t>Gestione del procedimento di autorizzazione unica degli impianti di trattamento rifiuti relativamente a istanze di autorizzazione, rinnovo, variante, voltura ecc.</a:t>
            </a:r>
          </a:p>
          <a:p>
            <a:pPr algn="just"/>
            <a:r>
              <a:rPr lang="it-IT" sz="1800" dirty="0"/>
              <a:t>Gestione delle conferenze dei servizi connesse i procedimenti di autorizzazione unica</a:t>
            </a:r>
          </a:p>
          <a:p>
            <a:pPr algn="just"/>
            <a:r>
              <a:rPr lang="it-IT" sz="1800" dirty="0"/>
              <a:t>Predisposizione dei decreti di autorizzazione unica e autorizzazione integrata ambientale</a:t>
            </a:r>
          </a:p>
          <a:p>
            <a:pPr algn="just"/>
            <a:r>
              <a:rPr lang="it-IT" sz="1800" dirty="0"/>
              <a:t>Rilascio dei pareri sugli impianti in procedura semplificata nell’ambito dei procedimenti di AUA</a:t>
            </a:r>
          </a:p>
          <a:p>
            <a:pPr algn="just"/>
            <a:r>
              <a:rPr lang="it-IT" sz="1800" dirty="0"/>
              <a:t>Rilascio di pareri su campagne di attività con impianto mobile ex art. 208 c. 15 del d.lgs. 152/2006</a:t>
            </a:r>
          </a:p>
          <a:p>
            <a:pPr algn="just"/>
            <a:r>
              <a:rPr lang="it-IT" sz="1800" dirty="0"/>
              <a:t>Controlli sugli impianti in autorizzazione ordinarie e procedura semplificata di iniziativa o a supporto delle Forze di Polizia o di organi tecnici di vigilanza</a:t>
            </a:r>
          </a:p>
          <a:p>
            <a:pPr algn="just"/>
            <a:r>
              <a:rPr lang="it-IT" sz="1800" dirty="0"/>
              <a:t>Verifica ottemperanza prescrizioni contenute negli atti autorizzativi</a:t>
            </a:r>
          </a:p>
          <a:p>
            <a:pPr algn="just"/>
            <a:r>
              <a:rPr lang="it-IT" sz="1800" dirty="0"/>
              <a:t>Predisposizione delle </a:t>
            </a:r>
            <a:r>
              <a:rPr lang="it-IT" sz="1800" dirty="0" smtClean="0"/>
              <a:t>diffide </a:t>
            </a:r>
            <a:r>
              <a:rPr lang="it-IT" sz="1800" dirty="0" smtClean="0"/>
              <a:t>per </a:t>
            </a:r>
            <a:r>
              <a:rPr lang="it-IT" sz="1800" dirty="0" smtClean="0"/>
              <a:t>inottemperanze emerse durante i controlli ed eventuali successivi provvedimenti ablatori</a:t>
            </a:r>
          </a:p>
          <a:p>
            <a:pPr algn="just"/>
            <a:r>
              <a:rPr lang="it-IT" sz="1800" dirty="0" smtClean="0"/>
              <a:t>Controlli </a:t>
            </a:r>
            <a:r>
              <a:rPr lang="it-IT" sz="1800" dirty="0"/>
              <a:t>documentali </a:t>
            </a:r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429D8BAF-D03E-F59D-0717-DC292CB3A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07" y="198438"/>
            <a:ext cx="1462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 smtClean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Gestione </a:t>
            </a: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rifiuti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17E4FF55-8FCE-A23B-49CA-15B0ADEDA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3210804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5B274-302B-4B8E-8E4E-54C323FE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Impianti di trattamento rifiuti attivi in FVG</a:t>
            </a:r>
            <a:endParaRPr lang="it-IT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0D13FEAD-1349-53B9-FC1C-901F95C09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07" y="198438"/>
            <a:ext cx="1462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 smtClean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Gestione </a:t>
            </a: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rifiuti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E8706388-1CA2-3776-54EA-8F24FB2F9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04535"/>
              </p:ext>
            </p:extLst>
          </p:nvPr>
        </p:nvGraphicFramePr>
        <p:xfrm>
          <a:off x="1256632" y="1979497"/>
          <a:ext cx="9678735" cy="3600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27066">
                  <a:extLst>
                    <a:ext uri="{9D8B030D-6E8A-4147-A177-3AD203B41FA5}">
                      <a16:colId xmlns:a16="http://schemas.microsoft.com/office/drawing/2014/main" val="3653909255"/>
                    </a:ext>
                  </a:extLst>
                </a:gridCol>
                <a:gridCol w="2251669">
                  <a:extLst>
                    <a:ext uri="{9D8B030D-6E8A-4147-A177-3AD203B41FA5}">
                      <a16:colId xmlns:a16="http://schemas.microsoft.com/office/drawing/2014/main" val="212935484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Ambito autorizzativo</a:t>
                      </a:r>
                      <a:endParaRPr lang="it-IT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144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Impianti</a:t>
                      </a:r>
                      <a:endParaRPr lang="it-IT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144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12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Autorizzazione unica </a:t>
                      </a:r>
                      <a:r>
                        <a:rPr lang="it-IT" sz="2800" dirty="0" smtClean="0">
                          <a:effectLst/>
                        </a:rPr>
                        <a:t>(impianti fissi)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114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300956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Autorizzazione unica </a:t>
                      </a:r>
                      <a:r>
                        <a:rPr lang="it-IT" sz="2800" dirty="0" smtClean="0">
                          <a:effectLst/>
                        </a:rPr>
                        <a:t>(impianti mobili)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51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517915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Procedure semplificate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161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083549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Autorizzazione integrata </a:t>
                      </a:r>
                      <a:r>
                        <a:rPr lang="it-IT" sz="2800" dirty="0" smtClean="0">
                          <a:effectLst/>
                        </a:rPr>
                        <a:t>ambientale (</a:t>
                      </a:r>
                      <a:r>
                        <a:rPr lang="it-IT" sz="2800" dirty="0" err="1" smtClean="0">
                          <a:effectLst/>
                        </a:rPr>
                        <a:t>cat</a:t>
                      </a:r>
                      <a:r>
                        <a:rPr lang="it-IT" sz="2800" dirty="0" smtClean="0">
                          <a:effectLst/>
                        </a:rPr>
                        <a:t>. 5 </a:t>
                      </a:r>
                      <a:r>
                        <a:rPr lang="it-IT" sz="2800" dirty="0" err="1" smtClean="0">
                          <a:effectLst/>
                        </a:rPr>
                        <a:t>all</a:t>
                      </a:r>
                      <a:r>
                        <a:rPr lang="it-IT" sz="2800" dirty="0" smtClean="0">
                          <a:effectLst/>
                        </a:rPr>
                        <a:t>. VIII)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27</a:t>
                      </a:r>
                      <a:endParaRPr lang="it-IT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7320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16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5B274-302B-4B8E-8E4E-54C323FE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</a:t>
            </a:r>
            <a:r>
              <a:rPr lang="it-IT" dirty="0" smtClean="0"/>
              <a:t>eseguiti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E9D56B-2A7E-D7C1-7003-C579BDB0C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980000"/>
            <a:ext cx="11520000" cy="3600000"/>
          </a:xfrm>
        </p:spPr>
        <p:txBody>
          <a:bodyPr/>
          <a:lstStyle/>
          <a:p>
            <a:pPr algn="just"/>
            <a:r>
              <a:rPr lang="it-IT" dirty="0"/>
              <a:t>nel corso del 2023 sono stati eseguiti 49 controlli in campo su un totale di circa 330 impianti autorizzati in ordinaria o semplificata (circa il 15%).</a:t>
            </a:r>
          </a:p>
          <a:p>
            <a:pPr algn="just"/>
            <a:r>
              <a:rPr lang="it-IT" dirty="0" smtClean="0"/>
              <a:t>nel </a:t>
            </a:r>
            <a:r>
              <a:rPr lang="it-IT" dirty="0"/>
              <a:t>2023 sono stati effettuati </a:t>
            </a:r>
            <a:r>
              <a:rPr lang="it-IT" dirty="0" smtClean="0"/>
              <a:t>inoltre circa </a:t>
            </a:r>
            <a:r>
              <a:rPr lang="it-IT" dirty="0"/>
              <a:t>450 controlli documentali che hanno riguardato in particolare le dichiarazioni di conformità dei materiali ottenuti da processi di recupero end of </a:t>
            </a:r>
            <a:r>
              <a:rPr lang="it-IT" dirty="0" err="1"/>
              <a:t>waste</a:t>
            </a:r>
            <a:r>
              <a:rPr lang="it-IT" dirty="0"/>
              <a:t>, sia a seguito di trattamenti effettuati in impianti fissi che in campagne di attività con impianti mobili.</a:t>
            </a:r>
          </a:p>
          <a:p>
            <a:pPr algn="just"/>
            <a:r>
              <a:rPr lang="it-IT" dirty="0" smtClean="0"/>
              <a:t>massimo </a:t>
            </a:r>
            <a:r>
              <a:rPr lang="it-IT" dirty="0"/>
              <a:t>controllo sugli impianti di trattamento </a:t>
            </a:r>
            <a:r>
              <a:rPr lang="it-IT" dirty="0" smtClean="0"/>
              <a:t>rifiuti.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0D13FEAD-1349-53B9-FC1C-901F95C09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07" y="198438"/>
            <a:ext cx="1462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 smtClean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Gestione </a:t>
            </a: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rifiuti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E8706388-1CA2-3776-54EA-8F24FB2F9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62356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5B274-302B-4B8E-8E4E-54C323FE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Personale e attività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E9D56B-2A7E-D7C1-7003-C579BDB0C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11373051" cy="3992310"/>
          </a:xfrm>
        </p:spPr>
        <p:txBody>
          <a:bodyPr/>
          <a:lstStyle/>
          <a:p>
            <a:pPr marL="0" indent="0">
              <a:buNone/>
            </a:pPr>
            <a:r>
              <a:rPr lang="it-IT" sz="1800" b="1" dirty="0" smtClean="0"/>
              <a:t>Personale assegnato</a:t>
            </a:r>
            <a:endParaRPr lang="it-IT" sz="1800" b="1" dirty="0"/>
          </a:p>
          <a:p>
            <a:r>
              <a:rPr lang="it-IT" sz="1800" dirty="0"/>
              <a:t>1 posizione organizzativa </a:t>
            </a:r>
            <a:endParaRPr lang="it-IT" sz="1800" dirty="0" smtClean="0"/>
          </a:p>
          <a:p>
            <a:r>
              <a:rPr lang="it-IT" sz="1800" dirty="0" smtClean="0"/>
              <a:t>3 </a:t>
            </a:r>
            <a:r>
              <a:rPr lang="it-IT" sz="1800" dirty="0"/>
              <a:t>funzionari </a:t>
            </a:r>
            <a:r>
              <a:rPr lang="it-IT" sz="1800" dirty="0" smtClean="0"/>
              <a:t>tecnici</a:t>
            </a:r>
          </a:p>
          <a:p>
            <a:pPr marL="0" indent="0">
              <a:buNone/>
            </a:pPr>
            <a:r>
              <a:rPr lang="it-IT" sz="1800" b="1" dirty="0" smtClean="0"/>
              <a:t>Attività compiute:</a:t>
            </a:r>
          </a:p>
          <a:p>
            <a:r>
              <a:rPr lang="it-IT" sz="1800" dirty="0" smtClean="0"/>
              <a:t>rilascio dei relativi modelli ministeriali, autorizzazioni, notifiche su importazioni ed esportazioni;</a:t>
            </a:r>
          </a:p>
          <a:p>
            <a:r>
              <a:rPr lang="it-IT" sz="1800" dirty="0" smtClean="0"/>
              <a:t>gestione delle comunicazioni su variazioni </a:t>
            </a:r>
            <a:r>
              <a:rPr lang="it-IT" sz="1800" dirty="0"/>
              <a:t>relative alle </a:t>
            </a:r>
            <a:r>
              <a:rPr lang="it-IT" sz="1800" dirty="0" smtClean="0"/>
              <a:t>notifiche;</a:t>
            </a:r>
          </a:p>
          <a:p>
            <a:r>
              <a:rPr lang="it-IT" sz="1800" dirty="0" smtClean="0"/>
              <a:t>riscontri </a:t>
            </a:r>
            <a:r>
              <a:rPr lang="it-IT" sz="1800" dirty="0"/>
              <a:t>o </a:t>
            </a:r>
            <a:r>
              <a:rPr lang="it-IT" sz="1800" dirty="0" smtClean="0"/>
              <a:t>attivazione, per </a:t>
            </a:r>
            <a:r>
              <a:rPr lang="it-IT" sz="1800" dirty="0"/>
              <a:t>le esportazioni destinate a </a:t>
            </a:r>
            <a:r>
              <a:rPr lang="it-IT" sz="1800" dirty="0" smtClean="0"/>
              <a:t>smaltimento</a:t>
            </a:r>
            <a:r>
              <a:rPr lang="it-IT" sz="1800" dirty="0" smtClean="0"/>
              <a:t>, </a:t>
            </a:r>
            <a:r>
              <a:rPr lang="it-IT" sz="1800" dirty="0" smtClean="0"/>
              <a:t>delle richieste di verifica del principio </a:t>
            </a:r>
            <a:r>
              <a:rPr lang="it-IT" sz="1800" dirty="0"/>
              <a:t>di prossimità;</a:t>
            </a:r>
          </a:p>
          <a:p>
            <a:r>
              <a:rPr lang="it-IT" sz="1800" dirty="0"/>
              <a:t>monitoraggio e verifiche a seguito segnalazioni </a:t>
            </a:r>
            <a:r>
              <a:rPr lang="it-IT" sz="1800" dirty="0" smtClean="0"/>
              <a:t>di carichi </a:t>
            </a:r>
            <a:r>
              <a:rPr lang="it-IT" sz="1800" dirty="0"/>
              <a:t>respinti; </a:t>
            </a:r>
            <a:endParaRPr lang="it-IT" sz="1800" dirty="0" smtClean="0"/>
          </a:p>
          <a:p>
            <a:r>
              <a:rPr lang="it-IT" sz="1800" dirty="0" smtClean="0"/>
              <a:t>supporto </a:t>
            </a:r>
            <a:r>
              <a:rPr lang="it-IT" sz="1800" dirty="0"/>
              <a:t>gestione sistema informatico SISPED;</a:t>
            </a:r>
          </a:p>
          <a:p>
            <a:r>
              <a:rPr lang="it-IT" sz="1800" dirty="0"/>
              <a:t>monitoraggio e controllo amministrativo flussi spedizioni a seguito comunicazioni viaggi da parte dei notificatori e raccolta dati per la predisposizione schede del </a:t>
            </a:r>
            <a:r>
              <a:rPr lang="it-IT" sz="1800" dirty="0" smtClean="0"/>
              <a:t>MASE;</a:t>
            </a:r>
            <a:endParaRPr lang="it-IT" sz="1800" dirty="0"/>
          </a:p>
          <a:p>
            <a:r>
              <a:rPr lang="it-IT" sz="1800" dirty="0"/>
              <a:t>eventuale attività di controllo </a:t>
            </a:r>
            <a:r>
              <a:rPr lang="it-IT" sz="1800" dirty="0" smtClean="0"/>
              <a:t>presso gli </a:t>
            </a:r>
            <a:r>
              <a:rPr lang="it-IT" sz="1800" dirty="0"/>
              <a:t>impianti.</a:t>
            </a:r>
            <a:endParaRPr lang="it-IT" sz="1800" dirty="0" smtClean="0"/>
          </a:p>
          <a:p>
            <a:pPr marL="0" indent="0">
              <a:buNone/>
            </a:pPr>
            <a:endParaRPr lang="it-IT" sz="1800" dirty="0"/>
          </a:p>
          <a:p>
            <a:endParaRPr lang="it-IT" sz="1800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0D13FEAD-1349-53B9-FC1C-901F95C09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5504" y="211874"/>
            <a:ext cx="41040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it-IT" sz="1800" i="1" kern="1000" dirty="0" smtClean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rPr>
              <a:t>Autorizzazioni t</a:t>
            </a:r>
            <a:r>
              <a:rPr lang="it-IT" sz="1800" i="1" kern="1000" dirty="0" smtClean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rPr>
              <a:t>rasporto </a:t>
            </a:r>
            <a:r>
              <a:rPr lang="it-IT" sz="1800" i="1" kern="1000" dirty="0" smtClean="0">
                <a:solidFill>
                  <a:schemeClr val="bg1"/>
                </a:solidFill>
                <a:ea typeface="Franklin Gothic Book" panose="020B0503020102020204" pitchFamily="34" charset="0"/>
                <a:cs typeface="Tahoma" panose="020B0604030504040204" pitchFamily="34" charset="0"/>
              </a:rPr>
              <a:t>rifiuti transfrontalieri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E8706388-1CA2-3776-54EA-8F24FB2F9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3168130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B32405-D833-7040-A635-0726A3770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D52EE5-2791-63FA-5951-26C7AC87E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981200"/>
            <a:ext cx="10744200" cy="35052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La struttura che si occupa di procedimenti di bonifica è composta da:</a:t>
            </a:r>
          </a:p>
          <a:p>
            <a:r>
              <a:rPr lang="it-IT" dirty="0"/>
              <a:t>1 posizione organizzativa;</a:t>
            </a:r>
          </a:p>
          <a:p>
            <a:r>
              <a:rPr lang="it-IT" dirty="0"/>
              <a:t>5 istruttori territoriali per singola provincia comprensivi dei SIN di Torviscosa e Trieste;</a:t>
            </a:r>
          </a:p>
          <a:p>
            <a:r>
              <a:rPr lang="it-IT" dirty="0"/>
              <a:t>1 istruttore dedicato alle strutture commissariali;</a:t>
            </a:r>
          </a:p>
          <a:p>
            <a:r>
              <a:rPr lang="it-IT" dirty="0"/>
              <a:t>1 istruttore per i pareri preventivi agli altri </a:t>
            </a:r>
            <a:r>
              <a:rPr lang="it-IT" dirty="0" smtClean="0"/>
              <a:t>servizi</a:t>
            </a:r>
            <a:r>
              <a:rPr lang="it-IT" dirty="0"/>
              <a:t>.</a:t>
            </a:r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BF112B6A-37AE-D7C5-014C-609236B75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8252" y="198438"/>
            <a:ext cx="989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Bonifiche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D312DFA3-BD30-772A-2A46-ED9A44E58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2048423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330F37-8DAB-95A2-AD77-819FCDDF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compiuta</a:t>
            </a:r>
            <a:endParaRPr lang="it-IT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id="{F1D7F960-8720-503E-CECE-4BA507DCA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8252" y="198438"/>
            <a:ext cx="989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sz="1800" i="1" kern="1000" dirty="0">
                <a:solidFill>
                  <a:schemeClr val="bg1"/>
                </a:solidFill>
                <a:effectLst/>
                <a:latin typeface="DecimaWE Rg" panose="02000000000000000000" pitchFamily="2" charset="0"/>
                <a:ea typeface="Franklin Gothic Book" panose="020B0503020102020204" pitchFamily="34" charset="0"/>
                <a:cs typeface="Tahoma" panose="020B0604030504040204" pitchFamily="34" charset="0"/>
              </a:rPr>
              <a:t>Bonifiche</a:t>
            </a:r>
            <a:endParaRPr lang="it-IT" altLang="it-IT" sz="1800" dirty="0">
              <a:solidFill>
                <a:schemeClr val="bg1"/>
              </a:solidFill>
            </a:endParaRPr>
          </a:p>
        </p:txBody>
      </p:sp>
      <p:sp>
        <p:nvSpPr>
          <p:cNvPr id="5" name="Text Box 27">
            <a:extLst>
              <a:ext uri="{FF2B5EF4-FFF2-40B4-BE49-F238E27FC236}">
                <a16:creationId xmlns:a16="http://schemas.microsoft.com/office/drawing/2014/main" id="{D63AADA8-E706-3A6C-C4BD-CF084D00F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6369278"/>
            <a:ext cx="86423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it-IT" altLang="it-IT" sz="1400" dirty="0">
                <a:solidFill>
                  <a:srgbClr val="FFFFFF"/>
                </a:solidFill>
              </a:rPr>
              <a:t>Direzione centrale difesa dell’ambiente, energia e sviluppo sostenibile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10E68C1-ED0B-7813-FBC0-6B17E0E22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5400000" cy="4500000"/>
          </a:xfrm>
          <a:ln w="15875">
            <a:noFill/>
          </a:ln>
        </p:spPr>
        <p:txBody>
          <a:bodyPr/>
          <a:lstStyle/>
          <a:p>
            <a:pPr algn="just"/>
            <a:r>
              <a:rPr lang="it-IT" sz="1900" dirty="0" smtClean="0"/>
              <a:t>Siti in bonifica in Regione circa </a:t>
            </a:r>
            <a:r>
              <a:rPr lang="it-IT" sz="1900" b="1" dirty="0" smtClean="0"/>
              <a:t>250</a:t>
            </a:r>
            <a:r>
              <a:rPr lang="it-IT" sz="1900" dirty="0" smtClean="0"/>
              <a:t>;</a:t>
            </a:r>
          </a:p>
          <a:p>
            <a:pPr algn="just"/>
            <a:r>
              <a:rPr lang="it-IT" sz="1900" dirty="0" smtClean="0"/>
              <a:t>L’attività principale dell’ufficio è inerente alla gestione delle procedure amministrative relative alle attività di bonifica (</a:t>
            </a:r>
            <a:r>
              <a:rPr lang="it-IT" sz="1900" b="1" dirty="0" err="1" smtClean="0"/>
              <a:t>PdC</a:t>
            </a:r>
            <a:r>
              <a:rPr lang="it-IT" sz="1900" b="1" dirty="0" smtClean="0"/>
              <a:t>, ADR, POB</a:t>
            </a:r>
            <a:r>
              <a:rPr lang="it-IT" sz="1900" dirty="0" smtClean="0"/>
              <a:t>) comprensive della ricerca ispettiva del responsabile della contaminazione e del rilascio finale del certificato di avvenuta bonifica (</a:t>
            </a:r>
            <a:r>
              <a:rPr lang="it-IT" sz="1900" b="1" dirty="0" smtClean="0"/>
              <a:t>CAB</a:t>
            </a:r>
            <a:r>
              <a:rPr lang="it-IT" sz="1900" dirty="0" smtClean="0"/>
              <a:t>) e restituzione agli usi legittimi;</a:t>
            </a:r>
          </a:p>
          <a:p>
            <a:pPr algn="just"/>
            <a:r>
              <a:rPr lang="it-IT" sz="1900" dirty="0" smtClean="0"/>
              <a:t>Supporto al Ministero per le attività connesse agli accordi di programma Area </a:t>
            </a:r>
            <a:r>
              <a:rPr lang="it-IT" sz="1900" b="1" dirty="0" smtClean="0"/>
              <a:t>ex Ferriera </a:t>
            </a:r>
            <a:r>
              <a:rPr lang="it-IT" sz="1900" dirty="0" smtClean="0"/>
              <a:t>e </a:t>
            </a:r>
            <a:r>
              <a:rPr lang="it-IT" sz="1900" b="1" dirty="0" smtClean="0"/>
              <a:t>ex Caffaro di Torviscosa</a:t>
            </a:r>
            <a:r>
              <a:rPr lang="it-IT" sz="1900" dirty="0" smtClean="0"/>
              <a:t>;</a:t>
            </a:r>
          </a:p>
          <a:p>
            <a:pPr algn="just"/>
            <a:r>
              <a:rPr lang="it-IT" sz="1900" dirty="0" smtClean="0"/>
              <a:t>Supporto alle strutture Commissariali </a:t>
            </a:r>
            <a:r>
              <a:rPr lang="it-IT" sz="1900" b="1" dirty="0" smtClean="0"/>
              <a:t>Ferriera</a:t>
            </a:r>
            <a:r>
              <a:rPr lang="it-IT" sz="1900" dirty="0" smtClean="0"/>
              <a:t> e </a:t>
            </a:r>
            <a:r>
              <a:rPr lang="it-IT" sz="1900" b="1" dirty="0" smtClean="0"/>
              <a:t>Cave del </a:t>
            </a:r>
            <a:r>
              <a:rPr lang="it-IT" sz="1900" b="1" dirty="0" err="1" smtClean="0"/>
              <a:t>Predil</a:t>
            </a:r>
            <a:r>
              <a:rPr lang="it-IT" sz="1900" dirty="0" smtClean="0"/>
              <a:t>;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392388" y="1620000"/>
            <a:ext cx="5400000" cy="45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Char char="•"/>
            </a:pPr>
            <a:r>
              <a:rPr lang="it-IT" sz="1900" dirty="0"/>
              <a:t>Gestione </a:t>
            </a:r>
            <a:r>
              <a:rPr lang="it-IT" sz="1900" dirty="0" smtClean="0"/>
              <a:t>progetti </a:t>
            </a:r>
            <a:r>
              <a:rPr lang="it-IT" sz="1900" b="1" dirty="0" smtClean="0"/>
              <a:t>PNRR</a:t>
            </a:r>
            <a:r>
              <a:rPr lang="it-IT" sz="1900" dirty="0" smtClean="0"/>
              <a:t>, linea </a:t>
            </a:r>
            <a:r>
              <a:rPr lang="it-IT" sz="1900" b="1" dirty="0" smtClean="0"/>
              <a:t>Siti Orfani</a:t>
            </a:r>
            <a:r>
              <a:rPr lang="it-IT" sz="1900" dirty="0" smtClean="0"/>
              <a:t>, in qualità di soggetto attuatore in accordo con Ministero e Comuni competenti;</a:t>
            </a:r>
            <a:endParaRPr lang="it-IT" sz="1900" dirty="0"/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FontTx/>
              <a:buChar char="•"/>
            </a:pPr>
            <a:r>
              <a:rPr lang="it-IT" sz="1900" dirty="0"/>
              <a:t>Gestione </a:t>
            </a:r>
            <a:r>
              <a:rPr lang="it-IT" sz="1900" b="1" dirty="0"/>
              <a:t>banche dati ambientali </a:t>
            </a:r>
            <a:r>
              <a:rPr lang="it-IT" sz="1900" dirty="0"/>
              <a:t>in raccordo con ISPRA ed SNPA</a:t>
            </a:r>
            <a:r>
              <a:rPr lang="it-IT" sz="1900" dirty="0" smtClean="0"/>
              <a:t>;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FontTx/>
              <a:buChar char="•"/>
            </a:pPr>
            <a:r>
              <a:rPr lang="it-IT" sz="1900" b="1" dirty="0" smtClean="0"/>
              <a:t>Pianificazione</a:t>
            </a:r>
            <a:r>
              <a:rPr lang="it-IT" sz="1900" dirty="0" smtClean="0"/>
              <a:t> in ambito di bonifica e aggiornamento graduatoria interventi di bonifica ai sensi art. 250 </a:t>
            </a:r>
            <a:r>
              <a:rPr lang="it-IT" sz="1900" dirty="0" err="1" smtClean="0"/>
              <a:t>D.Lgs</a:t>
            </a:r>
            <a:r>
              <a:rPr lang="it-IT" sz="1900" dirty="0" smtClean="0"/>
              <a:t> 152/06;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FontTx/>
              <a:buChar char="•"/>
            </a:pPr>
            <a:r>
              <a:rPr lang="it-IT" sz="1900" b="1" dirty="0" smtClean="0"/>
              <a:t>Esecuzione diretta </a:t>
            </a:r>
            <a:r>
              <a:rPr lang="it-IT" sz="1900" dirty="0" smtClean="0"/>
              <a:t>di attività di bonifica siti inquinati ai sensi art. 250 </a:t>
            </a:r>
            <a:r>
              <a:rPr lang="it-IT" sz="1900" dirty="0" err="1" smtClean="0"/>
              <a:t>D.Lgs</a:t>
            </a:r>
            <a:r>
              <a:rPr lang="it-IT" sz="1900" dirty="0" smtClean="0"/>
              <a:t> 152/06</a:t>
            </a:r>
            <a:endParaRPr lang="it-IT" sz="1900" dirty="0"/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Char char="•"/>
            </a:pPr>
            <a:r>
              <a:rPr lang="it-IT" sz="1900" b="1" dirty="0" smtClean="0"/>
              <a:t>Produzione </a:t>
            </a:r>
            <a:r>
              <a:rPr lang="it-IT" sz="1900" b="1" dirty="0"/>
              <a:t>di regolamenti </a:t>
            </a:r>
            <a:r>
              <a:rPr lang="it-IT" sz="1900" dirty="0"/>
              <a:t>e linee guida di settore e per competenza;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49C"/>
              </a:buClr>
              <a:buChar char="•"/>
            </a:pPr>
            <a:r>
              <a:rPr lang="it-IT" sz="1900" b="1" dirty="0" smtClean="0"/>
              <a:t>Formazione e divulgazione</a:t>
            </a:r>
            <a:r>
              <a:rPr lang="it-IT" sz="1900" dirty="0" smtClean="0"/>
              <a:t>  (presso ordini, collegi, consulenti, convegni, tutoraggio universitario</a:t>
            </a:r>
            <a:r>
              <a:rPr lang="it-IT" sz="1900" dirty="0"/>
              <a:t>,</a:t>
            </a:r>
            <a:r>
              <a:rPr lang="it-IT" sz="1900" dirty="0" smtClean="0"/>
              <a:t> etc.).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2322852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1124</Words>
  <Application>Microsoft Office PowerPoint</Application>
  <PresentationFormat>Widescreen</PresentationFormat>
  <Paragraphs>120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2" baseType="lpstr">
      <vt:lpstr>Calibri</vt:lpstr>
      <vt:lpstr>DecimaUNI02 Rg</vt:lpstr>
      <vt:lpstr>DecimaW03 Rg</vt:lpstr>
      <vt:lpstr>DecimaWE Rg</vt:lpstr>
      <vt:lpstr>Franklin Gothic Book</vt:lpstr>
      <vt:lpstr>Tahoma</vt:lpstr>
      <vt:lpstr>Times New Roman</vt:lpstr>
      <vt:lpstr>Wingdings</vt:lpstr>
      <vt:lpstr>Struttura predefinita</vt:lpstr>
      <vt:lpstr>1_Struttura predefinita</vt:lpstr>
      <vt:lpstr>Presentazione standard di PowerPoint</vt:lpstr>
      <vt:lpstr>Struttura del servizio</vt:lpstr>
      <vt:lpstr>Personale</vt:lpstr>
      <vt:lpstr>Attività compiute</vt:lpstr>
      <vt:lpstr>Impianti di trattamento rifiuti attivi in FVG</vt:lpstr>
      <vt:lpstr>Controlli eseguiti</vt:lpstr>
      <vt:lpstr>Personale e attività</vt:lpstr>
      <vt:lpstr>Personale</vt:lpstr>
      <vt:lpstr>Attività compiuta</vt:lpstr>
      <vt:lpstr>Controlli eseguiti</vt:lpstr>
      <vt:lpstr>Personale e attività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Pisapia Antonio</dc:creator>
  <cp:lastModifiedBy>Birtig Simone</cp:lastModifiedBy>
  <cp:revision>21</cp:revision>
  <cp:lastPrinted>2024-02-26T06:35:32Z</cp:lastPrinted>
  <dcterms:created xsi:type="dcterms:W3CDTF">2024-02-05T18:34:40Z</dcterms:created>
  <dcterms:modified xsi:type="dcterms:W3CDTF">2024-02-26T06:37:03Z</dcterms:modified>
</cp:coreProperties>
</file>