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575" r:id="rId2"/>
    <p:sldId id="576" r:id="rId3"/>
    <p:sldId id="581" r:id="rId4"/>
    <p:sldId id="582" r:id="rId5"/>
    <p:sldId id="583" r:id="rId6"/>
    <p:sldId id="573" r:id="rId7"/>
    <p:sldId id="574" r:id="rId8"/>
    <p:sldId id="577" r:id="rId9"/>
    <p:sldId id="578" r:id="rId10"/>
    <p:sldId id="586" r:id="rId11"/>
    <p:sldId id="588" r:id="rId12"/>
    <p:sldId id="589" r:id="rId13"/>
    <p:sldId id="594" r:id="rId14"/>
    <p:sldId id="593" r:id="rId15"/>
    <p:sldId id="590" r:id="rId16"/>
    <p:sldId id="595" r:id="rId17"/>
    <p:sldId id="601" r:id="rId18"/>
    <p:sldId id="596" r:id="rId19"/>
    <p:sldId id="591" r:id="rId20"/>
    <p:sldId id="592" r:id="rId21"/>
    <p:sldId id="600" r:id="rId22"/>
    <p:sldId id="597" r:id="rId23"/>
    <p:sldId id="598" r:id="rId24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2111" autoAdjust="0"/>
  </p:normalViewPr>
  <p:slideViewPr>
    <p:cSldViewPr>
      <p:cViewPr varScale="1">
        <p:scale>
          <a:sx n="63" d="100"/>
          <a:sy n="63" d="100"/>
        </p:scale>
        <p:origin x="14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8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7" y="2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/>
          <a:lstStyle>
            <a:lvl1pPr algn="r">
              <a:defRPr sz="1200"/>
            </a:lvl1pPr>
          </a:lstStyle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7" y="9721108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 anchor="b"/>
          <a:lstStyle>
            <a:lvl1pPr algn="r">
              <a:defRPr sz="1200"/>
            </a:lvl1pPr>
          </a:lstStyle>
          <a:p>
            <a:fld id="{F6C7F0D0-F398-40FD-95B3-60CC51521F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8591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/>
          <a:lstStyle>
            <a:lvl1pPr algn="r">
              <a:defRPr sz="1200"/>
            </a:lvl1pPr>
          </a:lstStyle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9" tIns="47369" rIns="94739" bIns="4736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861445"/>
            <a:ext cx="5679440" cy="4605576"/>
          </a:xfrm>
          <a:prstGeom prst="rect">
            <a:avLst/>
          </a:prstGeom>
        </p:spPr>
        <p:txBody>
          <a:bodyPr vert="horz" lIns="94739" tIns="47369" rIns="94739" bIns="47369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1730"/>
          </a:xfrm>
          <a:prstGeom prst="rect">
            <a:avLst/>
          </a:prstGeom>
        </p:spPr>
        <p:txBody>
          <a:bodyPr vert="horz" lIns="94739" tIns="47369" rIns="94739" bIns="47369" rtlCol="0" anchor="b"/>
          <a:lstStyle>
            <a:lvl1pPr algn="r">
              <a:defRPr sz="1200"/>
            </a:lvl1pPr>
          </a:lstStyle>
          <a:p>
            <a:fld id="{77CF4282-AA57-40A5-981C-7C7E170D63D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3104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66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53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9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455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09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256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48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11/10/2022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F4282-AA57-40A5-981C-7C7E170D63D0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14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556792"/>
            <a:ext cx="8935516" cy="468052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it-IT" dirty="0"/>
              <a:t>Fare clic per modificare stili del testo dello schema</a:t>
            </a:r>
          </a:p>
          <a:p>
            <a:pPr lvl="1" eaLnBrk="1" latinLnBrk="0" hangingPunct="1"/>
            <a:r>
              <a:rPr lang="it-IT" dirty="0"/>
              <a:t>Secondo livello</a:t>
            </a:r>
          </a:p>
          <a:p>
            <a:pPr lvl="2" eaLnBrk="1" latinLnBrk="0" hangingPunct="1"/>
            <a:r>
              <a:rPr lang="it-IT" dirty="0"/>
              <a:t>Terzo livello</a:t>
            </a:r>
          </a:p>
          <a:p>
            <a:pPr lvl="3" eaLnBrk="1" latinLnBrk="0" hangingPunct="1"/>
            <a:r>
              <a:rPr lang="it-IT" dirty="0"/>
              <a:t>Quarto livello</a:t>
            </a:r>
          </a:p>
          <a:p>
            <a:pPr lvl="4" eaLnBrk="1" latinLnBrk="0" hangingPunct="1"/>
            <a:r>
              <a:rPr lang="it-IT" dirty="0"/>
              <a:t>Quinto livello</a:t>
            </a:r>
            <a:endParaRPr kumimoji="0"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07504" y="68177"/>
            <a:ext cx="6624736" cy="1349461"/>
          </a:xfrm>
        </p:spPr>
        <p:txBody>
          <a:bodyPr rtlCol="0" anchor="t" anchorCtr="0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360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755576" y="6381328"/>
            <a:ext cx="1224136" cy="365760"/>
          </a:xfr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552600" cy="365125"/>
          </a:xfrm>
        </p:spPr>
        <p:txBody>
          <a:bodyPr anchor="ctr" anchorCtr="0"/>
          <a:lstStyle>
            <a:lvl1pPr algn="l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2" name="Connettore 1 11"/>
          <p:cNvCxnSpPr/>
          <p:nvPr userDrawn="1"/>
        </p:nvCxnSpPr>
        <p:spPr>
          <a:xfrm>
            <a:off x="107504" y="1479036"/>
            <a:ext cx="89355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2157" y="114251"/>
            <a:ext cx="3055239" cy="829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_P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556792"/>
            <a:ext cx="8935516" cy="468052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55576" y="6381328"/>
            <a:ext cx="1224136" cy="365760"/>
          </a:xfr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552600" cy="365125"/>
          </a:xfrm>
        </p:spPr>
        <p:txBody>
          <a:bodyPr anchor="ctr" anchorCtr="0"/>
          <a:lstStyle>
            <a:lvl1pPr algn="l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 hasCustomPrompt="1"/>
          </p:nvPr>
        </p:nvSpPr>
        <p:spPr>
          <a:xfrm>
            <a:off x="107504" y="68177"/>
            <a:ext cx="8935516" cy="1349461"/>
          </a:xfrm>
        </p:spPr>
        <p:txBody>
          <a:bodyPr rtlCol="0" anchor="t" anchorCtr="0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2400" b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br>
              <a:rPr kumimoji="0" lang="it-IT"/>
            </a:br>
            <a:endParaRPr kumimoji="0" lang="en-US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107504" y="1479036"/>
            <a:ext cx="89355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8177"/>
            <a:ext cx="2094756" cy="5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onda_Parte_Due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igura a mano libera 21"/>
          <p:cNvSpPr>
            <a:spLocks/>
          </p:cNvSpPr>
          <p:nvPr userDrawn="1"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 userDrawn="1"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Triangolo rettangolo 23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25" name="Connettore 1 24"/>
          <p:cNvCxnSpPr/>
          <p:nvPr userDrawn="1"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107504" y="1575469"/>
            <a:ext cx="4389884" cy="466184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75469"/>
            <a:ext cx="4397995" cy="466184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Titolo 6"/>
          <p:cNvSpPr>
            <a:spLocks noGrp="1"/>
          </p:cNvSpPr>
          <p:nvPr>
            <p:ph type="title" hasCustomPrompt="1"/>
          </p:nvPr>
        </p:nvSpPr>
        <p:spPr>
          <a:xfrm>
            <a:off x="107504" y="68177"/>
            <a:ext cx="8935516" cy="1349461"/>
          </a:xfrm>
        </p:spPr>
        <p:txBody>
          <a:bodyPr rtlCol="0" anchor="t" anchorCtr="0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>
              <a:defRPr sz="2400" b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br>
              <a:rPr kumimoji="0" lang="it-IT"/>
            </a:br>
            <a:endParaRPr kumimoji="0" lang="en-US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107504" y="1479036"/>
            <a:ext cx="89355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8177"/>
            <a:ext cx="2094756" cy="538399"/>
          </a:xfrm>
          <a:prstGeom prst="rect">
            <a:avLst/>
          </a:prstGeom>
        </p:spPr>
      </p:pic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>
          <a:xfrm>
            <a:off x="755576" y="6381328"/>
            <a:ext cx="1224136" cy="365760"/>
          </a:xfr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552600" cy="365125"/>
          </a:xfrm>
        </p:spPr>
        <p:txBody>
          <a:bodyPr anchor="ctr" anchorCtr="0"/>
          <a:lstStyle>
            <a:lvl1pPr algn="l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7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1059712"/>
            <a:ext cx="5722976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>
              <a:buNone/>
              <a:defRPr sz="3600" b="1" cap="none" baseline="0"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635896" y="2931712"/>
            <a:ext cx="4858817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9" name="Segnaposto data 3"/>
          <p:cNvSpPr txBox="1">
            <a:spLocks/>
          </p:cNvSpPr>
          <p:nvPr userDrawn="1"/>
        </p:nvSpPr>
        <p:spPr>
          <a:xfrm>
            <a:off x="755576" y="6381328"/>
            <a:ext cx="1224136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it-IT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16/03/2015</a:t>
            </a:r>
          </a:p>
        </p:txBody>
      </p:sp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07504" y="6381328"/>
            <a:ext cx="5526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it-IT"/>
            </a:defPPr>
            <a:lvl1pPr marL="0" algn="l" defTabSz="914400" rtl="0" eaLnBrk="1" latinLnBrk="0" hangingPunct="1">
              <a:defRPr kumimoji="0"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 bi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1059712"/>
            <a:ext cx="5722976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l">
              <a:buNone/>
              <a:defRPr sz="3600" b="1" cap="none" baseline="0"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635896" y="2931712"/>
            <a:ext cx="4858817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9" name="Segnaposto data 3"/>
          <p:cNvSpPr txBox="1">
            <a:spLocks/>
          </p:cNvSpPr>
          <p:nvPr userDrawn="1"/>
        </p:nvSpPr>
        <p:spPr>
          <a:xfrm>
            <a:off x="755576" y="6381328"/>
            <a:ext cx="1224136" cy="36576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it-IT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25/09/2015</a:t>
            </a:r>
          </a:p>
        </p:txBody>
      </p:sp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07504" y="6381328"/>
            <a:ext cx="552600" cy="36512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it-IT"/>
            </a:defPPr>
            <a:lvl1pPr marL="0" algn="l" defTabSz="914400" rtl="0" eaLnBrk="1" latinLnBrk="0" hangingPunct="1">
              <a:defRPr kumimoji="0"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Logo_Assoar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520280" cy="146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10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it-IT" smtClean="0"/>
              <a:t>17/10/2023</a:t>
            </a:r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4B4F9B-BADA-4E8C-9933-39C759AB8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74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556792"/>
            <a:ext cx="8352928" cy="52292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sz="4800" i="1" dirty="0" smtClean="0"/>
              <a:t>    Il Sistema </a:t>
            </a:r>
            <a:r>
              <a:rPr lang="it-IT" sz="4800" i="1" dirty="0"/>
              <a:t>di Risposta </a:t>
            </a:r>
            <a:endParaRPr lang="it-IT" sz="4800" i="1" dirty="0" smtClean="0"/>
          </a:p>
          <a:p>
            <a:pPr marL="109728" indent="0" algn="ctr">
              <a:buNone/>
            </a:pPr>
            <a:r>
              <a:rPr lang="it-IT" sz="4800" i="1" dirty="0" smtClean="0"/>
              <a:t>alle </a:t>
            </a:r>
            <a:r>
              <a:rPr lang="it-IT" sz="4800" i="1" dirty="0"/>
              <a:t>Emergenze </a:t>
            </a:r>
            <a:endParaRPr lang="it-IT" sz="4800" i="1" dirty="0" smtClean="0"/>
          </a:p>
          <a:p>
            <a:pPr marL="109728" indent="0" algn="ctr">
              <a:buNone/>
            </a:pPr>
            <a:r>
              <a:rPr lang="it-IT" sz="4800" i="1" dirty="0" smtClean="0"/>
              <a:t>SRE</a:t>
            </a:r>
          </a:p>
          <a:p>
            <a:pPr marL="109728" indent="0" algn="ctr">
              <a:buNone/>
            </a:pPr>
            <a:r>
              <a:rPr lang="it-IT" sz="4800" i="1" dirty="0" smtClean="0"/>
              <a:t>di Arpa FVG</a:t>
            </a:r>
          </a:p>
          <a:p>
            <a:pPr marL="109728" indent="0" algn="r">
              <a:buNone/>
            </a:pPr>
            <a:r>
              <a:rPr lang="it-IT" sz="2200" i="1" dirty="0" smtClean="0"/>
              <a:t>                                        </a:t>
            </a:r>
            <a:br>
              <a:rPr lang="it-IT" sz="2200" i="1" dirty="0" smtClean="0"/>
            </a:br>
            <a:r>
              <a:rPr lang="it-IT" sz="2200" i="1" dirty="0" smtClean="0"/>
              <a:t>Davide TORASSA</a:t>
            </a:r>
          </a:p>
          <a:p>
            <a:pPr marL="109728" indent="0" algn="r">
              <a:buNone/>
            </a:pPr>
            <a:r>
              <a:rPr lang="it-IT" sz="2000" i="1" dirty="0"/>
              <a:t>IPAS Vigilanza e </a:t>
            </a:r>
            <a:r>
              <a:rPr lang="it-IT" sz="2000" i="1" dirty="0" smtClean="0"/>
              <a:t>controlli </a:t>
            </a:r>
            <a:r>
              <a:rPr lang="it-IT" sz="2000" i="1" dirty="0"/>
              <a:t>ambientali sul territorio</a:t>
            </a:r>
          </a:p>
          <a:p>
            <a:pPr marL="109728" indent="0" algn="r">
              <a:buNone/>
            </a:pPr>
            <a:r>
              <a:rPr lang="it-IT" sz="1200" i="1" dirty="0" err="1"/>
              <a:t>tel</a:t>
            </a:r>
            <a:r>
              <a:rPr lang="it-IT" sz="1200" i="1" dirty="0"/>
              <a:t> 0432 191 8333 | </a:t>
            </a:r>
            <a:r>
              <a:rPr lang="it-IT" sz="1200" i="1" dirty="0" err="1"/>
              <a:t>cell</a:t>
            </a:r>
            <a:r>
              <a:rPr lang="it-IT" sz="1200" i="1" dirty="0"/>
              <a:t>. 3484774187</a:t>
            </a:r>
          </a:p>
          <a:p>
            <a:pPr marL="109728" indent="0" algn="r">
              <a:buNone/>
            </a:pPr>
            <a:r>
              <a:rPr lang="it-IT" sz="1200" i="1" dirty="0"/>
              <a:t>Via della Vecchia Filatura n°10/1</a:t>
            </a:r>
          </a:p>
          <a:p>
            <a:pPr marL="109728" indent="0" algn="r">
              <a:buNone/>
            </a:pPr>
            <a:r>
              <a:rPr lang="it-IT" sz="1200" i="1" dirty="0"/>
              <a:t>33035 Martignacco (UD)</a:t>
            </a:r>
          </a:p>
          <a:p>
            <a:pPr marL="109728" indent="0" algn="r">
              <a:buNone/>
            </a:pPr>
            <a:r>
              <a:rPr lang="it-IT" sz="1200" i="1" dirty="0"/>
              <a:t>e-mail davide.torassa@arpa.fvg.it</a:t>
            </a:r>
          </a:p>
          <a:p>
            <a:pPr marL="109728" indent="0" algn="ctr">
              <a:buNone/>
            </a:pPr>
            <a:endParaRPr lang="it-IT" sz="2000" i="1" dirty="0"/>
          </a:p>
          <a:p>
            <a:pPr marL="109728" indent="0" algn="ctr">
              <a:buNone/>
            </a:pPr>
            <a:endParaRPr lang="it-IT" sz="4800" i="1" dirty="0" smtClean="0"/>
          </a:p>
        </p:txBody>
      </p:sp>
    </p:spTree>
    <p:extLst>
      <p:ext uri="{BB962C8B-B14F-4D97-AF65-F5344CB8AC3E}">
        <p14:creationId xmlns:p14="http://schemas.microsoft.com/office/powerpoint/2010/main" val="30540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908720"/>
            <a:ext cx="8935516" cy="5328592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endParaRPr lang="it-IT" i="1" dirty="0"/>
          </a:p>
          <a:p>
            <a:endParaRPr lang="it-IT" i="1" dirty="0" smtClean="0"/>
          </a:p>
          <a:p>
            <a:r>
              <a:rPr lang="it-IT" i="1" dirty="0" smtClean="0"/>
              <a:t>ritrovamento </a:t>
            </a:r>
            <a:r>
              <a:rPr lang="it-IT" i="1" dirty="0"/>
              <a:t>di rifiuti abbandonati che </a:t>
            </a:r>
            <a:r>
              <a:rPr lang="it-IT" b="1" i="1" dirty="0"/>
              <a:t>possano dar luogo a dispersione di sostanze </a:t>
            </a:r>
            <a:r>
              <a:rPr lang="it-IT" b="1" i="1" dirty="0" smtClean="0"/>
              <a:t>inquinanti</a:t>
            </a:r>
          </a:p>
          <a:p>
            <a:endParaRPr lang="it-IT" i="1" dirty="0"/>
          </a:p>
          <a:p>
            <a:r>
              <a:rPr lang="it-IT" i="1" dirty="0" smtClean="0"/>
              <a:t>ritrovamento </a:t>
            </a:r>
            <a:r>
              <a:rPr lang="it-IT" i="1" dirty="0"/>
              <a:t>di sostanze </a:t>
            </a:r>
            <a:r>
              <a:rPr lang="it-IT" i="1" dirty="0" smtClean="0"/>
              <a:t>radioattive</a:t>
            </a:r>
          </a:p>
          <a:p>
            <a:endParaRPr lang="it-IT" i="1" dirty="0"/>
          </a:p>
          <a:p>
            <a:r>
              <a:rPr lang="it-IT" i="1" dirty="0" smtClean="0"/>
              <a:t>eventi </a:t>
            </a:r>
            <a:r>
              <a:rPr lang="it-IT" i="1" dirty="0"/>
              <a:t>in aziende a rischio di incidente rilevante </a:t>
            </a:r>
            <a:r>
              <a:rPr lang="it-IT" i="1" dirty="0" err="1" smtClean="0"/>
              <a:t>D.Lgs</a:t>
            </a:r>
            <a:r>
              <a:rPr lang="it-IT" i="1" dirty="0" err="1"/>
              <a:t>.</a:t>
            </a:r>
            <a:r>
              <a:rPr lang="it-IT" i="1" dirty="0"/>
              <a:t> 105/15</a:t>
            </a:r>
            <a:r>
              <a:rPr lang="it-IT" i="1" dirty="0" smtClean="0"/>
              <a:t>.</a:t>
            </a:r>
          </a:p>
          <a:p>
            <a:endParaRPr lang="it-IT" i="1" dirty="0" smtClean="0"/>
          </a:p>
          <a:p>
            <a:r>
              <a:rPr lang="it-IT" i="1" dirty="0"/>
              <a:t>eventi meteo potenzialmente pericolosi </a:t>
            </a:r>
            <a:r>
              <a:rPr lang="it-IT" i="1" dirty="0" smtClean="0"/>
              <a:t>che </a:t>
            </a:r>
            <a:r>
              <a:rPr lang="it-IT" i="1" dirty="0"/>
              <a:t>richiedono l'emissione di comunicati straordinari e/o l'intervento di operatori </a:t>
            </a:r>
            <a:r>
              <a:rPr lang="it-IT" i="1" dirty="0" smtClean="0"/>
              <a:t>OSMER</a:t>
            </a:r>
            <a:endParaRPr lang="it-IT" i="1" dirty="0"/>
          </a:p>
          <a:p>
            <a:pPr marL="109728" indent="0" algn="ctr">
              <a:buNone/>
            </a:pPr>
            <a:endParaRPr lang="it-IT" i="1" dirty="0" smtClean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-540568" y="-27384"/>
            <a:ext cx="7992888" cy="864096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it-IT" i="1" dirty="0"/>
              <a:t>Eventi che </a:t>
            </a:r>
            <a:r>
              <a:rPr lang="it-IT" i="1" dirty="0" smtClean="0"/>
              <a:t>richiedono </a:t>
            </a:r>
            <a:br>
              <a:rPr lang="it-IT" i="1" dirty="0" smtClean="0"/>
            </a:br>
            <a:r>
              <a:rPr lang="it-IT" i="1" dirty="0" smtClean="0"/>
              <a:t>l’attivazione </a:t>
            </a:r>
            <a:r>
              <a:rPr lang="it-IT" i="1" dirty="0"/>
              <a:t>del </a:t>
            </a:r>
            <a:r>
              <a:rPr lang="it-IT" i="1" dirty="0" smtClean="0"/>
              <a:t>SRE in emergenza/urgenza</a:t>
            </a:r>
            <a:br>
              <a:rPr lang="it-IT" i="1" dirty="0" smtClean="0"/>
            </a:b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42" y="5509230"/>
            <a:ext cx="1769355" cy="132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504" y="404664"/>
            <a:ext cx="6624736" cy="1349461"/>
          </a:xfrm>
        </p:spPr>
        <p:txBody>
          <a:bodyPr/>
          <a:lstStyle/>
          <a:p>
            <a:pPr algn="ctr"/>
            <a:r>
              <a:rPr lang="it-IT" dirty="0"/>
              <a:t>CASO PRATICO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Sversamento di sostanze idrocarburiche in un corso d’acqua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564904"/>
            <a:ext cx="53994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916832"/>
            <a:ext cx="8935516" cy="4320480"/>
          </a:xfrm>
        </p:spPr>
        <p:txBody>
          <a:bodyPr/>
          <a:lstStyle/>
          <a:p>
            <a:r>
              <a:rPr lang="it-IT" dirty="0" smtClean="0"/>
              <a:t>rimozione della causa</a:t>
            </a:r>
          </a:p>
          <a:p>
            <a:r>
              <a:rPr lang="it-IT" dirty="0" smtClean="0"/>
              <a:t>documentare l’evento</a:t>
            </a:r>
            <a:endParaRPr lang="it-IT" dirty="0"/>
          </a:p>
          <a:p>
            <a:r>
              <a:rPr lang="it-IT" dirty="0" smtClean="0"/>
              <a:t>contribuire </a:t>
            </a:r>
            <a:r>
              <a:rPr lang="it-IT" dirty="0"/>
              <a:t>ad accertare eventuali responsabilità per l’esercizio di scarico fuori </a:t>
            </a:r>
            <a:r>
              <a:rPr lang="it-IT" dirty="0" smtClean="0"/>
              <a:t>norma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/>
              <a:t>f</a:t>
            </a:r>
            <a:r>
              <a:rPr lang="it-IT" dirty="0" smtClean="0"/>
              <a:t>ornire telefonicamente indicazioni </a:t>
            </a:r>
            <a:r>
              <a:rPr lang="it-IT" dirty="0"/>
              <a:t>utili alla gestione </a:t>
            </a:r>
            <a:r>
              <a:rPr lang="it-IT" dirty="0" smtClean="0"/>
              <a:t>dell’emergenza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6624736" cy="1084982"/>
          </a:xfrm>
        </p:spPr>
        <p:txBody>
          <a:bodyPr/>
          <a:lstStyle/>
          <a:p>
            <a:pPr algn="ctr"/>
            <a:r>
              <a:rPr lang="it-IT" dirty="0"/>
              <a:t>CASO PRATICO</a:t>
            </a:r>
          </a:p>
        </p:txBody>
      </p:sp>
    </p:spTree>
    <p:extLst>
      <p:ext uri="{BB962C8B-B14F-4D97-AF65-F5344CB8AC3E}">
        <p14:creationId xmlns:p14="http://schemas.microsoft.com/office/powerpoint/2010/main" val="3160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53" y="1556792"/>
            <a:ext cx="3462117" cy="468052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028633" y="155679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Messa in sicurezza con panne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assorbenti a cura di altri enti (Protezione civile, Comune)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211647"/>
            <a:ext cx="3521779" cy="4025665"/>
          </a:xfrm>
          <a:prstGeom prst="rect">
            <a:avLst/>
          </a:prstGeom>
        </p:spPr>
      </p:pic>
      <p:sp>
        <p:nvSpPr>
          <p:cNvPr id="11" name="Titolo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6624736" cy="1084982"/>
          </a:xfrm>
        </p:spPr>
        <p:txBody>
          <a:bodyPr/>
          <a:lstStyle/>
          <a:p>
            <a:pPr algn="ctr"/>
            <a:r>
              <a:rPr lang="it-IT" dirty="0"/>
              <a:t>CASO PRATICO</a:t>
            </a:r>
          </a:p>
        </p:txBody>
      </p:sp>
    </p:spTree>
    <p:extLst>
      <p:ext uri="{BB962C8B-B14F-4D97-AF65-F5344CB8AC3E}">
        <p14:creationId xmlns:p14="http://schemas.microsoft.com/office/powerpoint/2010/main" val="9965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61919"/>
            <a:ext cx="3456384" cy="417759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33" y="1761919"/>
            <a:ext cx="3159614" cy="41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4" y="2042501"/>
            <a:ext cx="4896512" cy="367238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996952"/>
            <a:ext cx="3045350" cy="228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105540"/>
            <a:ext cx="4032448" cy="302433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05539"/>
            <a:ext cx="4032448" cy="30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23528" y="170080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Procedure operative in caso di eventi inquinanti che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interessano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corsi d’acqua o aree fluviali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3528" y="299695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Comunicazione di potenziale contaminazione e misure di prevenzione e messa in sicurezza (articolo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242, articolo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304 comma 2 del d.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lgs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152/2006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689286" y="5924955"/>
            <a:ext cx="1699312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900" dirty="0"/>
              <a:t>Comunicazione al </a:t>
            </a:r>
            <a:r>
              <a:rPr lang="it-IT" sz="900" dirty="0" smtClean="0"/>
              <a:t>PM </a:t>
            </a:r>
            <a:r>
              <a:rPr lang="it-IT" sz="900" dirty="0"/>
              <a:t>per estinzione del reato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44142" y="116631"/>
            <a:ext cx="1663064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 smtClean="0"/>
              <a:t>CONTRAVVENZIONE IN MATERIA AMBIENTALE</a:t>
            </a:r>
            <a:endParaRPr lang="it-IT" sz="9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44142" y="1022259"/>
            <a:ext cx="1663063" cy="2308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PRESCRIZIONI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44142" y="2342769"/>
            <a:ext cx="1663063" cy="5078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NOTIFICA DELLE PRESCRIZIONI</a:t>
            </a:r>
          </a:p>
          <a:p>
            <a:pPr algn="ctr"/>
            <a:r>
              <a:rPr lang="it-IT" sz="900" dirty="0"/>
              <a:t>Eventuale proroga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44142" y="1682336"/>
            <a:ext cx="1663063" cy="2308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ASSEVERAZIONE TECNICA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035034" y="193598"/>
            <a:ext cx="1352509" cy="2308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NOTIZIA DI REATO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44142" y="3271917"/>
            <a:ext cx="166619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VERIFICA DELL'ADEMPIMENTO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87324" y="4650492"/>
            <a:ext cx="1699312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900" dirty="0"/>
              <a:t>VERBALE DI AMMISSIONE AL </a:t>
            </a:r>
            <a:r>
              <a:rPr lang="it-IT" sz="900" dirty="0" smtClean="0"/>
              <a:t>PAGAMENTO </a:t>
            </a:r>
            <a:endParaRPr lang="it-IT" sz="9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63688" y="5351950"/>
            <a:ext cx="1699312" cy="2308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900" dirty="0" smtClean="0"/>
              <a:t>VERIFICA PAGAMENTO</a:t>
            </a:r>
            <a:endParaRPr lang="it-IT" sz="9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071505" y="2428844"/>
            <a:ext cx="2087494" cy="35208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PROVVEDIMENTI AMMINISTRATIVI</a:t>
            </a:r>
          </a:p>
          <a:p>
            <a:pPr algn="ctr"/>
            <a:r>
              <a:rPr lang="it-IT" sz="788" dirty="0"/>
              <a:t>(diffide, ordinanze)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787324" y="4064723"/>
            <a:ext cx="1699314" cy="2677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900" dirty="0"/>
              <a:t>ADEMPIMENTO</a:t>
            </a:r>
            <a:endParaRPr lang="it-IT" sz="825" b="1" dirty="0">
              <a:solidFill>
                <a:srgbClr val="0D29B7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660232" y="4748058"/>
            <a:ext cx="1683580" cy="2677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900" dirty="0"/>
              <a:t>INADEMPIMENTO</a:t>
            </a:r>
            <a:endParaRPr lang="it-IT" sz="825" b="1" dirty="0">
              <a:solidFill>
                <a:srgbClr val="0D29B7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660232" y="5734768"/>
            <a:ext cx="1683580" cy="5078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it-IT" sz="900" dirty="0"/>
              <a:t>Comunicazione al </a:t>
            </a:r>
            <a:r>
              <a:rPr lang="it-IT" sz="900" dirty="0" smtClean="0"/>
              <a:t>PM </a:t>
            </a:r>
            <a:r>
              <a:rPr lang="it-IT" sz="900" dirty="0"/>
              <a:t>per continuazione </a:t>
            </a:r>
            <a:r>
              <a:rPr lang="it-IT" sz="900" dirty="0" smtClean="0"/>
              <a:t/>
            </a:r>
            <a:br>
              <a:rPr lang="it-IT" sz="900" dirty="0" smtClean="0"/>
            </a:br>
            <a:r>
              <a:rPr lang="it-IT" sz="900" dirty="0" smtClean="0"/>
              <a:t>dell’azione </a:t>
            </a:r>
            <a:r>
              <a:rPr lang="it-IT" sz="900" dirty="0"/>
              <a:t>penale</a:t>
            </a:r>
            <a:endParaRPr lang="it-IT" sz="825" b="1" dirty="0">
              <a:solidFill>
                <a:srgbClr val="0D29B7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4788024" y="485963"/>
            <a:ext cx="0" cy="51940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4774443" y="1906822"/>
            <a:ext cx="13581" cy="40824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3158999" y="2587259"/>
            <a:ext cx="769044" cy="1108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5610332" y="3655732"/>
            <a:ext cx="1625964" cy="106606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H="1">
            <a:off x="3495162" y="3641087"/>
            <a:ext cx="437224" cy="43322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2650835" y="4328640"/>
            <a:ext cx="1" cy="30754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7495012" y="5035383"/>
            <a:ext cx="0" cy="6849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5611673" y="309014"/>
            <a:ext cx="1399546" cy="342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2650835" y="5031648"/>
            <a:ext cx="1" cy="30754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2650835" y="5598476"/>
            <a:ext cx="1" cy="30754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4935566" y="628301"/>
            <a:ext cx="860570" cy="2308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 smtClean="0"/>
              <a:t>NO DANNO</a:t>
            </a:r>
            <a:endParaRPr lang="it-IT" sz="900" dirty="0"/>
          </a:p>
        </p:txBody>
      </p:sp>
      <p:cxnSp>
        <p:nvCxnSpPr>
          <p:cNvPr id="34" name="Connettore 2 33"/>
          <p:cNvCxnSpPr/>
          <p:nvPr/>
        </p:nvCxnSpPr>
        <p:spPr>
          <a:xfrm flipH="1">
            <a:off x="4774443" y="1269979"/>
            <a:ext cx="13581" cy="40824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>
            <a:off x="4774443" y="2849192"/>
            <a:ext cx="13581" cy="40824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3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180528" y="116632"/>
            <a:ext cx="6624736" cy="1349461"/>
          </a:xfrm>
        </p:spPr>
        <p:txBody>
          <a:bodyPr/>
          <a:lstStyle/>
          <a:p>
            <a:pPr algn="ctr"/>
            <a:r>
              <a:rPr lang="it-IT" dirty="0"/>
              <a:t>Deposito incontrollato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di </a:t>
            </a:r>
            <a:r>
              <a:rPr lang="it-IT" dirty="0"/>
              <a:t>rifiuti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13792" y="1988840"/>
            <a:ext cx="8118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art. 256 c.1 e c. 2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D.Lgs.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152/06</a:t>
            </a:r>
          </a:p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co. 1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deposito incontrollato di rifiuti sul suolo e nel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suolo </a:t>
            </a:r>
          </a:p>
          <a:p>
            <a:pPr algn="just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co.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 in acque superficiali/ sotterranee</a:t>
            </a:r>
          </a:p>
        </p:txBody>
      </p:sp>
      <p:sp>
        <p:nvSpPr>
          <p:cNvPr id="7" name="Rettangolo 6"/>
          <p:cNvSpPr/>
          <p:nvPr/>
        </p:nvSpPr>
        <p:spPr>
          <a:xfrm>
            <a:off x="413792" y="4081247"/>
            <a:ext cx="8118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Linee guida SNPA n. 38/2022 elaborate dal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GdL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III/03 “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Ecoreati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” per l’applicazione della parte VI-bis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D.Lgs.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152/2006</a:t>
            </a:r>
          </a:p>
        </p:txBody>
      </p:sp>
    </p:spTree>
    <p:extLst>
      <p:ext uri="{BB962C8B-B14F-4D97-AF65-F5344CB8AC3E}">
        <p14:creationId xmlns:p14="http://schemas.microsoft.com/office/powerpoint/2010/main" val="36569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772816"/>
            <a:ext cx="8935516" cy="44644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dirty="0" smtClean="0"/>
              <a:t>ARPA </a:t>
            </a:r>
            <a:r>
              <a:rPr lang="it-IT" dirty="0"/>
              <a:t>FVG svolge funzioni di supporto </a:t>
            </a:r>
            <a:r>
              <a:rPr lang="it-IT" dirty="0" smtClean="0"/>
              <a:t>tecnico scientifico </a:t>
            </a:r>
            <a:r>
              <a:rPr lang="it-IT" dirty="0"/>
              <a:t>alle strutture di soccorso tecnico </a:t>
            </a:r>
            <a:r>
              <a:rPr lang="it-IT" dirty="0" smtClean="0"/>
              <a:t>ambientale e ai </a:t>
            </a:r>
            <a:r>
              <a:rPr lang="it-IT" dirty="0"/>
              <a:t>soggetti competenti nella </a:t>
            </a:r>
            <a:r>
              <a:rPr lang="it-IT" dirty="0" smtClean="0"/>
              <a:t>gestione dell’emergenza</a:t>
            </a:r>
          </a:p>
          <a:p>
            <a:pPr marL="109728" indent="0">
              <a:buNone/>
            </a:pPr>
            <a:r>
              <a:rPr lang="it-IT" dirty="0" smtClean="0"/>
              <a:t>Valutazione dal </a:t>
            </a:r>
            <a:r>
              <a:rPr lang="it-IT" dirty="0"/>
              <a:t>punto di vista ambientale </a:t>
            </a:r>
            <a:r>
              <a:rPr lang="it-IT" dirty="0" smtClean="0"/>
              <a:t>per fornire elementi </a:t>
            </a:r>
            <a:r>
              <a:rPr lang="it-IT" dirty="0"/>
              <a:t>utili all’assunzione di decisioni da parte delle autorità </a:t>
            </a:r>
            <a:r>
              <a:rPr lang="it-IT" dirty="0" smtClean="0"/>
              <a:t>competenti</a:t>
            </a:r>
            <a:endParaRPr lang="it-IT" dirty="0"/>
          </a:p>
          <a:p>
            <a:pPr marL="109728" indent="0">
              <a:buNone/>
            </a:pPr>
            <a:r>
              <a:rPr lang="it-IT" dirty="0">
                <a:solidFill>
                  <a:srgbClr val="FF0000"/>
                </a:solidFill>
              </a:rPr>
              <a:t>LINEE GUIDA TECNICHE OPERATIVE PER LE</a:t>
            </a:r>
          </a:p>
          <a:p>
            <a:pPr marL="109728" indent="0">
              <a:buNone/>
            </a:pPr>
            <a:r>
              <a:rPr lang="it-IT" dirty="0">
                <a:solidFill>
                  <a:srgbClr val="FF0000"/>
                </a:solidFill>
              </a:rPr>
              <a:t>ATTIVITA’ DEGLI OPERATORI </a:t>
            </a:r>
            <a:r>
              <a:rPr lang="it-IT" dirty="0" smtClean="0">
                <a:solidFill>
                  <a:srgbClr val="FF0000"/>
                </a:solidFill>
              </a:rPr>
              <a:t>DEL SRE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LG </a:t>
            </a:r>
            <a:r>
              <a:rPr lang="it-IT" dirty="0">
                <a:solidFill>
                  <a:srgbClr val="FF0000"/>
                </a:solidFill>
              </a:rPr>
              <a:t>22.02 Ed. 2 rev. 1 – 13.09.22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180528" y="332656"/>
            <a:ext cx="6624736" cy="1012974"/>
          </a:xfrm>
        </p:spPr>
        <p:txBody>
          <a:bodyPr/>
          <a:lstStyle/>
          <a:p>
            <a:pPr algn="ctr"/>
            <a:r>
              <a:rPr lang="it-IT" dirty="0" smtClean="0"/>
              <a:t>Emergenze </a:t>
            </a:r>
            <a:r>
              <a:rPr lang="it-IT" dirty="0"/>
              <a:t>ambientali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14" y="5157192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700808"/>
            <a:ext cx="8935516" cy="4536504"/>
          </a:xfrm>
        </p:spPr>
        <p:txBody>
          <a:bodyPr>
            <a:normAutofit/>
          </a:bodyPr>
          <a:lstStyle/>
          <a:p>
            <a:r>
              <a:rPr lang="it-IT" sz="2400" dirty="0"/>
              <a:t>Classificazione del </a:t>
            </a:r>
            <a:r>
              <a:rPr lang="it-IT" sz="2400" dirty="0" smtClean="0"/>
              <a:t>rifiuto da parte del produttore</a:t>
            </a:r>
          </a:p>
          <a:p>
            <a:endParaRPr lang="it-IT" sz="2400" dirty="0" smtClean="0"/>
          </a:p>
          <a:p>
            <a:r>
              <a:rPr lang="it-IT" sz="2400" dirty="0"/>
              <a:t>Rimozione completa con avvio a recupero o smaltimento da parte di ditta autorizzata dei rifiuti ancora in </a:t>
            </a:r>
            <a:r>
              <a:rPr lang="it-IT" sz="2400" dirty="0" smtClean="0"/>
              <a:t>loco</a:t>
            </a:r>
          </a:p>
          <a:p>
            <a:endParaRPr lang="it-IT" sz="2400" dirty="0" smtClean="0"/>
          </a:p>
          <a:p>
            <a:r>
              <a:rPr lang="it-IT" sz="2400" dirty="0"/>
              <a:t>Trasmissione della quarta copia del FIR per attestare il corretto avvio a </a:t>
            </a:r>
            <a:r>
              <a:rPr lang="it-IT" sz="2400" dirty="0" smtClean="0"/>
              <a:t>recupero/smaltimento</a:t>
            </a:r>
          </a:p>
          <a:p>
            <a:endParaRPr lang="it-IT" sz="2400" dirty="0" smtClean="0"/>
          </a:p>
          <a:p>
            <a:r>
              <a:rPr lang="it-IT" sz="2400" dirty="0"/>
              <a:t>Ripristino dello stato dei luoghi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3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5" y="2924944"/>
            <a:ext cx="5244075" cy="393305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2204864"/>
            <a:ext cx="8935516" cy="4032448"/>
          </a:xfrm>
        </p:spPr>
        <p:txBody>
          <a:bodyPr/>
          <a:lstStyle/>
          <a:p>
            <a:r>
              <a:rPr lang="it-IT" dirty="0" smtClean="0"/>
              <a:t>Verifica post emergenziale congiunta con altri enti di controllo</a:t>
            </a:r>
          </a:p>
          <a:p>
            <a:endParaRPr lang="it-IT" dirty="0" smtClean="0"/>
          </a:p>
          <a:p>
            <a:r>
              <a:rPr lang="it-IT" dirty="0" smtClean="0"/>
              <a:t>Comunicazioni all’autorità competente </a:t>
            </a:r>
          </a:p>
          <a:p>
            <a:endParaRPr lang="it-IT" dirty="0" smtClean="0"/>
          </a:p>
          <a:p>
            <a:r>
              <a:rPr lang="it-IT" dirty="0" smtClean="0"/>
              <a:t>Incontri periodici su casistiche di intervento in emergenza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97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endParaRPr lang="it-IT" dirty="0"/>
          </a:p>
          <a:p>
            <a:pPr marL="109728" indent="0">
              <a:buNone/>
            </a:pPr>
            <a:endParaRPr lang="it-IT" dirty="0" smtClean="0"/>
          </a:p>
          <a:p>
            <a:pPr marL="109728" indent="0">
              <a:buNone/>
            </a:pPr>
            <a:endParaRPr lang="it-IT" dirty="0"/>
          </a:p>
          <a:p>
            <a:pPr marL="109728" indent="0" algn="ctr">
              <a:buNone/>
            </a:pPr>
            <a:r>
              <a:rPr lang="it-IT" dirty="0" smtClean="0"/>
              <a:t>GRAZIE </a:t>
            </a:r>
            <a:r>
              <a:rPr lang="it-IT" dirty="0"/>
              <a:t>PER L’ATTENZIONE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8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556792"/>
            <a:ext cx="8935516" cy="4680520"/>
          </a:xfrm>
        </p:spPr>
        <p:txBody>
          <a:bodyPr>
            <a:normAutofit/>
          </a:bodyPr>
          <a:lstStyle/>
          <a:p>
            <a:r>
              <a:rPr lang="it-IT" dirty="0"/>
              <a:t>approfondimento </a:t>
            </a:r>
            <a:r>
              <a:rPr lang="it-IT" dirty="0" smtClean="0"/>
              <a:t>e </a:t>
            </a:r>
            <a:r>
              <a:rPr lang="it-IT" dirty="0"/>
              <a:t>consultazione </a:t>
            </a:r>
            <a:r>
              <a:rPr lang="it-IT" dirty="0" smtClean="0"/>
              <a:t>delle </a:t>
            </a:r>
            <a:r>
              <a:rPr lang="it-IT" dirty="0"/>
              <a:t>informazioni </a:t>
            </a:r>
            <a:r>
              <a:rPr lang="it-IT" dirty="0" smtClean="0"/>
              <a:t>ambientali</a:t>
            </a:r>
          </a:p>
          <a:p>
            <a:r>
              <a:rPr lang="it-IT" dirty="0"/>
              <a:t>valutazione </a:t>
            </a:r>
            <a:r>
              <a:rPr lang="it-IT" dirty="0" smtClean="0"/>
              <a:t>tecnico </a:t>
            </a:r>
            <a:r>
              <a:rPr lang="it-IT" dirty="0"/>
              <a:t>ambientale dell'evento in termini di pressioni ed impatti </a:t>
            </a:r>
            <a:r>
              <a:rPr lang="it-IT" dirty="0" smtClean="0"/>
              <a:t>ambientali (modelli previsionali)</a:t>
            </a:r>
          </a:p>
          <a:p>
            <a:r>
              <a:rPr lang="it-IT" dirty="0" smtClean="0"/>
              <a:t>supporto tecnico 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di applicazione normativa per le </a:t>
            </a:r>
            <a:r>
              <a:rPr lang="it-IT" dirty="0"/>
              <a:t>attività produttive </a:t>
            </a:r>
            <a:r>
              <a:rPr lang="it-IT" dirty="0" smtClean="0"/>
              <a:t>e le </a:t>
            </a:r>
            <a:r>
              <a:rPr lang="it-IT" dirty="0"/>
              <a:t>sostanze pericolose coinvolte</a:t>
            </a:r>
            <a:endParaRPr lang="it-IT" dirty="0" smtClean="0"/>
          </a:p>
          <a:p>
            <a:r>
              <a:rPr lang="it-IT" dirty="0" smtClean="0"/>
              <a:t>sopralluoghi</a:t>
            </a:r>
            <a:r>
              <a:rPr lang="it-IT" dirty="0"/>
              <a:t>, </a:t>
            </a:r>
            <a:r>
              <a:rPr lang="it-IT" dirty="0" smtClean="0"/>
              <a:t>rilievi strumentali, prelievo </a:t>
            </a:r>
            <a:r>
              <a:rPr lang="it-IT" dirty="0"/>
              <a:t>di </a:t>
            </a:r>
            <a:r>
              <a:rPr lang="it-IT" dirty="0" smtClean="0"/>
              <a:t>campioni</a:t>
            </a:r>
          </a:p>
          <a:p>
            <a:r>
              <a:rPr lang="it-IT" dirty="0" smtClean="0"/>
              <a:t>indagini finalizzate </a:t>
            </a:r>
            <a:r>
              <a:rPr lang="it-IT" dirty="0"/>
              <a:t>all’individuazione e alla </a:t>
            </a:r>
            <a:r>
              <a:rPr lang="it-IT" dirty="0" smtClean="0"/>
              <a:t>eliminazione delle </a:t>
            </a:r>
            <a:r>
              <a:rPr lang="it-IT" dirty="0"/>
              <a:t>cause</a:t>
            </a:r>
          </a:p>
          <a:p>
            <a:r>
              <a:rPr lang="it-IT" dirty="0" smtClean="0"/>
              <a:t>attività </a:t>
            </a:r>
            <a:r>
              <a:rPr lang="it-IT" dirty="0"/>
              <a:t>nella </a:t>
            </a:r>
            <a:r>
              <a:rPr lang="it-IT" dirty="0" smtClean="0"/>
              <a:t>fase di </a:t>
            </a:r>
            <a:r>
              <a:rPr lang="it-IT" dirty="0"/>
              <a:t>post-emergenza</a:t>
            </a:r>
          </a:p>
          <a:p>
            <a:endParaRPr lang="it-IT" dirty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6624736" cy="1349461"/>
          </a:xfrm>
        </p:spPr>
        <p:txBody>
          <a:bodyPr/>
          <a:lstStyle/>
          <a:p>
            <a:pPr algn="ctr"/>
            <a:r>
              <a:rPr lang="it-IT" dirty="0" smtClean="0"/>
              <a:t>Attività di Arpa FVG in emergenza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50824"/>
            <a:ext cx="1456260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107504" y="68177"/>
            <a:ext cx="6624736" cy="1349461"/>
          </a:xfrm>
        </p:spPr>
        <p:txBody>
          <a:bodyPr/>
          <a:lstStyle/>
          <a:p>
            <a:pPr algn="ctr"/>
            <a:r>
              <a:rPr lang="it-IT" dirty="0"/>
              <a:t>IL SERVIZIO DI PRONTA DISPONIBILITA’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</a:t>
            </a:r>
            <a:r>
              <a:rPr lang="it-IT" dirty="0">
                <a:solidFill>
                  <a:srgbClr val="FF0000"/>
                </a:solidFill>
              </a:rPr>
              <a:t>attivazione</a:t>
            </a:r>
            <a:r>
              <a:rPr lang="it-IT" dirty="0"/>
              <a:t> del Servizio di Pronta Disponibilità può essere richiesto </a:t>
            </a:r>
            <a:r>
              <a:rPr lang="it-IT" dirty="0">
                <a:solidFill>
                  <a:srgbClr val="FF0000"/>
                </a:solidFill>
              </a:rPr>
              <a:t>solo dagli </a:t>
            </a:r>
            <a:r>
              <a:rPr lang="it-IT" dirty="0" smtClean="0">
                <a:solidFill>
                  <a:srgbClr val="FF0000"/>
                </a:solidFill>
              </a:rPr>
              <a:t>Enti </a:t>
            </a:r>
            <a:r>
              <a:rPr lang="it-IT" dirty="0">
                <a:solidFill>
                  <a:srgbClr val="FF0000"/>
                </a:solidFill>
              </a:rPr>
              <a:t>istituzionali </a:t>
            </a:r>
            <a:r>
              <a:rPr lang="it-IT" dirty="0" smtClean="0"/>
              <a:t>per </a:t>
            </a:r>
            <a:r>
              <a:rPr lang="it-IT" dirty="0"/>
              <a:t>s</a:t>
            </a:r>
            <a:r>
              <a:rPr lang="it-IT" dirty="0" smtClean="0"/>
              <a:t>egnalazioni </a:t>
            </a:r>
            <a:r>
              <a:rPr lang="it-IT" dirty="0"/>
              <a:t>di potenziale problema </a:t>
            </a:r>
            <a:r>
              <a:rPr lang="it-IT" dirty="0" smtClean="0"/>
              <a:t>ambientale</a:t>
            </a:r>
          </a:p>
          <a:p>
            <a:r>
              <a:rPr lang="it-IT" sz="3200" dirty="0" smtClean="0">
                <a:solidFill>
                  <a:srgbClr val="FF0000"/>
                </a:solidFill>
              </a:rPr>
              <a:t>Dirigente reperibile </a:t>
            </a:r>
            <a:r>
              <a:rPr lang="it-IT" sz="2800" dirty="0" smtClean="0"/>
              <a:t>Tel. </a:t>
            </a:r>
            <a:r>
              <a:rPr lang="it-IT" sz="3200" dirty="0" smtClean="0">
                <a:solidFill>
                  <a:srgbClr val="FF0000"/>
                </a:solidFill>
              </a:rPr>
              <a:t>+39 3483900000</a:t>
            </a:r>
          </a:p>
          <a:p>
            <a:r>
              <a:rPr lang="it-IT" dirty="0" smtClean="0"/>
              <a:t>Se il Dirigente </a:t>
            </a:r>
            <a:r>
              <a:rPr lang="it-IT" dirty="0"/>
              <a:t>reperibile non è </a:t>
            </a:r>
            <a:r>
              <a:rPr lang="it-IT" dirty="0" smtClean="0"/>
              <a:t>raggiungibile, </a:t>
            </a:r>
            <a:r>
              <a:rPr lang="it-IT" dirty="0"/>
              <a:t>si attiva </a:t>
            </a:r>
            <a:r>
              <a:rPr lang="it-IT" dirty="0" smtClean="0"/>
              <a:t>il </a:t>
            </a:r>
            <a:r>
              <a:rPr lang="it-IT" dirty="0"/>
              <a:t>Dirigente responsabile </a:t>
            </a:r>
            <a:r>
              <a:rPr lang="it-IT" dirty="0" smtClean="0"/>
              <a:t>dello </a:t>
            </a:r>
            <a:r>
              <a:rPr lang="it-IT" dirty="0"/>
              <a:t>SRE </a:t>
            </a:r>
            <a:r>
              <a:rPr lang="it-IT" dirty="0" smtClean="0"/>
              <a:t>(IPAS </a:t>
            </a:r>
            <a:r>
              <a:rPr lang="it-IT" dirty="0"/>
              <a:t>Vigilanza e </a:t>
            </a:r>
            <a:r>
              <a:rPr lang="it-IT" dirty="0" smtClean="0"/>
              <a:t>controlli </a:t>
            </a:r>
            <a:r>
              <a:rPr lang="it-IT" dirty="0"/>
              <a:t>ambientali sul </a:t>
            </a:r>
            <a:r>
              <a:rPr lang="it-IT" dirty="0" smtClean="0"/>
              <a:t>territorio) </a:t>
            </a:r>
          </a:p>
          <a:p>
            <a:pPr marL="109728" indent="0">
              <a:buNone/>
            </a:pPr>
            <a:r>
              <a:rPr lang="it-IT" dirty="0"/>
              <a:t> </a:t>
            </a:r>
            <a:r>
              <a:rPr lang="it-IT" dirty="0" smtClean="0"/>
              <a:t>  Tel</a:t>
            </a:r>
            <a:r>
              <a:rPr lang="it-IT" dirty="0"/>
              <a:t>. +39 </a:t>
            </a:r>
            <a:r>
              <a:rPr lang="it-IT" dirty="0" smtClean="0"/>
              <a:t>3484774187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09369"/>
            <a:ext cx="2710142" cy="20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107504" y="68177"/>
            <a:ext cx="6624736" cy="1349461"/>
          </a:xfrm>
        </p:spPr>
        <p:txBody>
          <a:bodyPr/>
          <a:lstStyle/>
          <a:p>
            <a:pPr algn="ctr"/>
            <a:r>
              <a:rPr lang="it-IT" dirty="0"/>
              <a:t>IL SERVIZIO DI PRONTA DISPONIBILITA’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smtClean="0"/>
              <a:t>Sistema di Risposta alle Emergenze è attivo h24 </a:t>
            </a:r>
          </a:p>
          <a:p>
            <a:r>
              <a:rPr lang="it-IT" dirty="0" smtClean="0"/>
              <a:t>Il Servizio </a:t>
            </a:r>
            <a:r>
              <a:rPr lang="it-IT" dirty="0"/>
              <a:t>di Pronta Disponibilità si </a:t>
            </a:r>
            <a:r>
              <a:rPr lang="it-IT" dirty="0" smtClean="0"/>
              <a:t>attiva: </a:t>
            </a:r>
          </a:p>
          <a:p>
            <a:r>
              <a:rPr lang="it-IT" sz="2400" dirty="0" smtClean="0"/>
              <a:t>da </a:t>
            </a:r>
            <a:r>
              <a:rPr lang="it-IT" sz="2400" dirty="0"/>
              <a:t>lunedì a venerdì: dalle ore 17.00 alle ore 08.00 del giorno successivo </a:t>
            </a:r>
            <a:endParaRPr lang="it-IT" sz="2400" dirty="0" smtClean="0"/>
          </a:p>
          <a:p>
            <a:r>
              <a:rPr lang="it-IT" sz="2400" dirty="0" smtClean="0"/>
              <a:t>dalle </a:t>
            </a:r>
            <a:r>
              <a:rPr lang="it-IT" sz="2400" dirty="0"/>
              <a:t>ore 17.00 di venerdì alle ore 8.00 del lunedì successivo. </a:t>
            </a:r>
            <a:endParaRPr lang="it-IT" sz="2400" dirty="0" smtClean="0"/>
          </a:p>
          <a:p>
            <a:r>
              <a:rPr lang="it-IT" sz="2400" dirty="0" smtClean="0"/>
              <a:t>durante </a:t>
            </a:r>
            <a:r>
              <a:rPr lang="it-IT" sz="2400" dirty="0"/>
              <a:t>i giorni festivi infrasettimanali: dalle 00:00 alle </a:t>
            </a:r>
            <a:r>
              <a:rPr lang="it-IT" sz="2400" dirty="0" smtClean="0"/>
              <a:t>24:00</a:t>
            </a:r>
          </a:p>
          <a:p>
            <a:r>
              <a:rPr lang="it-IT" sz="2400" dirty="0" smtClean="0"/>
              <a:t>Laboratorio di Udine</a:t>
            </a:r>
            <a:r>
              <a:rPr lang="it-IT" sz="2400" dirty="0"/>
              <a:t>: giornate festive e prefestive </a:t>
            </a:r>
            <a:r>
              <a:rPr lang="it-IT" sz="2400" dirty="0" smtClean="0"/>
              <a:t>(8.00 - 20.00)</a:t>
            </a:r>
            <a:endParaRPr lang="it-IT" sz="24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718" y="4869161"/>
            <a:ext cx="4412626" cy="19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163194"/>
              </p:ext>
            </p:extLst>
          </p:nvPr>
        </p:nvGraphicFramePr>
        <p:xfrm>
          <a:off x="0" y="1916832"/>
          <a:ext cx="9144001" cy="3599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600">
                  <a:extLst>
                    <a:ext uri="{9D8B030D-6E8A-4147-A177-3AD203B41FA5}">
                      <a16:colId xmlns:a16="http://schemas.microsoft.com/office/drawing/2014/main" val="4035793110"/>
                    </a:ext>
                  </a:extLst>
                </a:gridCol>
                <a:gridCol w="870732">
                  <a:extLst>
                    <a:ext uri="{9D8B030D-6E8A-4147-A177-3AD203B41FA5}">
                      <a16:colId xmlns:a16="http://schemas.microsoft.com/office/drawing/2014/main" val="328608029"/>
                    </a:ext>
                  </a:extLst>
                </a:gridCol>
                <a:gridCol w="959803">
                  <a:extLst>
                    <a:ext uri="{9D8B030D-6E8A-4147-A177-3AD203B41FA5}">
                      <a16:colId xmlns:a16="http://schemas.microsoft.com/office/drawing/2014/main" val="3783415620"/>
                    </a:ext>
                  </a:extLst>
                </a:gridCol>
                <a:gridCol w="710143">
                  <a:extLst>
                    <a:ext uri="{9D8B030D-6E8A-4147-A177-3AD203B41FA5}">
                      <a16:colId xmlns:a16="http://schemas.microsoft.com/office/drawing/2014/main" val="3565041700"/>
                    </a:ext>
                  </a:extLst>
                </a:gridCol>
                <a:gridCol w="710143">
                  <a:extLst>
                    <a:ext uri="{9D8B030D-6E8A-4147-A177-3AD203B41FA5}">
                      <a16:colId xmlns:a16="http://schemas.microsoft.com/office/drawing/2014/main" val="286560910"/>
                    </a:ext>
                  </a:extLst>
                </a:gridCol>
                <a:gridCol w="710143">
                  <a:extLst>
                    <a:ext uri="{9D8B030D-6E8A-4147-A177-3AD203B41FA5}">
                      <a16:colId xmlns:a16="http://schemas.microsoft.com/office/drawing/2014/main" val="1043074554"/>
                    </a:ext>
                  </a:extLst>
                </a:gridCol>
                <a:gridCol w="787014">
                  <a:extLst>
                    <a:ext uri="{9D8B030D-6E8A-4147-A177-3AD203B41FA5}">
                      <a16:colId xmlns:a16="http://schemas.microsoft.com/office/drawing/2014/main" val="3329002581"/>
                    </a:ext>
                  </a:extLst>
                </a:gridCol>
                <a:gridCol w="814468">
                  <a:extLst>
                    <a:ext uri="{9D8B030D-6E8A-4147-A177-3AD203B41FA5}">
                      <a16:colId xmlns:a16="http://schemas.microsoft.com/office/drawing/2014/main" val="4121680154"/>
                    </a:ext>
                  </a:extLst>
                </a:gridCol>
                <a:gridCol w="668047">
                  <a:extLst>
                    <a:ext uri="{9D8B030D-6E8A-4147-A177-3AD203B41FA5}">
                      <a16:colId xmlns:a16="http://schemas.microsoft.com/office/drawing/2014/main" val="3532700016"/>
                    </a:ext>
                  </a:extLst>
                </a:gridCol>
                <a:gridCol w="871204">
                  <a:extLst>
                    <a:ext uri="{9D8B030D-6E8A-4147-A177-3AD203B41FA5}">
                      <a16:colId xmlns:a16="http://schemas.microsoft.com/office/drawing/2014/main" val="718755755"/>
                    </a:ext>
                  </a:extLst>
                </a:gridCol>
                <a:gridCol w="1070704">
                  <a:extLst>
                    <a:ext uri="{9D8B030D-6E8A-4147-A177-3AD203B41FA5}">
                      <a16:colId xmlns:a16="http://schemas.microsoft.com/office/drawing/2014/main" val="4157383208"/>
                    </a:ext>
                  </a:extLst>
                </a:gridCol>
              </a:tblGrid>
              <a:tr h="367867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chemeClr val="tx1"/>
                          </a:solidFill>
                          <a:effectLst/>
                        </a:rPr>
                        <a:t>Territorio regionale (COMPARTO)</a:t>
                      </a:r>
                      <a:endParaRPr lang="it-IT" sz="1300" b="1" dirty="0">
                        <a:solidFill>
                          <a:schemeClr val="tx1"/>
                        </a:solidFill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724202"/>
                  </a:ext>
                </a:extLst>
              </a:tr>
              <a:tr h="58858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Gruppo Supporto Specialistico (a supporto del Gruppo di Intervento Base)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Gruppo Supporto specialistico (supporto da remoto/sede)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242228"/>
                  </a:ext>
                </a:extLst>
              </a:tr>
              <a:tr h="88288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b="0" dirty="0">
                          <a:solidFill>
                            <a:schemeClr val="tx1"/>
                          </a:solidFill>
                          <a:effectLst/>
                        </a:rPr>
                        <a:t>Gruppo di Intervento Base</a:t>
                      </a:r>
                      <a:endParaRPr lang="it-IT" sz="1300" b="0" dirty="0">
                        <a:solidFill>
                          <a:schemeClr val="tx1"/>
                        </a:solidFill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Emergenze Aria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Emergenze  Mare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Emergenze Acque Interne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Radioattività Ambientale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Laboratorio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 err="1">
                          <a:effectLst/>
                        </a:rPr>
                        <a:t>Osmer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Modellistica Ambientale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4306"/>
                  </a:ext>
                </a:extLst>
              </a:tr>
              <a:tr h="1177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it-IT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Operatore SOC PRESSIONI (Dipartimento UD/PN)</a:t>
                      </a: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SOC PRESSIONI (</a:t>
                      </a:r>
                      <a:r>
                        <a:rPr lang="it-IT" sz="1300" dirty="0" smtClean="0">
                          <a:effectLst/>
                        </a:rPr>
                        <a:t>Dipartimento TS-GO)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SOC PRESSIONI</a:t>
                      </a:r>
                      <a:r>
                        <a:rPr lang="it-IT" sz="13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 smtClean="0">
                          <a:effectLst/>
                        </a:rPr>
                        <a:t>STATO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SOC OSMER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SOC STATO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SOC STATO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SOC STATO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1 e Operatore 2 (Laboratorio)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1 (Analisi e previsioni meteo)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2 (Clima dati e monitoraggio)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Operatore SOC STATO</a:t>
                      </a:r>
                      <a:r>
                        <a:rPr lang="it-IT" sz="13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 smtClean="0">
                          <a:effectLst/>
                        </a:rPr>
                        <a:t>PRESSIONI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1511"/>
                  </a:ext>
                </a:extLst>
              </a:tr>
              <a:tr h="36786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it-IT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1</a:t>
                      </a:r>
                      <a:endParaRPr lang="it-IT" sz="1300" b="1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2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</a:t>
                      </a:r>
                      <a:endParaRPr lang="it-IT" sz="1300" b="1" dirty="0">
                        <a:effectLst/>
                        <a:latin typeface="DecimaWE Rg" panose="020000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22" marR="426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95142"/>
                  </a:ext>
                </a:extLst>
              </a:tr>
            </a:tbl>
          </a:graphicData>
        </a:graphic>
      </p:graphicFrame>
      <p:sp>
        <p:nvSpPr>
          <p:cNvPr id="7" name="Titolo 2"/>
          <p:cNvSpPr>
            <a:spLocks noGrp="1"/>
          </p:cNvSpPr>
          <p:nvPr>
            <p:ph type="title"/>
          </p:nvPr>
        </p:nvSpPr>
        <p:spPr>
          <a:xfrm>
            <a:off x="107504" y="68177"/>
            <a:ext cx="6624736" cy="1349461"/>
          </a:xfrm>
        </p:spPr>
        <p:txBody>
          <a:bodyPr/>
          <a:lstStyle/>
          <a:p>
            <a:pPr algn="ctr"/>
            <a:r>
              <a:rPr lang="it-IT" dirty="0"/>
              <a:t>IL SERVIZIO DI PRONTA DISPONIBILITA’</a:t>
            </a:r>
          </a:p>
        </p:txBody>
      </p:sp>
    </p:spTree>
    <p:extLst>
      <p:ext uri="{BB962C8B-B14F-4D97-AF65-F5344CB8AC3E}">
        <p14:creationId xmlns:p14="http://schemas.microsoft.com/office/powerpoint/2010/main" val="9994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1484784"/>
            <a:ext cx="8935516" cy="4536504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it-IT" i="1" dirty="0"/>
          </a:p>
          <a:p>
            <a:r>
              <a:rPr lang="it-IT" i="1" dirty="0" smtClean="0"/>
              <a:t>indagini </a:t>
            </a:r>
            <a:r>
              <a:rPr lang="it-IT" i="1" dirty="0"/>
              <a:t>su infortuni sul </a:t>
            </a:r>
            <a:r>
              <a:rPr lang="it-IT" i="1" dirty="0" smtClean="0"/>
              <a:t>lavoro</a:t>
            </a:r>
            <a:endParaRPr lang="it-IT" i="1" dirty="0"/>
          </a:p>
          <a:p>
            <a:r>
              <a:rPr lang="it-IT" i="1" dirty="0" smtClean="0"/>
              <a:t>controlli </a:t>
            </a:r>
            <a:r>
              <a:rPr lang="it-IT" i="1" dirty="0"/>
              <a:t>su igiene degli alimenti e acque </a:t>
            </a:r>
            <a:r>
              <a:rPr lang="it-IT" i="1" dirty="0" smtClean="0"/>
              <a:t>potabili</a:t>
            </a:r>
            <a:endParaRPr lang="it-IT" i="1" dirty="0"/>
          </a:p>
          <a:p>
            <a:r>
              <a:rPr lang="it-IT" i="1" dirty="0" smtClean="0"/>
              <a:t>controlli </a:t>
            </a:r>
            <a:r>
              <a:rPr lang="it-IT" i="1" dirty="0"/>
              <a:t>su animali, problematiche </a:t>
            </a:r>
            <a:r>
              <a:rPr lang="it-IT" i="1" dirty="0" smtClean="0"/>
              <a:t>veterinarie</a:t>
            </a:r>
            <a:endParaRPr lang="it-IT" i="1" dirty="0"/>
          </a:p>
          <a:p>
            <a:r>
              <a:rPr lang="it-IT" i="1" dirty="0" smtClean="0"/>
              <a:t>disposizioni </a:t>
            </a:r>
            <a:r>
              <a:rPr lang="it-IT" i="1" dirty="0"/>
              <a:t>igienico sanitarie a tutela della salute della </a:t>
            </a:r>
            <a:r>
              <a:rPr lang="it-IT" i="1" dirty="0" smtClean="0"/>
              <a:t>popolazione</a:t>
            </a:r>
            <a:endParaRPr lang="it-IT" i="1" dirty="0"/>
          </a:p>
          <a:p>
            <a:r>
              <a:rPr lang="it-IT" i="1" dirty="0" smtClean="0"/>
              <a:t>controlli </a:t>
            </a:r>
            <a:r>
              <a:rPr lang="it-IT" i="1" dirty="0"/>
              <a:t>su fognature civili </a:t>
            </a:r>
            <a:r>
              <a:rPr lang="it-IT" i="1" dirty="0" smtClean="0"/>
              <a:t>private</a:t>
            </a:r>
            <a:endParaRPr lang="it-IT" i="1" dirty="0"/>
          </a:p>
          <a:p>
            <a:r>
              <a:rPr lang="it-IT" i="1" dirty="0" smtClean="0"/>
              <a:t>controlli </a:t>
            </a:r>
            <a:r>
              <a:rPr lang="it-IT" i="1" dirty="0"/>
              <a:t>per schiamazzi, disturbo della </a:t>
            </a:r>
            <a:r>
              <a:rPr lang="it-IT" i="1" dirty="0" smtClean="0"/>
              <a:t>quiete</a:t>
            </a:r>
            <a:endParaRPr lang="it-IT" i="1" dirty="0"/>
          </a:p>
          <a:p>
            <a:r>
              <a:rPr lang="it-IT" i="1" dirty="0" smtClean="0"/>
              <a:t>verifiche </a:t>
            </a:r>
            <a:r>
              <a:rPr lang="it-IT" i="1" dirty="0"/>
              <a:t>su fughe di gas dalla rete pubblica di distribuzione e da impianti di uso </a:t>
            </a:r>
            <a:r>
              <a:rPr lang="it-IT" i="1" dirty="0" smtClean="0"/>
              <a:t>domestico</a:t>
            </a:r>
            <a:endParaRPr lang="it-IT" i="1" dirty="0"/>
          </a:p>
          <a:p>
            <a:r>
              <a:rPr lang="it-IT" i="1" dirty="0" smtClean="0"/>
              <a:t>situazioni </a:t>
            </a:r>
            <a:r>
              <a:rPr lang="it-IT" i="1" dirty="0"/>
              <a:t>con pericoli di crollo, stabilità </a:t>
            </a:r>
            <a:r>
              <a:rPr lang="it-IT" i="1" dirty="0" smtClean="0"/>
              <a:t>strutture</a:t>
            </a:r>
            <a:endParaRPr lang="it-IT" i="1" dirty="0"/>
          </a:p>
          <a:p>
            <a:r>
              <a:rPr lang="it-IT" i="1" dirty="0" smtClean="0"/>
              <a:t>presenza </a:t>
            </a:r>
            <a:r>
              <a:rPr lang="it-IT" i="1" dirty="0"/>
              <a:t>di amianto nelle </a:t>
            </a:r>
            <a:r>
              <a:rPr lang="it-IT" i="1" dirty="0" smtClean="0"/>
              <a:t>costruzioni</a:t>
            </a:r>
            <a:endParaRPr lang="it-IT" i="1" dirty="0"/>
          </a:p>
          <a:p>
            <a:pPr marL="109728" indent="0" algn="ctr">
              <a:buNone/>
            </a:pPr>
            <a:endParaRPr lang="it-IT" i="1" dirty="0"/>
          </a:p>
          <a:p>
            <a:pPr marL="109728" indent="0" algn="ctr">
              <a:buNone/>
            </a:pPr>
            <a:endParaRPr lang="it-IT" i="1" dirty="0" smtClean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107504" y="332657"/>
            <a:ext cx="6624736" cy="648072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it-IT" i="1" dirty="0"/>
              <a:t>Eventi </a:t>
            </a:r>
            <a:r>
              <a:rPr lang="it-IT" i="1" dirty="0" smtClean="0">
                <a:solidFill>
                  <a:srgbClr val="FF0000"/>
                </a:solidFill>
              </a:rPr>
              <a:t>NON</a:t>
            </a:r>
            <a:r>
              <a:rPr lang="it-IT" i="1" dirty="0" smtClean="0"/>
              <a:t> </a:t>
            </a:r>
            <a:r>
              <a:rPr lang="it-IT" i="1" dirty="0"/>
              <a:t>di competenza 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 smtClean="0"/>
              <a:t>di </a:t>
            </a:r>
            <a:r>
              <a:rPr lang="it-IT" i="1" dirty="0"/>
              <a:t>ARPA FVG</a:t>
            </a:r>
          </a:p>
        </p:txBody>
      </p:sp>
    </p:spTree>
    <p:extLst>
      <p:ext uri="{BB962C8B-B14F-4D97-AF65-F5344CB8AC3E}">
        <p14:creationId xmlns:p14="http://schemas.microsoft.com/office/powerpoint/2010/main" val="22742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340768"/>
            <a:ext cx="9043020" cy="489654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i="1" dirty="0"/>
          </a:p>
          <a:p>
            <a:r>
              <a:rPr lang="it-IT" i="1" dirty="0" smtClean="0"/>
              <a:t>molestie acustiche</a:t>
            </a:r>
            <a:endParaRPr lang="it-IT" i="1" dirty="0"/>
          </a:p>
          <a:p>
            <a:r>
              <a:rPr lang="it-IT" i="1" dirty="0" smtClean="0"/>
              <a:t>molestie </a:t>
            </a:r>
            <a:r>
              <a:rPr lang="it-IT" i="1" dirty="0"/>
              <a:t>olfattive che non comportano </a:t>
            </a:r>
            <a:endParaRPr lang="it-IT" i="1" dirty="0" smtClean="0"/>
          </a:p>
          <a:p>
            <a:pPr marL="109728" indent="0">
              <a:buNone/>
            </a:pPr>
            <a:r>
              <a:rPr lang="it-IT" i="1" dirty="0" smtClean="0"/>
              <a:t>  un </a:t>
            </a:r>
            <a:r>
              <a:rPr lang="it-IT" i="1" dirty="0"/>
              <a:t>immediato pericolo per </a:t>
            </a:r>
            <a:r>
              <a:rPr lang="it-IT" i="1" dirty="0" smtClean="0"/>
              <a:t>l’ambiente</a:t>
            </a:r>
            <a:endParaRPr lang="it-IT" i="1" dirty="0"/>
          </a:p>
          <a:p>
            <a:r>
              <a:rPr lang="it-IT" i="1" dirty="0" smtClean="0"/>
              <a:t>campi elettromagnetici</a:t>
            </a:r>
            <a:endParaRPr lang="it-IT" i="1" dirty="0"/>
          </a:p>
          <a:p>
            <a:r>
              <a:rPr lang="it-IT" i="1" dirty="0" smtClean="0"/>
              <a:t>eventi </a:t>
            </a:r>
            <a:r>
              <a:rPr lang="it-IT" i="1" dirty="0"/>
              <a:t>il cui accadimento è </a:t>
            </a:r>
            <a:r>
              <a:rPr lang="it-IT" i="1" dirty="0" smtClean="0"/>
              <a:t>riscontrabile continuativamente </a:t>
            </a:r>
            <a:r>
              <a:rPr lang="it-IT" i="1" dirty="0"/>
              <a:t>o con frequenze </a:t>
            </a:r>
            <a:r>
              <a:rPr lang="it-IT" i="1" dirty="0" smtClean="0"/>
              <a:t>stabili</a:t>
            </a:r>
          </a:p>
          <a:p>
            <a:r>
              <a:rPr lang="it-IT" i="1" dirty="0" smtClean="0"/>
              <a:t>amianto</a:t>
            </a:r>
            <a:r>
              <a:rPr lang="it-IT" i="1" dirty="0"/>
              <a:t>, qualora l’evento non sia riconducibile a casi che comportino pericoli immediati per </a:t>
            </a:r>
            <a:r>
              <a:rPr lang="it-IT" i="1" dirty="0" smtClean="0"/>
              <a:t>l’ambiente</a:t>
            </a:r>
            <a:endParaRPr lang="it-IT" i="1" dirty="0"/>
          </a:p>
          <a:p>
            <a:r>
              <a:rPr lang="it-IT" i="1" dirty="0" smtClean="0"/>
              <a:t>rifiuti </a:t>
            </a:r>
            <a:r>
              <a:rPr lang="it-IT" i="1" dirty="0"/>
              <a:t>urbani ingombranti o materiali </a:t>
            </a:r>
            <a:r>
              <a:rPr lang="it-IT" i="1" dirty="0" smtClean="0"/>
              <a:t>inerti</a:t>
            </a:r>
            <a:endParaRPr lang="it-IT" i="1" dirty="0"/>
          </a:p>
          <a:p>
            <a:pPr marL="109728" indent="0" algn="ctr">
              <a:buNone/>
            </a:pPr>
            <a:endParaRPr lang="it-IT" i="1" dirty="0"/>
          </a:p>
          <a:p>
            <a:pPr marL="109728" indent="0" algn="ctr">
              <a:buNone/>
            </a:pPr>
            <a:endParaRPr lang="it-IT" i="1" dirty="0" smtClean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-108520" y="332656"/>
            <a:ext cx="6984776" cy="648072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it-IT" i="1" dirty="0"/>
              <a:t>Eventi che </a:t>
            </a:r>
            <a:r>
              <a:rPr lang="it-IT" i="1" dirty="0" smtClean="0">
                <a:solidFill>
                  <a:srgbClr val="FF0000"/>
                </a:solidFill>
              </a:rPr>
              <a:t>NON</a:t>
            </a:r>
            <a:r>
              <a:rPr lang="it-IT" i="1" dirty="0" smtClean="0"/>
              <a:t> </a:t>
            </a:r>
            <a:r>
              <a:rPr lang="it-IT" i="1" dirty="0"/>
              <a:t>richiedono un’attivazione </a:t>
            </a:r>
            <a:r>
              <a:rPr lang="it-IT" i="1" dirty="0" smtClean="0"/>
              <a:t>dello SRE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628800"/>
            <a:ext cx="1951229" cy="258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908720"/>
            <a:ext cx="8935516" cy="540060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endParaRPr lang="it-IT" i="1" dirty="0"/>
          </a:p>
          <a:p>
            <a:endParaRPr lang="it-IT" i="1" dirty="0" smtClean="0"/>
          </a:p>
          <a:p>
            <a:r>
              <a:rPr lang="it-IT" i="1" dirty="0" smtClean="0"/>
              <a:t>contaminazioni </a:t>
            </a:r>
            <a:r>
              <a:rPr lang="it-IT" i="1" dirty="0"/>
              <a:t>di corpi idrici superficiali </a:t>
            </a:r>
            <a:r>
              <a:rPr lang="it-IT" i="1" dirty="0" smtClean="0"/>
              <a:t>(morie </a:t>
            </a:r>
            <a:r>
              <a:rPr lang="it-IT" i="1" dirty="0"/>
              <a:t>di pesci o dovuti a scarichi </a:t>
            </a:r>
            <a:r>
              <a:rPr lang="it-IT" i="1" dirty="0" smtClean="0"/>
              <a:t>anomali) </a:t>
            </a:r>
          </a:p>
          <a:p>
            <a:pPr marL="109728" indent="0">
              <a:buNone/>
            </a:pPr>
            <a:endParaRPr lang="it-IT" i="1" dirty="0" smtClean="0"/>
          </a:p>
          <a:p>
            <a:r>
              <a:rPr lang="it-IT" i="1" dirty="0"/>
              <a:t>potenziali inquinamenti di suolo dovuti a sversamento di sostanze inquinanti </a:t>
            </a:r>
          </a:p>
          <a:p>
            <a:pPr marL="109728" indent="0">
              <a:buNone/>
            </a:pPr>
            <a:endParaRPr lang="it-IT" i="1" dirty="0"/>
          </a:p>
          <a:p>
            <a:r>
              <a:rPr lang="it-IT" i="1" dirty="0" smtClean="0"/>
              <a:t>incendi </a:t>
            </a:r>
            <a:r>
              <a:rPr lang="it-IT" i="1" dirty="0"/>
              <a:t>o emissione anomale di sostanze inquinanti da camini industriali in </a:t>
            </a:r>
            <a:r>
              <a:rPr lang="it-IT" i="1" dirty="0" smtClean="0"/>
              <a:t>aria</a:t>
            </a:r>
          </a:p>
          <a:p>
            <a:pPr marL="109728" indent="0">
              <a:buNone/>
            </a:pPr>
            <a:endParaRPr lang="it-IT" i="1" dirty="0" smtClean="0"/>
          </a:p>
          <a:p>
            <a:r>
              <a:rPr lang="it-IT" i="1" dirty="0"/>
              <a:t>incendi, anche boschivi, con importanti impatti sulla qualità </a:t>
            </a:r>
            <a:r>
              <a:rPr lang="it-IT" i="1" dirty="0" smtClean="0"/>
              <a:t>dell’aria</a:t>
            </a:r>
            <a:endParaRPr lang="it-IT" i="1" dirty="0"/>
          </a:p>
          <a:p>
            <a:pPr marL="109728" indent="0" algn="ctr">
              <a:buNone/>
            </a:pPr>
            <a:endParaRPr lang="it-IT" i="1" dirty="0" smtClean="0"/>
          </a:p>
        </p:txBody>
      </p:sp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-540568" y="-27384"/>
            <a:ext cx="7992888" cy="864096"/>
          </a:xfrm>
        </p:spPr>
        <p:txBody>
          <a:bodyPr>
            <a:normAutofit fontScale="90000"/>
          </a:bodyPr>
          <a:lstStyle/>
          <a:p>
            <a:pPr marL="109728" algn="ctr"/>
            <a:r>
              <a:rPr lang="it-IT" i="1" dirty="0"/>
              <a:t>Eventi che </a:t>
            </a:r>
            <a:r>
              <a:rPr lang="it-IT" i="1" dirty="0" smtClean="0"/>
              <a:t>richiedono </a:t>
            </a:r>
            <a:br>
              <a:rPr lang="it-IT" i="1" dirty="0" smtClean="0"/>
            </a:br>
            <a:r>
              <a:rPr lang="it-IT" i="1" dirty="0" smtClean="0"/>
              <a:t>l’attivazione dello SRE in emergenza/urgenza</a:t>
            </a:r>
            <a:br>
              <a:rPr lang="it-IT" i="1" dirty="0" smtClean="0"/>
            </a:b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881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9302</TotalTime>
  <Words>885</Words>
  <Application>Microsoft Office PowerPoint</Application>
  <PresentationFormat>Presentazione su schermo (4:3)</PresentationFormat>
  <Paragraphs>179</Paragraphs>
  <Slides>23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Calibri</vt:lpstr>
      <vt:lpstr>DecimaWE Rg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Emergenze ambientali</vt:lpstr>
      <vt:lpstr>Attività di Arpa FVG in emergenza</vt:lpstr>
      <vt:lpstr>IL SERVIZIO DI PRONTA DISPONIBILITA’</vt:lpstr>
      <vt:lpstr>IL SERVIZIO DI PRONTA DISPONIBILITA’</vt:lpstr>
      <vt:lpstr>IL SERVIZIO DI PRONTA DISPONIBILITA’</vt:lpstr>
      <vt:lpstr>Eventi NON di competenza  di ARPA FVG</vt:lpstr>
      <vt:lpstr>Eventi che NON richiedono un’attivazione dello SRE</vt:lpstr>
      <vt:lpstr>Eventi che richiedono  l’attivazione dello SRE in emergenza/urgenza </vt:lpstr>
      <vt:lpstr>Eventi che richiedono  l’attivazione del SRE in emergenza/urgenza </vt:lpstr>
      <vt:lpstr>CASO PRATICO</vt:lpstr>
      <vt:lpstr>CASO PRATICO</vt:lpstr>
      <vt:lpstr>CASO PRATICO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Deposito incontrollato  di rifiuti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accordo di programma, un cambio di passo, un impegno per il futuro</dc:title>
  <dc:creator>GS</dc:creator>
  <cp:lastModifiedBy>Torassa Davide</cp:lastModifiedBy>
  <cp:revision>1035</cp:revision>
  <cp:lastPrinted>2022-10-08T12:02:13Z</cp:lastPrinted>
  <dcterms:created xsi:type="dcterms:W3CDTF">2015-03-07T13:24:24Z</dcterms:created>
  <dcterms:modified xsi:type="dcterms:W3CDTF">2024-02-26T20:46:22Z</dcterms:modified>
</cp:coreProperties>
</file>