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419" r:id="rId3"/>
    <p:sldId id="424" r:id="rId4"/>
    <p:sldId id="434" r:id="rId5"/>
    <p:sldId id="435" r:id="rId6"/>
    <p:sldId id="436" r:id="rId7"/>
    <p:sldId id="441" r:id="rId8"/>
    <p:sldId id="437" r:id="rId9"/>
    <p:sldId id="442" r:id="rId10"/>
    <p:sldId id="438" r:id="rId11"/>
    <p:sldId id="439" r:id="rId12"/>
    <p:sldId id="440" r:id="rId13"/>
    <p:sldId id="423" r:id="rId14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2A341A0F-237C-4817-AF9C-07268EBE3864}">
          <p14:sldIdLst>
            <p14:sldId id="419"/>
            <p14:sldId id="424"/>
            <p14:sldId id="434"/>
            <p14:sldId id="435"/>
            <p14:sldId id="436"/>
            <p14:sldId id="441"/>
            <p14:sldId id="437"/>
            <p14:sldId id="442"/>
            <p14:sldId id="438"/>
            <p14:sldId id="439"/>
            <p14:sldId id="440"/>
            <p14:sldId id="423"/>
          </p14:sldIdLst>
        </p14:section>
        <p14:section name="Archivio" id="{D45268C5-FA20-41EB-BA1B-D745EFC9CAB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FBA"/>
    <a:srgbClr val="B8F6D7"/>
    <a:srgbClr val="FA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A109-18AD-45E5-AFC2-A229067842B6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CA9B-190F-4908-A9A4-B51ECD95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436E93E2-2AB9-F0A9-13D7-0EC33671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CDEC6428-7E56-9B47-6FF5-D0ADA13F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9A5FCE3F-8459-57BF-3880-ACEBA8512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969D5-44A6-48D4-BC52-BD013C19332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0088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6838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43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263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0161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5562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9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2544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82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0101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96176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04425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796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41204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222639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2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2408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293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90721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13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99575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122463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4340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951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88567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1051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2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190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76138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3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39658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6126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9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paolo.plossi@regione.fvg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>
            <a:extLst>
              <a:ext uri="{FF2B5EF4-FFF2-40B4-BE49-F238E27FC236}">
                <a16:creationId xmlns:a16="http://schemas.microsoft.com/office/drawing/2014/main" id="{A876C30E-95A2-1838-F7F3-643346D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5">
            <a:extLst>
              <a:ext uri="{FF2B5EF4-FFF2-40B4-BE49-F238E27FC236}">
                <a16:creationId xmlns:a16="http://schemas.microsoft.com/office/drawing/2014/main" id="{8B6E5413-6629-C059-7DAC-40E2D28F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47" y="1325772"/>
            <a:ext cx="10417215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6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La revisione dei controlli ambientali 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36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nella Direzione centrale </a:t>
            </a:r>
            <a:r>
              <a:rPr lang="it-IT" altLang="it-IT" sz="3600" i="1" dirty="0">
                <a:solidFill>
                  <a:srgbClr val="FFFFFF"/>
                </a:solidFill>
              </a:rPr>
              <a:t>difesa dell’ambiente, energia 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600" i="1" dirty="0">
                <a:solidFill>
                  <a:srgbClr val="FFFFFF"/>
                </a:solidFill>
              </a:rPr>
              <a:t>e sviluppo sostenibile: 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altLang="it-IT" sz="3600" i="1" dirty="0">
                <a:solidFill>
                  <a:srgbClr val="FFFFFF"/>
                </a:solidFill>
              </a:rPr>
              <a:t>il Coordinamento Tecnico delle Attività di Sorveglianza Ambientale (CTSA)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Paolo Plossi, </a:t>
            </a:r>
            <a:r>
              <a:rPr lang="it-IT" sz="24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r>
              <a:rPr lang="it-IT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i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ttangolo 4">
            <a:extLst>
              <a:ext uri="{FF2B5EF4-FFF2-40B4-BE49-F238E27FC236}">
                <a16:creationId xmlns:a16="http://schemas.microsoft.com/office/drawing/2014/main" id="{1AD3CFCE-4FD9-060F-CA43-0E824FAB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045" y="188914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Udine 26 e 27 febbraio 2024</a:t>
            </a: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8BE1A847-63F0-89DF-9F29-66193502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369278"/>
            <a:ext cx="8642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it-IT" altLang="it-IT" sz="1400" dirty="0">
                <a:solidFill>
                  <a:srgbClr val="FFFFFF"/>
                </a:solidFill>
              </a:rPr>
              <a:t>Direzione centrale difesa dell’ambiente, energia e sviluppo sostenibile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I controlli nel 2023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A766E97-B5C3-0ECA-5B41-93B7041081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918" y="2012950"/>
            <a:ext cx="5725082" cy="3523768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A6754A63-29EC-710F-B8DC-7F700D98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9233" y="2012950"/>
            <a:ext cx="5773657" cy="35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5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4235370" cy="990600"/>
          </a:xfrm>
        </p:spPr>
        <p:txBody>
          <a:bodyPr/>
          <a:lstStyle/>
          <a:p>
            <a:r>
              <a:rPr lang="it-IT" dirty="0"/>
              <a:t>Concludendo…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CA2349BE-F741-3338-915D-50EB579D0384}"/>
              </a:ext>
            </a:extLst>
          </p:cNvPr>
          <p:cNvSpPr txBox="1">
            <a:spLocks/>
          </p:cNvSpPr>
          <p:nvPr/>
        </p:nvSpPr>
        <p:spPr bwMode="auto">
          <a:xfrm>
            <a:off x="533400" y="1981200"/>
            <a:ext cx="6447099" cy="3262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it-IT" sz="1600" kern="0" dirty="0"/>
              <a:t>Le tre direttrici di sviluppo: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Direttrice «Sviluppo dei metodi ed attività diretta»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Direttrice «Gestione armonizzata»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«Direttrice “Gestione partecipata»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Reingegnerizzazione dei processi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Digitalizzazione e semplificazione</a:t>
            </a: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it-IT" sz="1600" dirty="0"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Gestione integrata del processo amministrativo: applicazione di logica dei sistemi</a:t>
            </a:r>
            <a:endParaRPr lang="it-IT" sz="1600" dirty="0">
              <a:effectLst/>
              <a:latin typeface="DecimaWE Rg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3E70331-67F9-11B9-8F80-761D0D19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81" y="1135222"/>
            <a:ext cx="3909398" cy="4761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6781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8" y="76495"/>
            <a:ext cx="6832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Struttura e funzioni </a:t>
            </a:r>
          </a:p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della Direzione centrale </a:t>
            </a:r>
            <a:r>
              <a:rPr lang="it-IT" altLang="it-IT" sz="1800" i="1" dirty="0">
                <a:solidFill>
                  <a:srgbClr val="FFFFFF"/>
                </a:solidFill>
              </a:rPr>
              <a:t>difesa dell’ambiente, energia e sviluppo sostenibile</a:t>
            </a:r>
            <a:endParaRPr lang="it-IT" sz="18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6ACD7D9-648E-4C08-1B50-95C34676D993}"/>
              </a:ext>
            </a:extLst>
          </p:cNvPr>
          <p:cNvSpPr txBox="1">
            <a:spLocks/>
          </p:cNvSpPr>
          <p:nvPr/>
        </p:nvSpPr>
        <p:spPr>
          <a:xfrm>
            <a:off x="331809" y="968473"/>
            <a:ext cx="6832921" cy="285655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Grazie per l’attenzione!	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b="1" i="1" dirty="0" err="1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ref</a:t>
            </a:r>
            <a: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: </a:t>
            </a:r>
            <a: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  <a:hlinkClick r:id="rId2"/>
              </a:rPr>
              <a:t>paolo.plossi@regione.fvg.it</a:t>
            </a:r>
            <a:b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br>
              <a:rPr lang="it-IT" sz="18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con il lodevole contributo di (special thanks to): </a:t>
            </a:r>
            <a:b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Birtig Simone; Calaz Gessica; Cefalo Paola; Gnech Daniele; Vattovani Lisa; Pizzino Luca; Stefanutti Graziano; Zoccano Vincenzo; Zuodar Paola; Busetto Paola; Sandrin Emiliano; Marchi Giuliana; Santarossa Marco; Pessa Teresa; Ramani Massimo; Calabrese Michaela; Feletig Monica; Amigoni Franco; Ristic Gordana; Freddi Claudio; Pisapia Antonio; Canali Massimo;</a:t>
            </a:r>
            <a:b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</a:br>
            <a:r>
              <a:rPr lang="it-IT" sz="1600" b="1" i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  <a:sym typeface="+mn-ea"/>
              </a:rPr>
              <a:t>		e molti altri…</a:t>
            </a:r>
          </a:p>
        </p:txBody>
      </p:sp>
      <p:pic>
        <p:nvPicPr>
          <p:cNvPr id="1031" name="Immagine 1030">
            <a:extLst>
              <a:ext uri="{FF2B5EF4-FFF2-40B4-BE49-F238E27FC236}">
                <a16:creationId xmlns:a16="http://schemas.microsoft.com/office/drawing/2014/main" id="{ACA21B11-0AC1-90ED-D258-156130DD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52" y="1171681"/>
            <a:ext cx="2151282" cy="113136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19B1DDC1-E4B9-2E75-DB2D-520708F3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238" y="3923747"/>
            <a:ext cx="2265212" cy="1898819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33" name="Picture 11">
            <a:extLst>
              <a:ext uri="{FF2B5EF4-FFF2-40B4-BE49-F238E27FC236}">
                <a16:creationId xmlns:a16="http://schemas.microsoft.com/office/drawing/2014/main" id="{573395BA-44EA-282D-9223-E6B961CA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3408" y="1171681"/>
            <a:ext cx="2950782" cy="4488339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36" name="Immagine 1035">
            <a:extLst>
              <a:ext uri="{FF2B5EF4-FFF2-40B4-BE49-F238E27FC236}">
                <a16:creationId xmlns:a16="http://schemas.microsoft.com/office/drawing/2014/main" id="{2197B859-7CF3-23F5-FEF2-C547E694D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128" y="3622526"/>
            <a:ext cx="3669749" cy="20637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32167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Il ruolo del CTSA  e le tre direttrici di sviluppo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E8FE9A-0876-7681-F604-4C4402BF8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966707"/>
            <a:ext cx="4825680" cy="28582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it-IT" sz="1600" dirty="0"/>
              <a:t>Il compito del CTSA:</a:t>
            </a:r>
          </a:p>
          <a:p>
            <a:r>
              <a:rPr lang="it-IT" sz="1600" dirty="0"/>
              <a:t>Coordinare l’azione di sorveglianza svolta dai Servizi</a:t>
            </a:r>
          </a:p>
          <a:p>
            <a:r>
              <a:rPr lang="it-IT" sz="1600" dirty="0"/>
              <a:t>Gestione degli archivi e degli esiti dei controlli</a:t>
            </a:r>
          </a:p>
          <a:p>
            <a:r>
              <a:rPr lang="it-IT" sz="1600" dirty="0"/>
              <a:t>Sistematizzazione dei metodi di indagine e gestione delle procedure</a:t>
            </a:r>
          </a:p>
          <a:p>
            <a:r>
              <a:rPr lang="it-IT" sz="1600" dirty="0"/>
              <a:t>Collaborazione con ARPA e </a:t>
            </a:r>
            <a:r>
              <a:rPr lang="it-IT" sz="1600" i="0" dirty="0">
                <a:solidFill>
                  <a:srgbClr val="333333"/>
                </a:solidFill>
                <a:effectLst/>
                <a:latin typeface="DecimaWE Rg" panose="02000000000000000000" pitchFamily="2" charset="0"/>
              </a:rPr>
              <a:t>gli Organi di Sorveglianza Ambientale delle varie Amministrazioni</a:t>
            </a:r>
          </a:p>
          <a:p>
            <a:r>
              <a:rPr lang="it-IT" sz="1600" dirty="0">
                <a:solidFill>
                  <a:srgbClr val="333333"/>
                </a:solidFill>
                <a:latin typeface="DecimaWE Rg" panose="02000000000000000000" pitchFamily="2" charset="0"/>
              </a:rPr>
              <a:t>Rapporto sull’attività di controllo ed i suoi esiti</a:t>
            </a:r>
          </a:p>
          <a:p>
            <a:r>
              <a:rPr lang="it-IT" sz="1600" dirty="0">
                <a:solidFill>
                  <a:srgbClr val="333333"/>
                </a:solidFill>
                <a:latin typeface="DecimaWE Rg" panose="02000000000000000000" pitchFamily="2" charset="0"/>
              </a:rPr>
              <a:t>Semplificazione e digitalizzazione dei processi di controllo</a:t>
            </a:r>
            <a:endParaRPr lang="it-IT" sz="1600" dirty="0"/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5AD19487-63C6-A24D-63A9-9CED3610F581}"/>
              </a:ext>
            </a:extLst>
          </p:cNvPr>
          <p:cNvSpPr txBox="1">
            <a:spLocks/>
          </p:cNvSpPr>
          <p:nvPr/>
        </p:nvSpPr>
        <p:spPr bwMode="auto">
          <a:xfrm>
            <a:off x="5602147" y="1981200"/>
            <a:ext cx="6447099" cy="380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marL="0" indent="0">
              <a:buFontTx/>
              <a:buNone/>
            </a:pPr>
            <a:r>
              <a:rPr lang="it-IT" sz="1600" kern="0" dirty="0"/>
              <a:t>Le tre direttrici di sviluppo: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it-IT" sz="1600" u="sng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Direttrice “Sviluppo dei metodi ed attività diretta”</a:t>
            </a: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standardizzazione delle procedure di gestione delle informazioni ed esecuzione dei controlli a livello di ciascun Servizio, con digitalizzazione e reingegnerizzazione dei processi;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it-IT" sz="1600" u="sng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Direttrice “Gestione armonizzata”: </a:t>
            </a: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coordinamento</a:t>
            </a:r>
            <a:r>
              <a:rPr lang="it-IT" sz="1600" u="sng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 le attività svolte dai Servizi e le Autorità di Controllo; azione coordinata, condivisione della programmazione e informazioni, formazione reciproca sulle procedure operative e contenuti tecnico-legali; economia dell’azione e semplificazione delle operazioni; stesura di Protocolli d’Intesa, elaborazione congiunta di LG;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it-IT" sz="1600" u="sng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Direttrice “Gestione partecipata”: </a:t>
            </a:r>
            <a:r>
              <a:rPr lang="it-IT" sz="1600" dirty="0">
                <a:effectLst/>
                <a:latin typeface="DecimaWE R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Forum dei Controlli Ambientali; contatto con gli stakeholder; loro integrazione nella progettazione e funzionamento del ciclo regolatore;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ccia circolare in giù 9">
            <a:extLst>
              <a:ext uri="{FF2B5EF4-FFF2-40B4-BE49-F238E27FC236}">
                <a16:creationId xmlns:a16="http://schemas.microsoft.com/office/drawing/2014/main" id="{B319FFCB-A465-7572-0A68-3EA78503600D}"/>
              </a:ext>
            </a:extLst>
          </p:cNvPr>
          <p:cNvSpPr/>
          <p:nvPr/>
        </p:nvSpPr>
        <p:spPr bwMode="auto">
          <a:xfrm>
            <a:off x="2245489" y="2636556"/>
            <a:ext cx="3750197" cy="520438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439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7517876" cy="990600"/>
          </a:xfrm>
        </p:spPr>
        <p:txBody>
          <a:bodyPr/>
          <a:lstStyle/>
          <a:p>
            <a:r>
              <a:rPr lang="it-IT" dirty="0"/>
              <a:t>Costruire le Linee-Guida per i controlli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8636C2-FB11-71C2-E960-004525EA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79" y="2052005"/>
            <a:ext cx="2478181" cy="35919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4CE02C3C-56F2-18D9-B7D5-EB3ED77984FA}"/>
              </a:ext>
            </a:extLst>
          </p:cNvPr>
          <p:cNvSpPr txBox="1"/>
          <p:nvPr/>
        </p:nvSpPr>
        <p:spPr>
          <a:xfrm>
            <a:off x="335666" y="1753827"/>
            <a:ext cx="4809397" cy="4188326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Costruire un Team di Riprogettazione (TDR);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Formato: Linee-Guida SNPA sui controlli degli impianti in AIA (e AUA) &amp; SSPC;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Adattamento alla generalità dei Casi;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SW applicativo gestionale (in corso di elaborazione),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Contenuti LG; sequenza operativa: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Programmazione su base rischio (cit. SSPC);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Apertura del Caso con Scheda di Preparazione del controllo (SDP);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Lista di controllo;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Esecuzione del controllo (SDV);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Valutazione degli esiti e Rapporto di Ispezione Ambientale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Archiviazione dei risultati (RIA);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Interventi amministrativi e penali;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Revisione di piani e programmi;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DecimaWE Rg" panose="02000000000000000000" pitchFamily="2" charset="0"/>
                <a:cs typeface="Calibri" panose="020F0502020204030204"/>
              </a:rPr>
              <a:t>Statistiche e rapporti;</a:t>
            </a:r>
            <a:endParaRPr sz="1600" dirty="0">
              <a:latin typeface="DecimaWE Rg" panose="02000000000000000000" pitchFamily="2" charset="0"/>
              <a:cs typeface="Calibri" panose="020F0502020204030204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A9EFAF5-6581-89DF-C201-FA7E5597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276" y="1485900"/>
            <a:ext cx="4140724" cy="4521330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2B2A4737-40D1-008A-F740-8BE3403421C6}"/>
              </a:ext>
            </a:extLst>
          </p:cNvPr>
          <p:cNvSpPr txBox="1"/>
          <p:nvPr/>
        </p:nvSpPr>
        <p:spPr>
          <a:xfrm>
            <a:off x="8155448" y="1307849"/>
            <a:ext cx="2551134" cy="156453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000" dirty="0">
                <a:latin typeface="DecimaWE Rg" panose="02000000000000000000" pitchFamily="2" charset="0"/>
                <a:cs typeface="Calibri" panose="020F0502020204030204"/>
              </a:rPr>
              <a:t>Decreto 57193/GRFVG </a:t>
            </a:r>
            <a:r>
              <a:rPr lang="it-IT" sz="1000" dirty="0" err="1">
                <a:latin typeface="DecimaWE Rg" panose="02000000000000000000" pitchFamily="2" charset="0"/>
                <a:cs typeface="Calibri" panose="020F0502020204030204"/>
              </a:rPr>
              <a:t>dd</a:t>
            </a:r>
            <a:r>
              <a:rPr lang="it-IT" sz="1000" dirty="0">
                <a:latin typeface="DecimaWE Rg" panose="02000000000000000000" pitchFamily="2" charset="0"/>
                <a:cs typeface="Calibri" panose="020F0502020204030204"/>
              </a:rPr>
              <a:t>. 28/11/2023</a:t>
            </a:r>
            <a:endParaRPr sz="1000" dirty="0">
              <a:latin typeface="DecimaWE Rg" panose="02000000000000000000" pitchFamily="2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2743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Programmare i controlli sulla base del Rischio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BBAD5F5B-3F00-2B49-7D79-D07DCF64438F}"/>
              </a:ext>
            </a:extLst>
          </p:cNvPr>
          <p:cNvSpPr txBox="1"/>
          <p:nvPr/>
        </p:nvSpPr>
        <p:spPr>
          <a:xfrm>
            <a:off x="271041" y="2046605"/>
            <a:ext cx="4787096" cy="3203441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Riferimento: SSPC (SNPA), da adattare;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Classificare i Casi: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+mj-lt"/>
                <a:cs typeface="Calibri" panose="020F0502020204030204"/>
              </a:rPr>
              <a:t>Casi emissivi;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+mj-lt"/>
                <a:cs typeface="Calibri" panose="020F0502020204030204"/>
              </a:rPr>
              <a:t>Casi estrattivi; </a:t>
            </a:r>
          </a:p>
          <a:p>
            <a:pPr marL="971550" lvl="1" indent="-514350">
              <a:spcBef>
                <a:spcPts val="20"/>
              </a:spcBef>
              <a:buFont typeface="+mj-lt"/>
              <a:buAutoNum type="romanLcPeriod"/>
            </a:pPr>
            <a:r>
              <a:rPr lang="it-IT" sz="1600" dirty="0">
                <a:latin typeface="+mj-lt"/>
                <a:cs typeface="Calibri" panose="020F0502020204030204"/>
              </a:rPr>
              <a:t>Casi progettuali;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Descrivere il contesto territoriale e valutarne le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Valutare l’affidabilità del Gestore;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Definire i criteri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Assegnare i punteggi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Costruire le graduatorie di criticità;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Definire il tipo di controllo da associare a ciascun Caso;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Costruire i calendari dei controlli;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600" dirty="0">
                <a:latin typeface="+mj-lt"/>
                <a:cs typeface="Calibri" panose="020F0502020204030204"/>
              </a:rPr>
              <a:t>Prevedere le risorse necessarie;</a:t>
            </a:r>
            <a:endParaRPr sz="1600" dirty="0">
              <a:latin typeface="+mj-lt"/>
              <a:cs typeface="Calibri" panose="020F0502020204030204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C614E5-2E91-F8A8-8ACB-E7F07443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079" y="2097822"/>
            <a:ext cx="1615428" cy="2046209"/>
          </a:xfrm>
          <a:prstGeom prst="rect">
            <a:avLst/>
          </a:prstGeom>
          <a:ln w="3175">
            <a:solidFill>
              <a:srgbClr val="002060"/>
            </a:solidFill>
          </a:ln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AAA72B87-94EA-461E-B406-8459E1ED0759}"/>
              </a:ext>
            </a:extLst>
          </p:cNvPr>
          <p:cNvSpPr txBox="1"/>
          <p:nvPr/>
        </p:nvSpPr>
        <p:spPr>
          <a:xfrm>
            <a:off x="7465672" y="2046605"/>
            <a:ext cx="4455288" cy="74122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600" dirty="0">
                <a:latin typeface="+mj-lt"/>
                <a:cs typeface="Calibri" panose="020F0502020204030204"/>
              </a:rPr>
              <a:t>Sviluppo: usare il Punteggio di Classificazione ottenuto dalla Scheda di Valutazione in fase di istruttoria dell’autorizzazione</a:t>
            </a:r>
            <a:endParaRPr sz="1600" dirty="0">
              <a:latin typeface="+mj-lt"/>
              <a:cs typeface="Calibri" panose="020F0502020204030204"/>
            </a:endParaRPr>
          </a:p>
        </p:txBody>
      </p:sp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8C68DDC1-5F13-DD57-3323-452A708B9FB2}"/>
              </a:ext>
            </a:extLst>
          </p:cNvPr>
          <p:cNvSpPr/>
          <p:nvPr/>
        </p:nvSpPr>
        <p:spPr bwMode="auto">
          <a:xfrm>
            <a:off x="4544269" y="2756936"/>
            <a:ext cx="3476987" cy="507125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57D76F-FC81-28E4-9043-7EF959337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864" y="3360714"/>
            <a:ext cx="4995285" cy="21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29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Standardizzare i formati per i controlli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E8FE9A-0876-7681-F604-4C4402BF8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7406833" cy="3505200"/>
          </a:xfrm>
        </p:spPr>
        <p:txBody>
          <a:bodyPr/>
          <a:lstStyle/>
          <a:p>
            <a:r>
              <a:rPr lang="it-IT" sz="1800" dirty="0"/>
              <a:t>A ciascuna Linea-Guida, per ciascun tipo di controllo, è associato un blocco di formati:</a:t>
            </a:r>
          </a:p>
          <a:p>
            <a:pPr lvl="1"/>
            <a:r>
              <a:rPr lang="it-IT" sz="1600" dirty="0"/>
              <a:t>Scheda di Preparazione (SDP)</a:t>
            </a:r>
          </a:p>
          <a:p>
            <a:pPr lvl="1"/>
            <a:r>
              <a:rPr lang="it-IT" sz="1600" dirty="0"/>
              <a:t>Scheda di Valutazione (SDV)</a:t>
            </a:r>
          </a:p>
          <a:p>
            <a:pPr lvl="1"/>
            <a:r>
              <a:rPr lang="it-IT" sz="1600" dirty="0"/>
              <a:t>Scheda di Conclusione (SDC)</a:t>
            </a:r>
          </a:p>
          <a:p>
            <a:pPr lvl="1"/>
            <a:r>
              <a:rPr lang="it-IT" sz="1600" dirty="0"/>
              <a:t>Rapporto di Ispezione Ambientale (RIA)</a:t>
            </a:r>
          </a:p>
          <a:p>
            <a:r>
              <a:rPr lang="it-IT" sz="1800" dirty="0"/>
              <a:t>Ognuno di questi elementi viene compilato in forma sequenziale e va a costituire il RIA;</a:t>
            </a:r>
          </a:p>
          <a:p>
            <a:r>
              <a:rPr lang="it-IT" sz="1800" dirty="0"/>
              <a:t>I formati per un primo insieme di LG sono stati approvati con Decreto 61899/GRFVG </a:t>
            </a:r>
            <a:r>
              <a:rPr lang="it-IT" sz="1800" dirty="0" err="1"/>
              <a:t>dd</a:t>
            </a:r>
            <a:r>
              <a:rPr lang="it-IT" sz="1800" dirty="0"/>
              <a:t>. 18/12/23 e sono in fase di applicazione esplorativa;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83D4EC-62CE-D581-A37A-DB881D92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922" y="1016775"/>
            <a:ext cx="3045073" cy="49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27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Impostare i controlli: la Scheda di Preparazione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3A9D6918-3B72-568C-D2B4-4F1FB3F6D092}"/>
              </a:ext>
            </a:extLst>
          </p:cNvPr>
          <p:cNvSpPr txBox="1"/>
          <p:nvPr/>
        </p:nvSpPr>
        <p:spPr>
          <a:xfrm>
            <a:off x="714755" y="1981200"/>
            <a:ext cx="3019045" cy="388054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Le fasi preparatorie: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Evidenziare il Caso;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Assegnare il Caso ad un Referente;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Aprire la Scheda di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Costituire il Gruppo Ispettivo;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Condividere la documentazione;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Chiarire lo scopo del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Classificare il tipo di controllo;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Descrivere il Caso da controllare;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Collegamento alla </a:t>
            </a:r>
            <a:r>
              <a:rPr lang="it-IT" sz="1400" dirty="0" err="1">
                <a:latin typeface="DecimaWE Rg" panose="02000000000000000000" pitchFamily="2" charset="0"/>
                <a:cs typeface="Calibri" panose="020F0502020204030204"/>
              </a:rPr>
              <a:t>checklist</a:t>
            </a: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;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it-IT" sz="1400" dirty="0">
              <a:latin typeface="DecimaWE Rg" panose="02000000000000000000" pitchFamily="2" charset="0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La scheda di controllo: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È costruita dal SW applicativo;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Un gruppo di tabelle;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Collegata all’archivio/protocollo;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Costituisce la parte iniziale del Rapporto di Ispezione Ambientale;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DecimaWE Rg" panose="02000000000000000000" pitchFamily="2" charset="0"/>
                <a:cs typeface="Calibri" panose="020F0502020204030204"/>
              </a:rPr>
              <a:t>Gestione informatizzata (DB);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436A8D3-DC65-607F-E942-D6552453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511" y="1981200"/>
            <a:ext cx="7902869" cy="37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14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Eseguire i controlli: la Scheda di Valutazione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1B28DA51-FA24-A8BC-FC9D-658397B386F0}"/>
              </a:ext>
            </a:extLst>
          </p:cNvPr>
          <p:cNvSpPr txBox="1"/>
          <p:nvPr/>
        </p:nvSpPr>
        <p:spPr>
          <a:xfrm>
            <a:off x="340749" y="1744048"/>
            <a:ext cx="4149001" cy="2803332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Individuare le componenti da esaminare: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+mj-lt"/>
                <a:cs typeface="Calibri" panose="020F0502020204030204"/>
              </a:rPr>
              <a:t>Amministrative, 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+mj-lt"/>
                <a:cs typeface="Calibri" panose="020F0502020204030204"/>
              </a:rPr>
              <a:t>Strutturali;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+mj-lt"/>
                <a:cs typeface="Calibri" panose="020F0502020204030204"/>
              </a:rPr>
              <a:t>Funzionali;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+mj-lt"/>
                <a:cs typeface="Calibri" panose="020F0502020204030204"/>
              </a:rPr>
              <a:t>Gestionali;</a:t>
            </a:r>
          </a:p>
          <a:p>
            <a:pPr marL="800100" lvl="1" indent="-3429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+mj-lt"/>
                <a:cs typeface="Calibri" panose="020F0502020204030204"/>
              </a:rPr>
              <a:t>Documentali;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Taratura dei punteggi pesati sulla base dell’esperienza pregressa;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Sulla base degli esiti relativi al Caso specifico, assegnare un punteggio di rischio, pesato;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Calcolare il rischio associato al Caso esaminato;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Assegnare un punteggio di qualità;</a:t>
            </a: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/>
            </a:pPr>
            <a:r>
              <a:rPr lang="it-IT" sz="1400" dirty="0">
                <a:latin typeface="+mj-lt"/>
                <a:cs typeface="Calibri" panose="020F0502020204030204"/>
              </a:rPr>
              <a:t>Graduatoria dei Casi, basata sul punteggio di rischio;</a:t>
            </a:r>
            <a:endParaRPr sz="1400" dirty="0">
              <a:latin typeface="+mj-lt"/>
              <a:cs typeface="Calibri" panose="020F0502020204030204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D5433D5-B7A1-6066-1783-1C7936201ECC}"/>
              </a:ext>
            </a:extLst>
          </p:cNvPr>
          <p:cNvSpPr txBox="1"/>
          <p:nvPr/>
        </p:nvSpPr>
        <p:spPr>
          <a:xfrm>
            <a:off x="4615424" y="2075349"/>
            <a:ext cx="5139393" cy="3880549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b="1" dirty="0">
                <a:latin typeface="+mj-lt"/>
                <a:cs typeface="Calibri" panose="020F0502020204030204"/>
              </a:rPr>
              <a:t>Sezione C – Classificazione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Sostanze contenute nello scarico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Tipologia di impianto di abbattimento e livello tecnologico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Potenzialità dell’impianto di abbattimento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Criticità territoriali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Gestione dell’impianto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b="1" dirty="0">
                <a:latin typeface="+mj-lt"/>
                <a:cs typeface="Calibri" panose="020F0502020204030204"/>
              </a:rPr>
              <a:t>Sezione S – Istruttoria e storico dell’impianto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Profilo amministrativo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Stato di realizzazione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Adempimenti obbligatori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Comunicazioni periodiche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Precedenti violazioni ed atti regolatori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b="1" dirty="0">
                <a:latin typeface="+mj-lt"/>
                <a:cs typeface="Calibri" panose="020F0502020204030204"/>
              </a:rPr>
              <a:t>Sezione D – Controllo documentale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Adempimenti preventivi all’attivazione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Rispetto dei Valori Limite di Emissione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Adempimenti in fase di gestione dell’impianto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+mj-lt"/>
                <a:cs typeface="Calibri" panose="020F0502020204030204"/>
              </a:rPr>
              <a:t>Cessazione dello scarico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b="1" dirty="0">
                <a:latin typeface="+mj-lt"/>
                <a:cs typeface="Calibri" panose="020F0502020204030204"/>
              </a:rPr>
              <a:t>Sezione I – Evidenze ispettive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A5372F-2510-AF40-4EAA-5EBC0DDA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58" y="2992124"/>
            <a:ext cx="3594542" cy="2207504"/>
          </a:xfrm>
          <a:prstGeom prst="rect">
            <a:avLst/>
          </a:prstGeom>
        </p:spPr>
      </p:pic>
      <p:sp>
        <p:nvSpPr>
          <p:cNvPr id="9" name="Freccia circolare in giù 8">
            <a:extLst>
              <a:ext uri="{FF2B5EF4-FFF2-40B4-BE49-F238E27FC236}">
                <a16:creationId xmlns:a16="http://schemas.microsoft.com/office/drawing/2014/main" id="{551724EC-15F1-6331-28BE-AA5A45CC974B}"/>
              </a:ext>
            </a:extLst>
          </p:cNvPr>
          <p:cNvSpPr/>
          <p:nvPr/>
        </p:nvSpPr>
        <p:spPr bwMode="auto">
          <a:xfrm>
            <a:off x="2893671" y="2280978"/>
            <a:ext cx="1937864" cy="369625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circolare in giù 9">
            <a:extLst>
              <a:ext uri="{FF2B5EF4-FFF2-40B4-BE49-F238E27FC236}">
                <a16:creationId xmlns:a16="http://schemas.microsoft.com/office/drawing/2014/main" id="{3C58B8A1-2DA0-F8D1-7387-61D657B2775E}"/>
              </a:ext>
            </a:extLst>
          </p:cNvPr>
          <p:cNvSpPr/>
          <p:nvPr/>
        </p:nvSpPr>
        <p:spPr bwMode="auto">
          <a:xfrm flipV="1">
            <a:off x="8461094" y="5293777"/>
            <a:ext cx="2816505" cy="480482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130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990600"/>
          </a:xfrm>
        </p:spPr>
        <p:txBody>
          <a:bodyPr/>
          <a:lstStyle/>
          <a:p>
            <a:r>
              <a:rPr lang="it-IT" dirty="0"/>
              <a:t>Focus sulla Scheda di Valutazione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6589991-0608-8FF9-8AC8-9DBB0C40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91509"/>
            <a:ext cx="10549635" cy="4841746"/>
          </a:xfrm>
          <a:prstGeom prst="rect">
            <a:avLst/>
          </a:prstGeom>
        </p:spPr>
      </p:pic>
      <p:sp>
        <p:nvSpPr>
          <p:cNvPr id="8" name="Fumetto 3 8">
            <a:extLst>
              <a:ext uri="{FF2B5EF4-FFF2-40B4-BE49-F238E27FC236}">
                <a16:creationId xmlns:a16="http://schemas.microsoft.com/office/drawing/2014/main" id="{141FB901-7E0C-59D6-1709-272D0A6B0FA9}"/>
              </a:ext>
            </a:extLst>
          </p:cNvPr>
          <p:cNvSpPr/>
          <p:nvPr/>
        </p:nvSpPr>
        <p:spPr>
          <a:xfrm>
            <a:off x="275491" y="3303903"/>
            <a:ext cx="1505427" cy="307776"/>
          </a:xfrm>
          <a:prstGeom prst="wedgeEllipseCallout">
            <a:avLst>
              <a:gd name="adj1" fmla="val 23101"/>
              <a:gd name="adj2" fmla="val 1253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773562-33B8-32DC-10CF-0985A479D8D3}"/>
              </a:ext>
            </a:extLst>
          </p:cNvPr>
          <p:cNvSpPr txBox="1"/>
          <p:nvPr/>
        </p:nvSpPr>
        <p:spPr>
          <a:xfrm>
            <a:off x="541605" y="3303903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Sezione </a:t>
            </a:r>
          </a:p>
        </p:txBody>
      </p:sp>
      <p:sp>
        <p:nvSpPr>
          <p:cNvPr id="10" name="Fumetto 3 10">
            <a:extLst>
              <a:ext uri="{FF2B5EF4-FFF2-40B4-BE49-F238E27FC236}">
                <a16:creationId xmlns:a16="http://schemas.microsoft.com/office/drawing/2014/main" id="{5000BD49-0DD6-9F17-769A-90240D7DE131}"/>
              </a:ext>
            </a:extLst>
          </p:cNvPr>
          <p:cNvSpPr/>
          <p:nvPr/>
        </p:nvSpPr>
        <p:spPr>
          <a:xfrm>
            <a:off x="3824066" y="3457791"/>
            <a:ext cx="1277816" cy="363414"/>
          </a:xfrm>
          <a:prstGeom prst="wedgeEllipseCallout">
            <a:avLst>
              <a:gd name="adj1" fmla="val -165786"/>
              <a:gd name="adj2" fmla="val 2785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637BC8-E0C0-66FB-298C-DD923B025FBD}"/>
              </a:ext>
            </a:extLst>
          </p:cNvPr>
          <p:cNvSpPr txBox="1"/>
          <p:nvPr/>
        </p:nvSpPr>
        <p:spPr>
          <a:xfrm>
            <a:off x="4043287" y="3457791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Gruppo</a:t>
            </a:r>
          </a:p>
        </p:txBody>
      </p:sp>
      <p:sp>
        <p:nvSpPr>
          <p:cNvPr id="12" name="Fumetto 3 13">
            <a:extLst>
              <a:ext uri="{FF2B5EF4-FFF2-40B4-BE49-F238E27FC236}">
                <a16:creationId xmlns:a16="http://schemas.microsoft.com/office/drawing/2014/main" id="{88CDC9BC-BA37-2980-0A9D-5AC99B4F0C2F}"/>
              </a:ext>
            </a:extLst>
          </p:cNvPr>
          <p:cNvSpPr/>
          <p:nvPr/>
        </p:nvSpPr>
        <p:spPr>
          <a:xfrm>
            <a:off x="3999086" y="3964270"/>
            <a:ext cx="1277816" cy="363414"/>
          </a:xfrm>
          <a:prstGeom prst="wedgeEllipseCallout">
            <a:avLst>
              <a:gd name="adj1" fmla="val -92392"/>
              <a:gd name="adj2" fmla="val 1752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FA314E-8E5B-D9C0-4BED-C8A5EEF4E71F}"/>
              </a:ext>
            </a:extLst>
          </p:cNvPr>
          <p:cNvSpPr txBox="1"/>
          <p:nvPr/>
        </p:nvSpPr>
        <p:spPr>
          <a:xfrm>
            <a:off x="4218307" y="3964270"/>
            <a:ext cx="883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Elemento</a:t>
            </a:r>
          </a:p>
        </p:txBody>
      </p:sp>
      <p:sp>
        <p:nvSpPr>
          <p:cNvPr id="14" name="Fumetto 3 15">
            <a:extLst>
              <a:ext uri="{FF2B5EF4-FFF2-40B4-BE49-F238E27FC236}">
                <a16:creationId xmlns:a16="http://schemas.microsoft.com/office/drawing/2014/main" id="{FFCB1C55-5942-2FEB-8B0B-F3ED1315395B}"/>
              </a:ext>
            </a:extLst>
          </p:cNvPr>
          <p:cNvSpPr/>
          <p:nvPr/>
        </p:nvSpPr>
        <p:spPr>
          <a:xfrm>
            <a:off x="5649697" y="3485609"/>
            <a:ext cx="1150445" cy="770181"/>
          </a:xfrm>
          <a:prstGeom prst="wedgeEllipseCallout">
            <a:avLst>
              <a:gd name="adj1" fmla="val 38974"/>
              <a:gd name="adj2" fmla="val 1698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6A960C8-F4BA-3A21-51F7-3EBB00A53F54}"/>
              </a:ext>
            </a:extLst>
          </p:cNvPr>
          <p:cNvSpPr txBox="1"/>
          <p:nvPr/>
        </p:nvSpPr>
        <p:spPr>
          <a:xfrm>
            <a:off x="5649697" y="3611679"/>
            <a:ext cx="115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Punteggi di conformità</a:t>
            </a:r>
          </a:p>
        </p:txBody>
      </p:sp>
      <p:sp>
        <p:nvSpPr>
          <p:cNvPr id="16" name="Fumetto 3 18">
            <a:extLst>
              <a:ext uri="{FF2B5EF4-FFF2-40B4-BE49-F238E27FC236}">
                <a16:creationId xmlns:a16="http://schemas.microsoft.com/office/drawing/2014/main" id="{506E80E8-7A2B-33C3-915E-7ACD080C059D}"/>
              </a:ext>
            </a:extLst>
          </p:cNvPr>
          <p:cNvSpPr/>
          <p:nvPr/>
        </p:nvSpPr>
        <p:spPr>
          <a:xfrm>
            <a:off x="7372640" y="2886293"/>
            <a:ext cx="435282" cy="417610"/>
          </a:xfrm>
          <a:prstGeom prst="wedgeEllipseCallout">
            <a:avLst>
              <a:gd name="adj1" fmla="val -17504"/>
              <a:gd name="adj2" fmla="val 510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7" name="Fumetto 3 19">
            <a:extLst>
              <a:ext uri="{FF2B5EF4-FFF2-40B4-BE49-F238E27FC236}">
                <a16:creationId xmlns:a16="http://schemas.microsoft.com/office/drawing/2014/main" id="{19A1BEE0-73F3-7CCA-003D-9BA3B9972B3C}"/>
              </a:ext>
            </a:extLst>
          </p:cNvPr>
          <p:cNvSpPr/>
          <p:nvPr/>
        </p:nvSpPr>
        <p:spPr>
          <a:xfrm>
            <a:off x="7807922" y="2886293"/>
            <a:ext cx="902676" cy="417610"/>
          </a:xfrm>
          <a:prstGeom prst="wedgeEllipseCallout">
            <a:avLst>
              <a:gd name="adj1" fmla="val 1977"/>
              <a:gd name="adj2" fmla="val 5353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Fumetto 3 17">
            <a:extLst>
              <a:ext uri="{FF2B5EF4-FFF2-40B4-BE49-F238E27FC236}">
                <a16:creationId xmlns:a16="http://schemas.microsoft.com/office/drawing/2014/main" id="{9FBDC0C9-A836-3C2A-9D6C-46B0EFE1A9AD}"/>
              </a:ext>
            </a:extLst>
          </p:cNvPr>
          <p:cNvSpPr/>
          <p:nvPr/>
        </p:nvSpPr>
        <p:spPr>
          <a:xfrm>
            <a:off x="10027256" y="1981200"/>
            <a:ext cx="1150445" cy="806076"/>
          </a:xfrm>
          <a:prstGeom prst="wedgeEllipseCallout">
            <a:avLst>
              <a:gd name="adj1" fmla="val -193447"/>
              <a:gd name="adj2" fmla="val 3208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04FAF1-93DA-827E-D9A3-F20DDA961B6C}"/>
              </a:ext>
            </a:extLst>
          </p:cNvPr>
          <p:cNvSpPr txBox="1"/>
          <p:nvPr/>
        </p:nvSpPr>
        <p:spPr>
          <a:xfrm>
            <a:off x="10027256" y="2045805"/>
            <a:ext cx="115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FF0000"/>
                </a:solidFill>
              </a:rPr>
              <a:t>Punteggi di rischio pesati</a:t>
            </a:r>
          </a:p>
        </p:txBody>
      </p:sp>
    </p:spTree>
    <p:extLst>
      <p:ext uri="{BB962C8B-B14F-4D97-AF65-F5344CB8AC3E}">
        <p14:creationId xmlns:p14="http://schemas.microsoft.com/office/powerpoint/2010/main" val="21477451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948686" cy="990600"/>
          </a:xfrm>
        </p:spPr>
        <p:txBody>
          <a:bodyPr/>
          <a:lstStyle/>
          <a:p>
            <a:r>
              <a:rPr lang="it-IT" dirty="0"/>
              <a:t>Descrivere gli esiti: Il Rapporto di Ispezione Ambientale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079" y="199294"/>
            <a:ext cx="6832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spcBef>
                <a:spcPts val="0"/>
              </a:spcBef>
              <a:defRPr/>
            </a:pPr>
            <a:r>
              <a:rPr lang="it-IT" sz="2000" i="1" kern="1000" dirty="0">
                <a:solidFill>
                  <a:schemeClr val="bg1"/>
                </a:solidFill>
                <a:effectLst/>
                <a:ea typeface="Franklin Gothic Book" panose="020B0503020102020204" pitchFamily="34" charset="0"/>
                <a:cs typeface="Tahoma" panose="020B0604030504040204" pitchFamily="34" charset="0"/>
              </a:rPr>
              <a:t>Coordinamento Tecnico Attività di Sorveglianza Ambientale (CTSA)</a:t>
            </a:r>
            <a:endParaRPr lang="it-IT" sz="20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6929F1B-E459-7381-15CB-31248AD2E2DE}"/>
              </a:ext>
            </a:extLst>
          </p:cNvPr>
          <p:cNvSpPr txBox="1"/>
          <p:nvPr/>
        </p:nvSpPr>
        <p:spPr>
          <a:xfrm>
            <a:off x="552993" y="1981200"/>
            <a:ext cx="6449974" cy="2803332"/>
          </a:xfrm>
          <a:prstGeom prst="rect">
            <a:avLst/>
          </a:prstGeom>
          <a:solidFill>
            <a:srgbClr val="F9F9F9"/>
          </a:solidFill>
        </p:spPr>
        <p:txBody>
          <a:bodyPr vert="horz" wrap="square" lIns="0" tIns="2540" rIns="0" bIns="0" rtlCol="0">
            <a:spAutoFit/>
          </a:bodyPr>
          <a:lstStyle/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Usare lo schema SNPA per le AIA (cit.);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Il SW applicativo (in corso di sviluppo) fornisce i formati da riempire con le informazioni;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Anche il RIA è un’aggregazione di tabelle;</a:t>
            </a:r>
          </a:p>
          <a:p>
            <a:pPr marL="457200" indent="-457200"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cs typeface="Calibri" panose="020F0502020204030204"/>
              </a:rPr>
              <a:t>Le informazioni sono scambiate col SW applicativo e gli archivi di dati (DB);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La compilazione del RIA inizia dalla Scheda di Preparazione (inquadramento del Caso);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Riportare le evidenze raccolte compilando la lista di controllo;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Evidenziare le conclusioni e proposte;</a:t>
            </a:r>
          </a:p>
          <a:p>
            <a:pPr marL="457200" indent="-457200">
              <a:lnSpc>
                <a:spcPct val="100000"/>
              </a:lnSpc>
              <a:spcBef>
                <a:spcPts val="20"/>
              </a:spcBef>
              <a:buFont typeface="+mj-lt"/>
              <a:buAutoNum type="alpha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Impiegare il RIA per successivi scopi: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Statistica;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Atti amministrativi (es. revisione dell’autorizzazione);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Verbale per sanzione amministrativa (L 689/81 );</a:t>
            </a:r>
          </a:p>
          <a:p>
            <a:pPr marL="914400" lvl="1" indent="-457200">
              <a:spcBef>
                <a:spcPts val="20"/>
              </a:spcBef>
              <a:buFont typeface="+mj-lt"/>
              <a:buAutoNum type="romanLcPeriod"/>
            </a:pPr>
            <a:r>
              <a:rPr lang="it-IT" sz="1400" dirty="0">
                <a:latin typeface="Calibri" panose="020F0502020204030204"/>
                <a:cs typeface="Calibri" panose="020F0502020204030204"/>
              </a:rPr>
              <a:t>Innesco dell’azione penale (NDR, CPP);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EC972DF-FB90-8B22-BD5B-69F276AE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95" y="1993714"/>
            <a:ext cx="4138612" cy="3876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21882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1280</Words>
  <Application>Microsoft Office PowerPoint</Application>
  <PresentationFormat>Widescreen</PresentationFormat>
  <Paragraphs>161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1_Struttura predefinita</vt:lpstr>
      <vt:lpstr>Presentazione standard di PowerPoint</vt:lpstr>
      <vt:lpstr>Il ruolo del CTSA  e le tre direttrici di sviluppo</vt:lpstr>
      <vt:lpstr>Costruire le Linee-Guida per i controlli</vt:lpstr>
      <vt:lpstr>Programmare i controlli sulla base del Rischio</vt:lpstr>
      <vt:lpstr>Standardizzare i formati per i controlli</vt:lpstr>
      <vt:lpstr>Impostare i controlli: la Scheda di Preparazione</vt:lpstr>
      <vt:lpstr>Eseguire i controlli: la Scheda di Valutazione</vt:lpstr>
      <vt:lpstr>Focus sulla Scheda di Valutazione</vt:lpstr>
      <vt:lpstr>Descrivere gli esiti: Il Rapporto di Ispezione Ambientale</vt:lpstr>
      <vt:lpstr>I controlli nel 2023</vt:lpstr>
      <vt:lpstr>Concludendo…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Pisapia Antonio</dc:creator>
  <cp:lastModifiedBy>Plossi Paolo</cp:lastModifiedBy>
  <cp:revision>40</cp:revision>
  <cp:lastPrinted>2024-02-22T08:42:31Z</cp:lastPrinted>
  <dcterms:created xsi:type="dcterms:W3CDTF">2024-02-05T18:34:40Z</dcterms:created>
  <dcterms:modified xsi:type="dcterms:W3CDTF">2024-02-22T15:34:32Z</dcterms:modified>
</cp:coreProperties>
</file>