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8" r:id="rId5"/>
  </p:sldMasterIdLst>
  <p:notesMasterIdLst>
    <p:notesMasterId r:id="rId16"/>
  </p:notesMasterIdLst>
  <p:sldIdLst>
    <p:sldId id="419" r:id="rId6"/>
    <p:sldId id="423" r:id="rId7"/>
    <p:sldId id="424" r:id="rId8"/>
    <p:sldId id="431" r:id="rId9"/>
    <p:sldId id="425" r:id="rId10"/>
    <p:sldId id="426" r:id="rId11"/>
    <p:sldId id="427" r:id="rId12"/>
    <p:sldId id="428" r:id="rId13"/>
    <p:sldId id="429" r:id="rId14"/>
    <p:sldId id="43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3A109-18AD-45E5-AFC2-A229067842B6}" type="datetimeFigureOut">
              <a:rPr lang="it-IT" smtClean="0"/>
              <a:t>25/02/2024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CA9B-190F-4908-A9A4-B51ECD9577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71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immagine diapositiva 1">
            <a:extLst>
              <a:ext uri="{FF2B5EF4-FFF2-40B4-BE49-F238E27FC236}">
                <a16:creationId xmlns:a16="http://schemas.microsoft.com/office/drawing/2014/main" id="{436E93E2-2AB9-F0A9-13D7-0EC33671E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Segnaposto note 2">
            <a:extLst>
              <a:ext uri="{FF2B5EF4-FFF2-40B4-BE49-F238E27FC236}">
                <a16:creationId xmlns:a16="http://schemas.microsoft.com/office/drawing/2014/main" id="{CDEC6428-7E56-9B47-6FF5-D0ADA13F2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364" name="Segnaposto numero diapositiva 3">
            <a:extLst>
              <a:ext uri="{FF2B5EF4-FFF2-40B4-BE49-F238E27FC236}">
                <a16:creationId xmlns:a16="http://schemas.microsoft.com/office/drawing/2014/main" id="{9A5FCE3F-8459-57BF-3880-ACEBA8512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969D5-44A6-48D4-BC52-BD013C193329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sz="1000" dirty="0"/>
              <a:t>L'autorizzazione integrata ambientale sostituisce:</a:t>
            </a:r>
          </a:p>
          <a:p>
            <a:r>
              <a:rPr lang="it-IT" sz="1000" dirty="0"/>
              <a:t>a) autorizzazione alle emissioni in atmosfera, fermi restando i profili concernenti aspetti sanitari (titolo I alla parte V del </a:t>
            </a:r>
            <a:r>
              <a:rPr lang="it-IT" sz="1000" dirty="0" err="1"/>
              <a:t>D.lgs</a:t>
            </a:r>
            <a:r>
              <a:rPr lang="it-IT" sz="1000" dirty="0"/>
              <a:t> n. 152/2006);</a:t>
            </a:r>
          </a:p>
          <a:p>
            <a:r>
              <a:rPr lang="it-IT" sz="1000" dirty="0"/>
              <a:t>b) autorizzazione allo scarico (capo II del titolo IV della parte terza del </a:t>
            </a:r>
            <a:r>
              <a:rPr lang="it-IT" sz="1000" dirty="0" err="1"/>
              <a:t>d.lgs</a:t>
            </a:r>
            <a:r>
              <a:rPr lang="it-IT" sz="1000" dirty="0"/>
              <a:t> 152/2006)</a:t>
            </a:r>
          </a:p>
          <a:p>
            <a:r>
              <a:rPr lang="it-IT" sz="1000" dirty="0"/>
              <a:t>c) autorizzazione unica per i nuovi impianti di smaltimento e recupero rifiuti (art. 208 del </a:t>
            </a:r>
            <a:r>
              <a:rPr lang="it-IT" sz="1000" dirty="0" err="1"/>
              <a:t>d.lgs</a:t>
            </a:r>
            <a:r>
              <a:rPr lang="it-IT" sz="1000" dirty="0"/>
              <a:t> 152/2006)</a:t>
            </a:r>
          </a:p>
          <a:p>
            <a:r>
              <a:rPr lang="it-IT" sz="1000" dirty="0"/>
              <a:t>d) autorizzazione allo smaltimento degli apparecchi contenenti PCB-PCT (art.7 del </a:t>
            </a:r>
            <a:r>
              <a:rPr lang="it-IT" sz="1000" dirty="0" err="1"/>
              <a:t>Dlgs</a:t>
            </a:r>
            <a:r>
              <a:rPr lang="it-IT" sz="1000" dirty="0"/>
              <a:t> 209/2009)</a:t>
            </a:r>
          </a:p>
          <a:p>
            <a:r>
              <a:rPr lang="it-IT" sz="1000" dirty="0"/>
              <a:t>e)autorizzazione all’utilizzo dei fanghi derivati dal processo di depurazione in agricoltura (art. 9 del </a:t>
            </a:r>
            <a:r>
              <a:rPr lang="it-IT" sz="1000" dirty="0" err="1"/>
              <a:t>D.lgs</a:t>
            </a:r>
            <a:r>
              <a:rPr lang="it-IT" sz="1000" dirty="0"/>
              <a:t> n. 99/1992)</a:t>
            </a:r>
          </a:p>
          <a:p>
            <a:r>
              <a:rPr lang="it-IT" sz="1000" dirty="0"/>
              <a:t>f) comunicazione di cui all’art. 216 del </a:t>
            </a:r>
            <a:r>
              <a:rPr lang="it-IT" sz="1000" dirty="0" err="1"/>
              <a:t>D.lgs</a:t>
            </a:r>
            <a:r>
              <a:rPr lang="it-IT" sz="1000" dirty="0"/>
              <a:t> </a:t>
            </a:r>
            <a:r>
              <a:rPr lang="it-IT" sz="1000" dirty="0" smtClean="0"/>
              <a:t>152/2006</a:t>
            </a:r>
          </a:p>
          <a:p>
            <a:endParaRPr lang="it-IT" sz="1000" dirty="0"/>
          </a:p>
          <a:p>
            <a:r>
              <a:rPr lang="it-IT" sz="1000" dirty="0"/>
              <a:t>I titoli abilitativi ricompresi nell'AUA sono:</a:t>
            </a:r>
          </a:p>
          <a:p>
            <a:endParaRPr lang="it-IT" sz="1000" dirty="0"/>
          </a:p>
          <a:p>
            <a:r>
              <a:rPr lang="it-IT" sz="1000" dirty="0"/>
              <a:t>a) autorizzazione agli scarichi di cui al capo II del titolo IV della sezione II della Parte terza del decreto legislativo 3 aprile 2006, n. 152;</a:t>
            </a:r>
          </a:p>
          <a:p>
            <a:r>
              <a:rPr lang="it-IT" sz="1000" dirty="0" smtClean="0"/>
              <a:t>b</a:t>
            </a:r>
            <a:r>
              <a:rPr lang="it-IT" sz="1000" dirty="0"/>
              <a:t>) comunicazione preventiva di cui all'articolo 112 del decreto legislativo 3 aprile 2006, n. 152, per l'utilizzazione agronomica degli effluenti di allevamento, delle acque di vegetazione dei frantoi oleari e delle acque reflue provenienti dalle aziende ivi previste;</a:t>
            </a:r>
          </a:p>
          <a:p>
            <a:r>
              <a:rPr lang="it-IT" sz="1000" dirty="0" smtClean="0"/>
              <a:t>c</a:t>
            </a:r>
            <a:r>
              <a:rPr lang="it-IT" sz="1000" dirty="0"/>
              <a:t>) autorizzazione alle emissioni in atmosfera per gli stabilimenti di cui all'articolo 269 del decreto legislativo 3 aprile 2006, n. 152;</a:t>
            </a:r>
          </a:p>
          <a:p>
            <a:r>
              <a:rPr lang="it-IT" sz="1000" dirty="0" smtClean="0"/>
              <a:t>d</a:t>
            </a:r>
            <a:r>
              <a:rPr lang="it-IT" sz="1000" dirty="0"/>
              <a:t>) autorizzazione generale di cui all'articolo 272 del decreto legislativo 3 aprile 2006, n. 152;</a:t>
            </a:r>
          </a:p>
          <a:p>
            <a:r>
              <a:rPr lang="it-IT" sz="1000" dirty="0" smtClean="0"/>
              <a:t>e</a:t>
            </a:r>
            <a:r>
              <a:rPr lang="it-IT" sz="1000" dirty="0"/>
              <a:t>) comunicazione o nulla osta di cui all'articolo 8, commi 4 o comma 6, della legge 26 ottobre 1995, n. 447;</a:t>
            </a:r>
          </a:p>
          <a:p>
            <a:r>
              <a:rPr lang="it-IT" sz="1000" dirty="0" smtClean="0"/>
              <a:t>f</a:t>
            </a:r>
            <a:r>
              <a:rPr lang="it-IT" sz="1000" dirty="0"/>
              <a:t>) autorizzazione all'utilizzo dei fanghi derivanti dal processo di depurazione in agricoltura di cui all'articolo 9 del decreto legislativo 27 gennaio 1992, n. 99;</a:t>
            </a:r>
          </a:p>
          <a:p>
            <a:r>
              <a:rPr lang="it-IT" sz="1000" dirty="0" smtClean="0"/>
              <a:t>g</a:t>
            </a:r>
            <a:r>
              <a:rPr lang="it-IT" sz="1000" dirty="0"/>
              <a:t>) comunicazioni in materia di rifiuti di cui agli articoli 215 e 216 del decreto legislativo 3 aprile 2006, n. 152.</a:t>
            </a:r>
          </a:p>
          <a:p>
            <a:r>
              <a:rPr lang="it-IT" sz="1000" dirty="0" smtClean="0"/>
              <a:t>h</a:t>
            </a:r>
            <a:r>
              <a:rPr lang="it-IT" sz="1000" dirty="0"/>
              <a:t>) autorizzazione idraulica relativa agli scarichi di cui all’articolo 3, comma 1, lettera a), D.P.R. 59/2013 [dal 01/01/2021]</a:t>
            </a:r>
          </a:p>
          <a:p>
            <a:r>
              <a:rPr lang="it-IT" sz="1000" dirty="0" smtClean="0"/>
              <a:t>+ </a:t>
            </a:r>
            <a:r>
              <a:rPr lang="it-IT" sz="1000" dirty="0"/>
              <a:t>modifiche di cui all’art. 72 c. 1 </a:t>
            </a:r>
            <a:r>
              <a:rPr lang="it-IT" sz="1000" dirty="0" err="1"/>
              <a:t>Dlgs</a:t>
            </a:r>
            <a:r>
              <a:rPr lang="it-IT" sz="1000" dirty="0"/>
              <a:t>. 203/2022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CA9B-190F-4908-A9A4-B51ECD9577E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12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45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800886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4683873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1143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51826316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35016155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55623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739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072544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0">
            <a:extLst>
              <a:ext uri="{FF2B5EF4-FFF2-40B4-BE49-F238E27FC236}">
                <a16:creationId xmlns:a16="http://schemas.microsoft.com/office/drawing/2014/main" id="{3823D157-B4A3-37A3-FFD1-2A0561BA1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228601"/>
            <a:ext cx="7924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it-IT" sz="2000">
                <a:solidFill>
                  <a:schemeClr val="bg1"/>
                </a:solidFill>
                <a:latin typeface="DecimaUNI02 Rg" pitchFamily="50" charset="0"/>
              </a:rPr>
              <a:t>Al servizio di gente unica</a:t>
            </a:r>
            <a:endParaRPr lang="it-IT" altLang="it-IT" sz="20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3" name="Text Box 1032">
            <a:extLst>
              <a:ext uri="{FF2B5EF4-FFF2-40B4-BE49-F238E27FC236}">
                <a16:creationId xmlns:a16="http://schemas.microsoft.com/office/drawing/2014/main" id="{A21981BB-3200-CA2F-AF19-E8B1C4DC1E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3400" y="5029201"/>
            <a:ext cx="4038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2800">
              <a:solidFill>
                <a:schemeClr val="bg1"/>
              </a:solidFill>
              <a:latin typeface="DecimaUNI02 Rg" pitchFamily="50" charset="0"/>
            </a:endParaRPr>
          </a:p>
        </p:txBody>
      </p:sp>
      <p:sp>
        <p:nvSpPr>
          <p:cNvPr id="4" name="Text Box 1033">
            <a:extLst>
              <a:ext uri="{FF2B5EF4-FFF2-40B4-BE49-F238E27FC236}">
                <a16:creationId xmlns:a16="http://schemas.microsoft.com/office/drawing/2014/main" id="{EDFF4A60-4A0E-F1C9-FA6F-DFF59A3382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096000"/>
            <a:ext cx="32004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DecimaWE Rg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DecimaWE Rg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altLang="it-IT" sz="4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982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301012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096176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804425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87961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041204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222639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7269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130883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824085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3293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591552" y="990600"/>
            <a:ext cx="2686049" cy="4495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1" y="990600"/>
            <a:ext cx="7854951" cy="4495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190721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A1A3D1-8189-546A-7E64-10B05CD9B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1345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8995752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olo, test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grafico 3"/>
          <p:cNvSpPr>
            <a:spLocks noGrp="1"/>
          </p:cNvSpPr>
          <p:nvPr>
            <p:ph type="chart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1224630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104340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027951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762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533400" y="1981200"/>
            <a:ext cx="10744200" cy="3505200"/>
          </a:xfrm>
        </p:spPr>
        <p:txBody>
          <a:bodyPr/>
          <a:lstStyle/>
          <a:p>
            <a:pPr lv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8885676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7510510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07101" y="1981200"/>
            <a:ext cx="52705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402270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31909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761380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233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739658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561261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72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>
            <a:extLst>
              <a:ext uri="{FF2B5EF4-FFF2-40B4-BE49-F238E27FC236}">
                <a16:creationId xmlns:a16="http://schemas.microsoft.com/office/drawing/2014/main" id="{3FA6FDB6-1788-2E9F-8C31-F00FC3CAE8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4990DA8B-BF71-B825-E80F-BB36F04D0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1074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DD381CC2-B3E3-813F-940F-E974770F0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10744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Questo è lo stile da usare per l’elenco puntato.</a:t>
            </a:r>
          </a:p>
          <a:p>
            <a:pPr lvl="1"/>
            <a:r>
              <a:rPr lang="it-IT" altLang="it-IT"/>
              <a:t>Questo è lo stile per il secondo livello asdfasdfasdf asdf asdf asdfasd</a:t>
            </a:r>
          </a:p>
          <a:p>
            <a:pPr lvl="1"/>
            <a:r>
              <a:rPr lang="it-IT" altLang="it-IT"/>
              <a:t>	questo è lo stile per il terzo livello</a:t>
            </a:r>
          </a:p>
          <a:p>
            <a:pPr lvl="2"/>
            <a:r>
              <a:rPr lang="it-IT" altLang="it-IT"/>
              <a:t>questo è per il quarto</a:t>
            </a:r>
          </a:p>
          <a:p>
            <a:pPr lvl="3"/>
            <a:r>
              <a:rPr lang="it-IT" altLang="it-IT"/>
              <a:t>Questo è il quinto</a:t>
            </a:r>
          </a:p>
          <a:p>
            <a:pPr lvl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2595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DecimaWE Rg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1449C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DecimaW03 Rg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DecimaW03 Rg" pitchFamily="2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4">
            <a:extLst>
              <a:ext uri="{FF2B5EF4-FFF2-40B4-BE49-F238E27FC236}">
                <a16:creationId xmlns:a16="http://schemas.microsoft.com/office/drawing/2014/main" id="{A876C30E-95A2-1838-F7F3-643346D8C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25">
            <a:extLst>
              <a:ext uri="{FF2B5EF4-FFF2-40B4-BE49-F238E27FC236}">
                <a16:creationId xmlns:a16="http://schemas.microsoft.com/office/drawing/2014/main" id="{8B6E5413-6629-C059-7DAC-40E2D28F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2057401"/>
            <a:ext cx="8281987" cy="384412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0" fontAlgn="base" hangingPunct="0">
              <a:lnSpc>
                <a:spcPct val="115000"/>
              </a:lnSpc>
              <a:spcAft>
                <a:spcPts val="1500"/>
              </a:spcAft>
              <a:defRPr/>
            </a:pPr>
            <a:r>
              <a:rPr lang="it-IT" sz="60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60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</a:t>
            </a:r>
          </a:p>
          <a:p>
            <a:pPr algn="ctr" eaLnBrk="0" fontAlgn="base" hangingPunct="0">
              <a:lnSpc>
                <a:spcPct val="115000"/>
              </a:lnSpc>
              <a:spcAft>
                <a:spcPts val="1500"/>
              </a:spcAft>
              <a:defRPr/>
            </a:pPr>
            <a:r>
              <a:rPr lang="it-IT" sz="1800" i="1" kern="1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Direttore: Glauco Spanghero</a:t>
            </a:r>
            <a:endParaRPr lang="it-IT" sz="1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ttangolo 4">
            <a:extLst>
              <a:ext uri="{FF2B5EF4-FFF2-40B4-BE49-F238E27FC236}">
                <a16:creationId xmlns:a16="http://schemas.microsoft.com/office/drawing/2014/main" id="{1AD3CFCE-4FD9-060F-CA43-0E824FABA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045" y="188914"/>
            <a:ext cx="2736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it-IT" altLang="it-IT" sz="1800" dirty="0">
                <a:solidFill>
                  <a:srgbClr val="FFFFFF"/>
                </a:solidFill>
              </a:rPr>
              <a:t>Udine 26 e 27 febbraio 2024</a:t>
            </a:r>
          </a:p>
        </p:txBody>
      </p:sp>
      <p:sp>
        <p:nvSpPr>
          <p:cNvPr id="14341" name="Text Box 27">
            <a:extLst>
              <a:ext uri="{FF2B5EF4-FFF2-40B4-BE49-F238E27FC236}">
                <a16:creationId xmlns:a16="http://schemas.microsoft.com/office/drawing/2014/main" id="{8BE1A847-63F0-89DF-9F29-66193502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369278"/>
            <a:ext cx="864235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it-IT" altLang="it-IT" sz="1400" dirty="0">
                <a:solidFill>
                  <a:srgbClr val="FFFFFF"/>
                </a:solidFill>
              </a:rPr>
              <a:t>Direzione centrale difesa dell’ambiente, energia e sviluppo sostenibile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27" y="3063240"/>
            <a:ext cx="10744200" cy="762000"/>
          </a:xfrm>
        </p:spPr>
        <p:txBody>
          <a:bodyPr/>
          <a:lstStyle/>
          <a:p>
            <a:pPr algn="ctr"/>
            <a:r>
              <a:rPr lang="it-IT" dirty="0" smtClean="0"/>
              <a:t>Grazie per l’attenzione</a:t>
            </a:r>
            <a:endParaRPr lang="it-IT" sz="1200" b="0" dirty="0">
              <a:solidFill>
                <a:schemeClr val="accent2"/>
              </a:solidFill>
            </a:endParaRP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74" y="3825240"/>
            <a:ext cx="3311652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32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Competenze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981199"/>
            <a:ext cx="10744200" cy="3975464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Autorizzazioni Integrate Ambientali (AIA)</a:t>
            </a:r>
          </a:p>
          <a:p>
            <a:pPr lvl="1"/>
            <a:r>
              <a:rPr lang="it-IT" dirty="0" smtClean="0"/>
              <a:t>Competenza regionale: Parte </a:t>
            </a:r>
            <a:r>
              <a:rPr lang="it-IT" dirty="0"/>
              <a:t>seconda, Titolo III-bis del </a:t>
            </a:r>
            <a:r>
              <a:rPr lang="it-IT" dirty="0" err="1"/>
              <a:t>D.Lgs.</a:t>
            </a:r>
            <a:r>
              <a:rPr lang="it-IT" dirty="0"/>
              <a:t> 152/2006, Allegato VIII, con esclusione degli impianti rientranti in categoria 5 (gestione rifiuti</a:t>
            </a:r>
            <a:r>
              <a:rPr lang="it-IT" dirty="0" smtClean="0"/>
              <a:t>)</a:t>
            </a:r>
          </a:p>
          <a:p>
            <a:pPr lvl="1"/>
            <a:r>
              <a:rPr lang="it-IT" dirty="0"/>
              <a:t>Competenza statale: Parte seconda, Titolo III-bis del </a:t>
            </a:r>
            <a:r>
              <a:rPr lang="it-IT" dirty="0" err="1"/>
              <a:t>D.Lgs.</a:t>
            </a:r>
            <a:r>
              <a:rPr lang="it-IT" dirty="0"/>
              <a:t> 152/2006, Allegato XII, </a:t>
            </a:r>
            <a:r>
              <a:rPr lang="it-IT" dirty="0" smtClean="0"/>
              <a:t>con </a:t>
            </a:r>
            <a:r>
              <a:rPr lang="it-IT" dirty="0"/>
              <a:t>ruolo di Rappresentante unico regionale ex art. 22 </a:t>
            </a:r>
            <a:r>
              <a:rPr lang="it-IT" dirty="0" err="1"/>
              <a:t>sexies</a:t>
            </a:r>
            <a:r>
              <a:rPr lang="it-IT" dirty="0"/>
              <a:t> della LR 7/2000 </a:t>
            </a:r>
            <a:r>
              <a:rPr lang="it-IT" dirty="0" smtClean="0"/>
              <a:t>nelle Conferenze dei Servizi ministeriali</a:t>
            </a:r>
          </a:p>
          <a:p>
            <a:r>
              <a:rPr lang="it-IT" b="1" dirty="0" smtClean="0"/>
              <a:t>Autorizzazioni Uniche Ambientali (AUA)</a:t>
            </a:r>
          </a:p>
          <a:p>
            <a:pPr lvl="1"/>
            <a:r>
              <a:rPr lang="es-ES" dirty="0"/>
              <a:t>D.P.R. 13 marzo 2013, n. </a:t>
            </a:r>
            <a:r>
              <a:rPr lang="es-ES" dirty="0" smtClean="0"/>
              <a:t>59</a:t>
            </a:r>
          </a:p>
          <a:p>
            <a:r>
              <a:rPr lang="es-ES" b="1" dirty="0" smtClean="0"/>
              <a:t>Autorizzazioni settoriali alle emissioni in atmosfera</a:t>
            </a:r>
          </a:p>
          <a:p>
            <a:pPr lvl="1"/>
            <a:r>
              <a:rPr lang="es-ES" dirty="0" smtClean="0"/>
              <a:t>Parte quinta, Titolo I del D.Lgs. </a:t>
            </a:r>
            <a:r>
              <a:rPr lang="it-IT" dirty="0" smtClean="0"/>
              <a:t>152/2006 con specifico riferimento agli artt. 269 e 272</a:t>
            </a:r>
          </a:p>
          <a:p>
            <a:r>
              <a:rPr lang="it-IT" b="1" dirty="0" smtClean="0"/>
              <a:t>Rischi di Incidente Rilevante (RIR)</a:t>
            </a:r>
          </a:p>
          <a:p>
            <a:pPr lvl="1"/>
            <a:r>
              <a:rPr lang="it-IT" dirty="0" smtClean="0"/>
              <a:t>Art. 7 del </a:t>
            </a:r>
            <a:r>
              <a:rPr lang="it-IT" dirty="0" err="1" smtClean="0"/>
              <a:t>D.Lgs.</a:t>
            </a:r>
            <a:r>
              <a:rPr lang="it-IT" dirty="0" smtClean="0"/>
              <a:t> 105/2015: Predisposizione del piano regionale delle ispezioni, programmazione e svolgimento delle ispezioni ordinarie e straordinarie, adozione dei provvedimenti discendenti</a:t>
            </a:r>
          </a:p>
          <a:p>
            <a:r>
              <a:rPr lang="it-IT" b="1" dirty="0" smtClean="0"/>
              <a:t>Riconoscimento dei tecnici competenti in acustica</a:t>
            </a:r>
          </a:p>
          <a:p>
            <a:pPr lvl="1"/>
            <a:r>
              <a:rPr lang="it-IT" dirty="0" smtClean="0"/>
              <a:t>Gestione della piattaforma ENTECA (Elenco Nazionale dei Tecnici Competenti in Acustica) commi 3 e 4 dell’art. 21 del </a:t>
            </a:r>
            <a:r>
              <a:rPr lang="it-IT" dirty="0" err="1" smtClean="0"/>
              <a:t>D.Lgs.</a:t>
            </a:r>
            <a:r>
              <a:rPr lang="it-IT" dirty="0" smtClean="0"/>
              <a:t> 42/2017</a:t>
            </a:r>
          </a:p>
          <a:p>
            <a:r>
              <a:rPr lang="it-IT" b="1" dirty="0" smtClean="0"/>
              <a:t>Pianificazione regionale in materia di Qualità dell’Aria</a:t>
            </a:r>
          </a:p>
          <a:p>
            <a:pPr lvl="1"/>
            <a:r>
              <a:rPr lang="it-IT" dirty="0" err="1" smtClean="0"/>
              <a:t>D.Lgs.</a:t>
            </a:r>
            <a:r>
              <a:rPr lang="it-IT" dirty="0" smtClean="0"/>
              <a:t> 155/2010</a:t>
            </a:r>
            <a:endParaRPr lang="es-ES" dirty="0" smtClean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73216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576943"/>
          </a:xfrm>
        </p:spPr>
        <p:txBody>
          <a:bodyPr/>
          <a:lstStyle/>
          <a:p>
            <a:r>
              <a:rPr lang="it-IT" dirty="0" smtClean="0"/>
              <a:t>Struttura </a:t>
            </a:r>
            <a:r>
              <a:rPr lang="it-IT" dirty="0" smtClean="0"/>
              <a:t>organizzativa</a:t>
            </a:r>
            <a:endParaRPr lang="it-IT" sz="1200" b="0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89166"/>
            <a:ext cx="10744200" cy="4578531"/>
          </a:xfrm>
        </p:spPr>
        <p:txBody>
          <a:bodyPr>
            <a:normAutofit/>
          </a:bodyPr>
          <a:lstStyle/>
          <a:p>
            <a:r>
              <a:rPr lang="it-IT" dirty="0" smtClean="0"/>
              <a:t>25 persone </a:t>
            </a:r>
            <a:r>
              <a:rPr lang="it-IT" dirty="0" smtClean="0"/>
              <a:t>operanti nelle sedi di:</a:t>
            </a:r>
          </a:p>
          <a:p>
            <a:pPr lvl="1"/>
            <a:r>
              <a:rPr lang="it-IT" dirty="0" smtClean="0"/>
              <a:t>Trieste (0403774058 - 0403774149)</a:t>
            </a:r>
            <a:endParaRPr lang="it-IT" dirty="0" smtClean="0">
              <a:solidFill>
                <a:srgbClr val="FF0000"/>
              </a:solidFill>
            </a:endParaRPr>
          </a:p>
          <a:p>
            <a:pPr lvl="1"/>
            <a:r>
              <a:rPr lang="it-IT" dirty="0" smtClean="0"/>
              <a:t>Udine </a:t>
            </a:r>
            <a:r>
              <a:rPr lang="it-IT" dirty="0" smtClean="0"/>
              <a:t>(0432279884</a:t>
            </a:r>
            <a:r>
              <a:rPr lang="it-IT" dirty="0" smtClean="0"/>
              <a:t>)</a:t>
            </a:r>
          </a:p>
          <a:p>
            <a:pPr lvl="1"/>
            <a:r>
              <a:rPr lang="it-IT" dirty="0" smtClean="0"/>
              <a:t>Pordenone </a:t>
            </a:r>
            <a:r>
              <a:rPr lang="it-IT" dirty="0" smtClean="0"/>
              <a:t>(0434231457</a:t>
            </a:r>
            <a:r>
              <a:rPr lang="it-IT" dirty="0" smtClean="0"/>
              <a:t>)</a:t>
            </a:r>
            <a:endParaRPr lang="it-IT" dirty="0" smtClean="0"/>
          </a:p>
          <a:p>
            <a:r>
              <a:rPr lang="it-IT" dirty="0" smtClean="0"/>
              <a:t>Recapiti</a:t>
            </a:r>
            <a:endParaRPr lang="it-IT" dirty="0" smtClean="0"/>
          </a:p>
          <a:p>
            <a:pPr lvl="1"/>
            <a:r>
              <a:rPr lang="it-IT" dirty="0" smtClean="0"/>
              <a:t>PEC</a:t>
            </a:r>
            <a:r>
              <a:rPr lang="it-IT" dirty="0"/>
              <a:t>: </a:t>
            </a:r>
            <a:r>
              <a:rPr lang="it-IT" dirty="0">
                <a:solidFill>
                  <a:schemeClr val="accent2"/>
                </a:solidFill>
              </a:rPr>
              <a:t>ambiente@certregione.fvg.it</a:t>
            </a:r>
          </a:p>
          <a:p>
            <a:pPr lvl="1"/>
            <a:r>
              <a:rPr lang="it-IT" dirty="0" smtClean="0"/>
              <a:t>PEO AIA: </a:t>
            </a:r>
            <a:r>
              <a:rPr lang="it-IT" dirty="0" smtClean="0">
                <a:solidFill>
                  <a:schemeClr val="accent2"/>
                </a:solidFill>
              </a:rPr>
              <a:t>inquinamento@regione.fvg.it</a:t>
            </a:r>
          </a:p>
          <a:p>
            <a:pPr lvl="1"/>
            <a:r>
              <a:rPr lang="it-IT" dirty="0" smtClean="0"/>
              <a:t>PEO </a:t>
            </a:r>
            <a:r>
              <a:rPr lang="it-IT" dirty="0" smtClean="0"/>
              <a:t>Emissioni in atmosfera: </a:t>
            </a:r>
            <a:r>
              <a:rPr lang="it-IT" dirty="0">
                <a:solidFill>
                  <a:schemeClr val="accent2"/>
                </a:solidFill>
              </a:rPr>
              <a:t>pareri.emissione@regione.fvg.it</a:t>
            </a:r>
          </a:p>
          <a:p>
            <a:pPr lvl="1"/>
            <a:r>
              <a:rPr lang="it-IT" dirty="0" smtClean="0"/>
              <a:t>PEO AUA: </a:t>
            </a:r>
            <a:r>
              <a:rPr lang="it-IT" dirty="0">
                <a:solidFill>
                  <a:schemeClr val="accent2"/>
                </a:solidFill>
              </a:rPr>
              <a:t>saua@regione.fvg.it</a:t>
            </a:r>
          </a:p>
          <a:p>
            <a:pPr lvl="1"/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1434575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90600"/>
            <a:ext cx="10744200" cy="576943"/>
          </a:xfrm>
        </p:spPr>
        <p:txBody>
          <a:bodyPr/>
          <a:lstStyle/>
          <a:p>
            <a:r>
              <a:rPr lang="it-IT" dirty="0" smtClean="0"/>
              <a:t>Struttura </a:t>
            </a:r>
            <a:r>
              <a:rPr lang="it-IT" dirty="0" smtClean="0"/>
              <a:t>operativa</a:t>
            </a:r>
            <a:endParaRPr lang="it-IT" sz="1200" b="0" dirty="0">
              <a:solidFill>
                <a:schemeClr val="accent2"/>
              </a:solidFill>
            </a:endParaRPr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34" y="1720696"/>
            <a:ext cx="10960952" cy="195432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0892" y="4197531"/>
            <a:ext cx="5620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Direttore di Servizio: dott. Glauco Spanghero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PO AIA: ing. Giorgia Glorioso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PO AUA: ing. Francesca Goia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PO Emissioni: dott. Marco Santarossa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Coordinamento giuridico: dott.ssa Viviana Donnicola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342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5950" y="862634"/>
            <a:ext cx="5336049" cy="1009707"/>
          </a:xfrm>
        </p:spPr>
        <p:txBody>
          <a:bodyPr/>
          <a:lstStyle/>
          <a:p>
            <a:r>
              <a:rPr lang="it-IT" sz="3200" dirty="0" smtClean="0"/>
              <a:t>Aziende in AIA</a:t>
            </a:r>
            <a:endParaRPr lang="it-IT" sz="3200" b="0" dirty="0">
              <a:solidFill>
                <a:schemeClr val="accent2"/>
              </a:solidFill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5059680" y="1872341"/>
            <a:ext cx="2386149" cy="410395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1652729"/>
            <a:ext cx="6997452" cy="432356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7323" t="14269" r="30125" b="7312"/>
          <a:stretch/>
        </p:blipFill>
        <p:spPr>
          <a:xfrm>
            <a:off x="54960" y="872098"/>
            <a:ext cx="4978008" cy="516037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956" y="951053"/>
            <a:ext cx="1886391" cy="597409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 bwMode="auto">
          <a:xfrm rot="1486899">
            <a:off x="6515470" y="4153815"/>
            <a:ext cx="3136770" cy="14957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387840" y="5514721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107 allevamenti intensivi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0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27177" t="14946" r="6311" b="2207"/>
          <a:stretch/>
        </p:blipFill>
        <p:spPr>
          <a:xfrm>
            <a:off x="69475" y="905644"/>
            <a:ext cx="7622243" cy="5093204"/>
          </a:xfrm>
          <a:prstGeom prst="rect">
            <a:avLst/>
          </a:prstGeom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807" y="905644"/>
            <a:ext cx="1799386" cy="71490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4979680" y="1620549"/>
            <a:ext cx="2905612" cy="43782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9771" y="905643"/>
            <a:ext cx="5312229" cy="836071"/>
          </a:xfrm>
          <a:solidFill>
            <a:schemeClr val="bg1"/>
          </a:solidFill>
        </p:spPr>
        <p:txBody>
          <a:bodyPr/>
          <a:lstStyle/>
          <a:p>
            <a:r>
              <a:rPr lang="it-IT" sz="3200" dirty="0" smtClean="0"/>
              <a:t>Aziende in AUA</a:t>
            </a:r>
            <a:endParaRPr lang="it-IT" sz="3200" b="0" dirty="0">
              <a:solidFill>
                <a:schemeClr val="accent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07" y="1626217"/>
            <a:ext cx="7081690" cy="437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24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" y="905643"/>
            <a:ext cx="7577701" cy="510675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 bwMode="auto">
          <a:xfrm>
            <a:off x="5033553" y="905642"/>
            <a:ext cx="2386149" cy="50706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DecimaWE Rg" pitchFamily="2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553" y="905644"/>
            <a:ext cx="7158447" cy="731568"/>
          </a:xfrm>
        </p:spPr>
        <p:txBody>
          <a:bodyPr/>
          <a:lstStyle/>
          <a:p>
            <a:r>
              <a:rPr lang="it-IT" sz="3200" dirty="0" smtClean="0"/>
              <a:t>Aziende in Seveso</a:t>
            </a:r>
            <a:endParaRPr lang="it-IT" sz="3200" b="0" dirty="0">
              <a:solidFill>
                <a:schemeClr val="accent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83" y="4610443"/>
            <a:ext cx="6953288" cy="136585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600" y="1513439"/>
            <a:ext cx="6916284" cy="26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5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attività istruttorie</a:t>
            </a:r>
            <a:endParaRPr lang="it-IT" sz="1200" b="0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10744200" cy="4315097"/>
          </a:xfrm>
        </p:spPr>
        <p:txBody>
          <a:bodyPr>
            <a:normAutofit/>
          </a:bodyPr>
          <a:lstStyle/>
          <a:p>
            <a:r>
              <a:rPr lang="it-IT" dirty="0" smtClean="0"/>
              <a:t>Attività istruttorie finalizzate al rilascio delle autorizzazioni (AIA e AUA)</a:t>
            </a:r>
          </a:p>
          <a:p>
            <a:pPr lvl="1"/>
            <a:r>
              <a:rPr lang="it-IT" dirty="0" smtClean="0"/>
              <a:t>Ambito AUA (</a:t>
            </a:r>
            <a:r>
              <a:rPr lang="it-IT" dirty="0" err="1" smtClean="0"/>
              <a:t>rif.</a:t>
            </a:r>
            <a:r>
              <a:rPr lang="it-IT" dirty="0" smtClean="0"/>
              <a:t> Anno 2023)</a:t>
            </a:r>
          </a:p>
          <a:p>
            <a:pPr lvl="2"/>
            <a:r>
              <a:rPr lang="it-IT" dirty="0" smtClean="0"/>
              <a:t>Provvedimenti conclusi: </a:t>
            </a:r>
            <a:r>
              <a:rPr lang="it-IT" b="1" dirty="0" smtClean="0"/>
              <a:t>465</a:t>
            </a:r>
          </a:p>
          <a:p>
            <a:pPr lvl="2"/>
            <a:r>
              <a:rPr lang="it-IT" dirty="0"/>
              <a:t>P</a:t>
            </a:r>
            <a:r>
              <a:rPr lang="it-IT" dirty="0" smtClean="0"/>
              <a:t>rocedimenti svolti (Conferenze dei Servizi Asincrone): </a:t>
            </a:r>
            <a:r>
              <a:rPr lang="it-IT" b="1" dirty="0" smtClean="0"/>
              <a:t>445</a:t>
            </a:r>
          </a:p>
          <a:p>
            <a:pPr lvl="1"/>
            <a:r>
              <a:rPr lang="it-IT" dirty="0" smtClean="0"/>
              <a:t>Ambito AIA (</a:t>
            </a:r>
            <a:r>
              <a:rPr lang="it-IT" dirty="0" err="1" smtClean="0"/>
              <a:t>rif.</a:t>
            </a:r>
            <a:r>
              <a:rPr lang="it-IT" dirty="0" smtClean="0"/>
              <a:t> Anno 2023)</a:t>
            </a:r>
          </a:p>
          <a:p>
            <a:pPr lvl="2"/>
            <a:r>
              <a:rPr lang="it-IT" dirty="0" smtClean="0"/>
              <a:t>Provvedimenti conclusi: </a:t>
            </a:r>
            <a:r>
              <a:rPr lang="it-IT" b="1" dirty="0" smtClean="0"/>
              <a:t>30</a:t>
            </a:r>
          </a:p>
          <a:p>
            <a:pPr lvl="2"/>
            <a:r>
              <a:rPr lang="it-IT" dirty="0" smtClean="0"/>
              <a:t>Procedimenti svolti (Sedute di Conferenze dei Servizi Sincrone): </a:t>
            </a:r>
            <a:r>
              <a:rPr lang="it-IT" b="1" dirty="0" smtClean="0"/>
              <a:t>69 </a:t>
            </a:r>
            <a:r>
              <a:rPr lang="it-IT" dirty="0" smtClean="0"/>
              <a:t>(780 ore*uomo)</a:t>
            </a:r>
          </a:p>
          <a:p>
            <a:r>
              <a:rPr lang="it-IT" dirty="0" smtClean="0"/>
              <a:t>Ambito Seveso (</a:t>
            </a:r>
            <a:r>
              <a:rPr lang="it-IT" dirty="0" err="1" smtClean="0"/>
              <a:t>rif.</a:t>
            </a:r>
            <a:r>
              <a:rPr lang="it-IT" dirty="0" smtClean="0"/>
              <a:t> Triennio 2021-2023)</a:t>
            </a:r>
          </a:p>
          <a:p>
            <a:pPr lvl="1"/>
            <a:r>
              <a:rPr lang="it-IT" dirty="0" smtClean="0"/>
              <a:t>Visite ispettive pianificate in convenzione con VVF e INAIL: </a:t>
            </a:r>
            <a:r>
              <a:rPr lang="it-IT" b="1" dirty="0" smtClean="0"/>
              <a:t>13</a:t>
            </a:r>
          </a:p>
          <a:p>
            <a:pPr lvl="2"/>
            <a:endParaRPr lang="it-IT" dirty="0" smtClean="0"/>
          </a:p>
          <a:p>
            <a:pPr lvl="2"/>
            <a:endParaRPr lang="it-IT" dirty="0" smtClean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311822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CD10C1-60A6-7A47-8FA9-438F1BAC2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attività ispettive</a:t>
            </a:r>
            <a:endParaRPr lang="it-IT" sz="1200" b="0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C1F069-FF5D-A7EC-785F-77BF317D5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52600"/>
            <a:ext cx="10744200" cy="4315097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Attività ispettive</a:t>
            </a:r>
          </a:p>
          <a:p>
            <a:pPr lvl="1"/>
            <a:r>
              <a:rPr lang="it-IT" dirty="0" smtClean="0"/>
              <a:t>Ambito AIA (</a:t>
            </a:r>
            <a:r>
              <a:rPr lang="it-IT" dirty="0" err="1" smtClean="0"/>
              <a:t>rif.</a:t>
            </a:r>
            <a:r>
              <a:rPr lang="it-IT" dirty="0" smtClean="0"/>
              <a:t> Anno 2023 – Attività svolta istituzionalmente da ARPA FVG)</a:t>
            </a:r>
          </a:p>
          <a:p>
            <a:pPr lvl="2"/>
            <a:r>
              <a:rPr lang="it-IT" dirty="0" smtClean="0"/>
              <a:t>Totale controlli: </a:t>
            </a:r>
            <a:r>
              <a:rPr lang="it-IT" b="1" dirty="0" smtClean="0"/>
              <a:t>117 </a:t>
            </a:r>
            <a:r>
              <a:rPr lang="it-IT" dirty="0" smtClean="0"/>
              <a:t>(40% sul totale della aziende) suddivisi in:</a:t>
            </a:r>
          </a:p>
          <a:p>
            <a:pPr lvl="3"/>
            <a:r>
              <a:rPr lang="it-IT" dirty="0" smtClean="0"/>
              <a:t>Controllo ordinario: </a:t>
            </a:r>
            <a:r>
              <a:rPr lang="it-IT" b="1" dirty="0" smtClean="0"/>
              <a:t>44 </a:t>
            </a:r>
            <a:r>
              <a:rPr lang="it-IT" dirty="0" smtClean="0"/>
              <a:t>(15% sul totale delle aziende)</a:t>
            </a:r>
          </a:p>
          <a:p>
            <a:pPr lvl="3"/>
            <a:r>
              <a:rPr lang="it-IT" dirty="0" smtClean="0"/>
              <a:t>Controllo documentale: </a:t>
            </a:r>
            <a:r>
              <a:rPr lang="it-IT" b="1" dirty="0" smtClean="0"/>
              <a:t>23 </a:t>
            </a:r>
            <a:r>
              <a:rPr lang="it-IT" dirty="0" smtClean="0"/>
              <a:t>(8% sul totale delle aziende)</a:t>
            </a:r>
          </a:p>
          <a:p>
            <a:pPr lvl="3"/>
            <a:r>
              <a:rPr lang="it-IT" dirty="0" smtClean="0"/>
              <a:t>Controllo analitico: </a:t>
            </a:r>
            <a:r>
              <a:rPr lang="it-IT" b="1" dirty="0" smtClean="0"/>
              <a:t>30 </a:t>
            </a:r>
            <a:r>
              <a:rPr lang="it-IT" dirty="0" smtClean="0"/>
              <a:t>(10% sul totale delle aziende)</a:t>
            </a:r>
          </a:p>
          <a:p>
            <a:pPr lvl="1"/>
            <a:r>
              <a:rPr lang="it-IT" dirty="0" smtClean="0"/>
              <a:t>Ambito Emissioni in atmosfera (</a:t>
            </a:r>
            <a:r>
              <a:rPr lang="it-IT" dirty="0" err="1" smtClean="0"/>
              <a:t>rif.</a:t>
            </a:r>
            <a:r>
              <a:rPr lang="it-IT" dirty="0" smtClean="0"/>
              <a:t> Anno 2023 – Attività svolta da SAPI)</a:t>
            </a:r>
          </a:p>
          <a:p>
            <a:pPr lvl="2"/>
            <a:r>
              <a:rPr lang="it-IT" dirty="0" smtClean="0"/>
              <a:t>Controlli documentali: </a:t>
            </a:r>
            <a:r>
              <a:rPr lang="it-IT" b="1" dirty="0" smtClean="0"/>
              <a:t>337 </a:t>
            </a:r>
            <a:r>
              <a:rPr lang="it-IT" dirty="0" smtClean="0"/>
              <a:t>(12% sul totale delle aziende)</a:t>
            </a:r>
          </a:p>
          <a:p>
            <a:pPr lvl="2"/>
            <a:r>
              <a:rPr lang="it-IT" dirty="0" smtClean="0"/>
              <a:t>Ispezioni in azienda: </a:t>
            </a:r>
            <a:r>
              <a:rPr lang="it-IT" b="1" dirty="0" smtClean="0"/>
              <a:t>15 </a:t>
            </a:r>
            <a:r>
              <a:rPr lang="it-IT" dirty="0" smtClean="0"/>
              <a:t>(0,5% sul totale delle aziende)</a:t>
            </a:r>
          </a:p>
          <a:p>
            <a:pPr lvl="1"/>
            <a:r>
              <a:rPr lang="it-IT" dirty="0"/>
              <a:t>Ambito Seveso (</a:t>
            </a:r>
            <a:r>
              <a:rPr lang="it-IT" dirty="0" err="1"/>
              <a:t>rif.</a:t>
            </a:r>
            <a:r>
              <a:rPr lang="it-IT" dirty="0"/>
              <a:t> Triennio 2021-2023)</a:t>
            </a:r>
          </a:p>
          <a:p>
            <a:pPr lvl="2"/>
            <a:r>
              <a:rPr lang="it-IT" dirty="0" smtClean="0"/>
              <a:t>Visite </a:t>
            </a:r>
            <a:r>
              <a:rPr lang="it-IT" dirty="0"/>
              <a:t>ispettive </a:t>
            </a:r>
            <a:r>
              <a:rPr lang="it-IT" dirty="0" smtClean="0"/>
              <a:t>concluse (attività svolta da commissione ARPA FVG, INAIL e VVF): </a:t>
            </a:r>
            <a:r>
              <a:rPr lang="it-IT" b="1" dirty="0" smtClean="0"/>
              <a:t>5 </a:t>
            </a:r>
            <a:r>
              <a:rPr lang="it-IT" dirty="0" smtClean="0"/>
              <a:t>(36% sul totale delle aziende)</a:t>
            </a:r>
            <a:endParaRPr lang="it-IT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id="{E378B4BA-E328-9845-0D5F-5A0D6EAD8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452" y="198438"/>
            <a:ext cx="5900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it-IT" sz="1800" i="1" kern="1000" dirty="0">
                <a:solidFill>
                  <a:schemeClr val="bg1"/>
                </a:solidFill>
                <a:effectLst/>
                <a:latin typeface="DecimaWE Rg" panose="02000000000000000000" pitchFamily="2" charset="0"/>
                <a:ea typeface="Franklin Gothic Book" panose="020B0503020102020204" pitchFamily="34" charset="0"/>
                <a:cs typeface="Tahoma" panose="020B0604030504040204" pitchFamily="34" charset="0"/>
              </a:rPr>
              <a:t>Servizio </a:t>
            </a:r>
            <a:r>
              <a:rPr lang="it-IT" sz="1800" i="1" kern="1000" dirty="0" smtClean="0">
                <a:solidFill>
                  <a:schemeClr val="bg1"/>
                </a:solidFill>
                <a:ea typeface="Franklin Gothic Book" panose="020B0503020102020204" pitchFamily="34" charset="0"/>
                <a:cs typeface="Tahoma" panose="020B0604030504040204" pitchFamily="34" charset="0"/>
              </a:rPr>
              <a:t>autorizzazioni per la prevenzione dall’inquinamento (SAPI)</a:t>
            </a:r>
            <a:endParaRPr lang="it-IT" altLang="it-IT" sz="1800" dirty="0">
              <a:solidFill>
                <a:schemeClr val="bg1"/>
              </a:solidFill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7C78C41D-90BF-29DF-78B5-BD9EECB68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6443662"/>
            <a:ext cx="8642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21449C"/>
              </a:buClr>
              <a:buChar char="•"/>
              <a:defRPr sz="2800">
                <a:solidFill>
                  <a:schemeClr val="tx1"/>
                </a:solidFill>
                <a:latin typeface="DecimaWE Rg" panose="02000000000000000000" pitchFamily="2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DecimaWE Rg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DecimaWE Rg" panose="02000000000000000000" pitchFamily="2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DecimaW03 Rg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DecimaW03 Rg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DecimaW03 Rg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400" dirty="0">
                <a:solidFill>
                  <a:schemeClr val="bg1"/>
                </a:solidFill>
              </a:rPr>
              <a:t>Direzione centrale difesa dell’ambiente, energia e sviluppo sostenibile</a:t>
            </a:r>
          </a:p>
        </p:txBody>
      </p:sp>
    </p:spTree>
    <p:extLst>
      <p:ext uri="{BB962C8B-B14F-4D97-AF65-F5344CB8AC3E}">
        <p14:creationId xmlns:p14="http://schemas.microsoft.com/office/powerpoint/2010/main" val="399665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DecimaWE Rg"/>
        <a:ea typeface=""/>
        <a:cs typeface=""/>
      </a:majorFont>
      <a:minorFont>
        <a:latin typeface="DecimaW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ecimaWE Rg" pitchFamily="2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C48878DFB9C646ACD6D66EE696F18E" ma:contentTypeVersion="15" ma:contentTypeDescription="Creare un nuovo documento." ma:contentTypeScope="" ma:versionID="b26bd1998875680d4e06f57267882b51">
  <xsd:schema xmlns:xsd="http://www.w3.org/2001/XMLSchema" xmlns:xs="http://www.w3.org/2001/XMLSchema" xmlns:p="http://schemas.microsoft.com/office/2006/metadata/properties" xmlns:ns3="f9df32ff-4f52-41fc-84ae-5b03d32510b6" xmlns:ns4="f6770bbb-e797-4f3b-bee5-89125ec896e5" targetNamespace="http://schemas.microsoft.com/office/2006/metadata/properties" ma:root="true" ma:fieldsID="d604e2b6d3b1a56a4727b2b3fd85c5cc" ns3:_="" ns4:_="">
    <xsd:import namespace="f9df32ff-4f52-41fc-84ae-5b03d32510b6"/>
    <xsd:import namespace="f6770bbb-e797-4f3b-bee5-89125ec896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ObjectDetectorVersions" minOccurs="0"/>
                <xsd:element ref="ns4:_activity" minOccurs="0"/>
                <xsd:element ref="ns4:MediaServiceSystem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f32ff-4f52-41fc-84ae-5b03d32510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70bbb-e797-4f3b-bee5-89125ec89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770bbb-e797-4f3b-bee5-89125ec896e5" xsi:nil="true"/>
  </documentManagement>
</p:properties>
</file>

<file path=customXml/itemProps1.xml><?xml version="1.0" encoding="utf-8"?>
<ds:datastoreItem xmlns:ds="http://schemas.openxmlformats.org/officeDocument/2006/customXml" ds:itemID="{C464905C-6771-4265-9FF2-EE582D2441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f32ff-4f52-41fc-84ae-5b03d32510b6"/>
    <ds:schemaRef ds:uri="f6770bbb-e797-4f3b-bee5-89125ec896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030B7A-5B85-4E1A-82C8-4273D26C8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DA0BF6-220F-41BD-9E32-D7B259DA9D0E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9df32ff-4f52-41fc-84ae-5b03d32510b6"/>
    <ds:schemaRef ds:uri="f6770bbb-e797-4f3b-bee5-89125ec896e5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1053</Words>
  <Application>Microsoft Office PowerPoint</Application>
  <PresentationFormat>Widescreen</PresentationFormat>
  <Paragraphs>100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Arial</vt:lpstr>
      <vt:lpstr>Calibri</vt:lpstr>
      <vt:lpstr>DecimaUNI02 Rg</vt:lpstr>
      <vt:lpstr>DecimaW03 Rg</vt:lpstr>
      <vt:lpstr>DecimaWE Rg</vt:lpstr>
      <vt:lpstr>Franklin Gothic Book</vt:lpstr>
      <vt:lpstr>Tahoma</vt:lpstr>
      <vt:lpstr>Times New Roman</vt:lpstr>
      <vt:lpstr>Wingdings</vt:lpstr>
      <vt:lpstr>Struttura predefinita</vt:lpstr>
      <vt:lpstr>1_Struttura predefinita</vt:lpstr>
      <vt:lpstr>Presentazione standard di PowerPoint</vt:lpstr>
      <vt:lpstr>Competenze</vt:lpstr>
      <vt:lpstr>Struttura organizzativa</vt:lpstr>
      <vt:lpstr>Struttura operativa</vt:lpstr>
      <vt:lpstr>Aziende in AIA</vt:lpstr>
      <vt:lpstr>Aziende in AUA</vt:lpstr>
      <vt:lpstr>Aziende in Seveso</vt:lpstr>
      <vt:lpstr>Le attività istruttorie</vt:lpstr>
      <vt:lpstr>Le attività ispettive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Pisapia Antonio</dc:creator>
  <cp:lastModifiedBy>Spanghero Glauco</cp:lastModifiedBy>
  <cp:revision>52</cp:revision>
  <dcterms:created xsi:type="dcterms:W3CDTF">2024-02-05T18:34:40Z</dcterms:created>
  <dcterms:modified xsi:type="dcterms:W3CDTF">2024-02-25T20:41:09Z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0x01010063C48878DFB9C646ACD6D66EE696F18E</vt:lpwstr>
  </property>
</Properties>
</file>