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575" r:id="rId2"/>
    <p:sldId id="588" r:id="rId3"/>
    <p:sldId id="576" r:id="rId4"/>
    <p:sldId id="581" r:id="rId5"/>
    <p:sldId id="597" r:id="rId6"/>
    <p:sldId id="589" r:id="rId7"/>
    <p:sldId id="586" r:id="rId8"/>
    <p:sldId id="582" r:id="rId9"/>
    <p:sldId id="598" r:id="rId10"/>
    <p:sldId id="583" r:id="rId11"/>
    <p:sldId id="599" r:id="rId12"/>
    <p:sldId id="573" r:id="rId13"/>
    <p:sldId id="600" r:id="rId14"/>
    <p:sldId id="603" r:id="rId15"/>
    <p:sldId id="602" r:id="rId16"/>
    <p:sldId id="604" r:id="rId17"/>
    <p:sldId id="605" r:id="rId18"/>
    <p:sldId id="585" r:id="rId19"/>
    <p:sldId id="574" r:id="rId20"/>
    <p:sldId id="577" r:id="rId21"/>
    <p:sldId id="578" r:id="rId22"/>
    <p:sldId id="579" r:id="rId23"/>
    <p:sldId id="591" r:id="rId24"/>
    <p:sldId id="592" r:id="rId25"/>
    <p:sldId id="593" r:id="rId26"/>
    <p:sldId id="595" r:id="rId27"/>
    <p:sldId id="594" r:id="rId28"/>
    <p:sldId id="587" r:id="rId29"/>
    <p:sldId id="596" r:id="rId30"/>
    <p:sldId id="601" r:id="rId31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2111" autoAdjust="0"/>
  </p:normalViewPr>
  <p:slideViewPr>
    <p:cSldViewPr>
      <p:cViewPr varScale="1">
        <p:scale>
          <a:sx n="84" d="100"/>
          <a:sy n="84" d="100"/>
        </p:scale>
        <p:origin x="12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8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7" y="2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/>
          <a:lstStyle>
            <a:lvl1pPr algn="r">
              <a:defRPr sz="1200"/>
            </a:lvl1pPr>
          </a:lstStyle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7" y="9721108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 anchor="b"/>
          <a:lstStyle>
            <a:lvl1pPr algn="r">
              <a:defRPr sz="1200"/>
            </a:lvl1pPr>
          </a:lstStyle>
          <a:p>
            <a:fld id="{F6C7F0D0-F398-40FD-95B3-60CC51521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8591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/>
          <a:lstStyle>
            <a:lvl1pPr algn="r">
              <a:defRPr sz="1200"/>
            </a:lvl1pPr>
          </a:lstStyle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9" tIns="47369" rIns="94739" bIns="4736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5"/>
            <a:ext cx="5679440" cy="4605576"/>
          </a:xfrm>
          <a:prstGeom prst="rect">
            <a:avLst/>
          </a:prstGeom>
        </p:spPr>
        <p:txBody>
          <a:bodyPr vert="horz" lIns="94739" tIns="47369" rIns="94739" bIns="47369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 anchor="b"/>
          <a:lstStyle>
            <a:lvl1pPr algn="r">
              <a:defRPr sz="1200"/>
            </a:lvl1pPr>
          </a:lstStyle>
          <a:p>
            <a:fld id="{77CF4282-AA57-40A5-981C-7C7E170D63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3104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668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19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097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25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482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702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193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76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635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62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87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149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710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8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53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93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9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44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45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06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56792"/>
            <a:ext cx="8935516" cy="468052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it-IT" dirty="0"/>
              <a:t>Fare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7504" y="68177"/>
            <a:ext cx="6624736" cy="1349461"/>
          </a:xfrm>
        </p:spPr>
        <p:txBody>
          <a:bodyPr rtlCol="0" anchor="t" anchorCtr="0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360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755576" y="6381328"/>
            <a:ext cx="1224136" cy="365760"/>
          </a:xfr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552600" cy="365125"/>
          </a:xfrm>
        </p:spPr>
        <p:txBody>
          <a:bodyPr anchor="ctr" anchorCtr="0"/>
          <a:lstStyle>
            <a:lvl1pPr algn="l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107504" y="1479036"/>
            <a:ext cx="89355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57" y="114251"/>
            <a:ext cx="3055239" cy="82981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_P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56792"/>
            <a:ext cx="8935516" cy="468052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55576" y="6381328"/>
            <a:ext cx="1224136" cy="365760"/>
          </a:xfr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552600" cy="365125"/>
          </a:xfrm>
        </p:spPr>
        <p:txBody>
          <a:bodyPr anchor="ctr" anchorCtr="0"/>
          <a:lstStyle>
            <a:lvl1pPr algn="l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 hasCustomPrompt="1"/>
          </p:nvPr>
        </p:nvSpPr>
        <p:spPr>
          <a:xfrm>
            <a:off x="107504" y="68177"/>
            <a:ext cx="8935516" cy="1349461"/>
          </a:xfrm>
        </p:spPr>
        <p:txBody>
          <a:bodyPr rtlCol="0" anchor="t" anchorCtr="0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2400" b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br>
              <a:rPr kumimoji="0" lang="it-IT"/>
            </a:br>
            <a:endParaRPr kumimoji="0" lang="en-US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107504" y="1479036"/>
            <a:ext cx="89355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8177"/>
            <a:ext cx="2094756" cy="5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5884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onda_Parte_Due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igura a mano libera 21"/>
          <p:cNvSpPr>
            <a:spLocks/>
          </p:cNvSpPr>
          <p:nvPr userDrawn="1"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 userDrawn="1"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Triangolo rettangolo 23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107504" y="1575469"/>
            <a:ext cx="4389884" cy="466184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75469"/>
            <a:ext cx="4397995" cy="466184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Titolo 6"/>
          <p:cNvSpPr>
            <a:spLocks noGrp="1"/>
          </p:cNvSpPr>
          <p:nvPr>
            <p:ph type="title" hasCustomPrompt="1"/>
          </p:nvPr>
        </p:nvSpPr>
        <p:spPr>
          <a:xfrm>
            <a:off x="107504" y="68177"/>
            <a:ext cx="8935516" cy="1349461"/>
          </a:xfrm>
        </p:spPr>
        <p:txBody>
          <a:bodyPr rtlCol="0" anchor="t" anchorCtr="0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2400" b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br>
              <a:rPr kumimoji="0" lang="it-IT"/>
            </a:br>
            <a:endParaRPr kumimoji="0"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07504" y="1479036"/>
            <a:ext cx="89355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8177"/>
            <a:ext cx="2094756" cy="538399"/>
          </a:xfrm>
          <a:prstGeom prst="rect">
            <a:avLst/>
          </a:prstGeom>
        </p:spPr>
      </p:pic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>
          <a:xfrm>
            <a:off x="755576" y="6381328"/>
            <a:ext cx="1224136" cy="365760"/>
          </a:xfr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552600" cy="365125"/>
          </a:xfrm>
        </p:spPr>
        <p:txBody>
          <a:bodyPr anchor="ctr" anchorCtr="0"/>
          <a:lstStyle>
            <a:lvl1pPr algn="l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76007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1059712"/>
            <a:ext cx="5722976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>
              <a:buNone/>
              <a:defRPr sz="3600" b="1" cap="none" baseline="0"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635896" y="2931712"/>
            <a:ext cx="4858817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9" name="Segnaposto data 3"/>
          <p:cNvSpPr txBox="1">
            <a:spLocks/>
          </p:cNvSpPr>
          <p:nvPr userDrawn="1"/>
        </p:nvSpPr>
        <p:spPr>
          <a:xfrm>
            <a:off x="755576" y="6381328"/>
            <a:ext cx="1224136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t-IT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16/03/2015</a:t>
            </a:r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07504" y="6381328"/>
            <a:ext cx="5526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t-IT"/>
            </a:defPPr>
            <a:lvl1pPr marL="0" algn="l" defTabSz="914400" rtl="0" eaLnBrk="1" latinLnBrk="0" hangingPunct="1">
              <a:defRPr kumimoji="0"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 bi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1059712"/>
            <a:ext cx="5722976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>
              <a:buNone/>
              <a:defRPr sz="3600" b="1" cap="none" baseline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635896" y="2931712"/>
            <a:ext cx="4858817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9" name="Segnaposto data 3"/>
          <p:cNvSpPr txBox="1">
            <a:spLocks/>
          </p:cNvSpPr>
          <p:nvPr userDrawn="1"/>
        </p:nvSpPr>
        <p:spPr>
          <a:xfrm>
            <a:off x="755576" y="6381328"/>
            <a:ext cx="1224136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t-IT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25/09/2015</a:t>
            </a:r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07504" y="6381328"/>
            <a:ext cx="5526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t-IT"/>
            </a:defPPr>
            <a:lvl1pPr marL="0" algn="l" defTabSz="914400" rtl="0" eaLnBrk="1" latinLnBrk="0" hangingPunct="1">
              <a:defRPr kumimoji="0"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Logo_Assoar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20280" cy="146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10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7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 spd="med">
    <p:pull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2060848"/>
            <a:ext cx="8352928" cy="4536504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sz="4800" i="1" dirty="0" smtClean="0"/>
              <a:t>    </a:t>
            </a:r>
            <a:r>
              <a:rPr lang="it-IT" sz="4800" i="1" dirty="0">
                <a:solidFill>
                  <a:schemeClr val="accent4"/>
                </a:solidFill>
              </a:rPr>
              <a:t>Struttura e competenze dell’Agenzia regionale per la protezione dell’ambiente del Friuli Venezia Giulia  </a:t>
            </a:r>
            <a:endParaRPr lang="it-IT" sz="4800" i="1" dirty="0" smtClean="0">
              <a:solidFill>
                <a:schemeClr val="accent4"/>
              </a:solidFill>
            </a:endParaRPr>
          </a:p>
          <a:p>
            <a:pPr marL="109728" indent="0" algn="ctr">
              <a:buNone/>
            </a:pPr>
            <a:endParaRPr lang="it-IT" sz="4800" i="1" dirty="0">
              <a:solidFill>
                <a:schemeClr val="accent4"/>
              </a:solidFill>
            </a:endParaRPr>
          </a:p>
          <a:p>
            <a:pPr marL="109728" indent="0" algn="ctr">
              <a:buNone/>
            </a:pPr>
            <a:endParaRPr lang="it-IT" sz="2200" i="1" dirty="0" smtClean="0">
              <a:solidFill>
                <a:schemeClr val="accent4"/>
              </a:solidFill>
            </a:endParaRPr>
          </a:p>
          <a:p>
            <a:pPr marL="109728" indent="0" algn="ctr">
              <a:buNone/>
            </a:pPr>
            <a:r>
              <a:rPr lang="it-IT" sz="2800" i="1" dirty="0" smtClean="0">
                <a:solidFill>
                  <a:schemeClr val="accent4"/>
                </a:solidFill>
              </a:rPr>
              <a:t>Dott.ssa </a:t>
            </a:r>
            <a:r>
              <a:rPr lang="it-IT" sz="2800" i="1" dirty="0">
                <a:solidFill>
                  <a:schemeClr val="accent4"/>
                </a:solidFill>
              </a:rPr>
              <a:t>Anna Lutman - Direttore Generale ARPA FVG </a:t>
            </a:r>
            <a:endParaRPr lang="it-IT" sz="2800" i="1" dirty="0" smtClean="0">
              <a:solidFill>
                <a:schemeClr val="accent4"/>
              </a:solidFill>
            </a:endParaRPr>
          </a:p>
          <a:p>
            <a:pPr marL="109728" indent="0" algn="ctr">
              <a:buNone/>
            </a:pPr>
            <a:endParaRPr lang="it-IT" sz="2200" i="1" dirty="0" smtClean="0"/>
          </a:p>
          <a:p>
            <a:pPr marL="109728" indent="0" algn="ctr">
              <a:buNone/>
            </a:pPr>
            <a:endParaRPr lang="it-IT" sz="2200" i="1" dirty="0" smtClean="0"/>
          </a:p>
          <a:p>
            <a:pPr marL="109728" indent="0" algn="ctr">
              <a:buNone/>
            </a:pPr>
            <a:endParaRPr lang="it-IT" sz="2200" i="1" dirty="0"/>
          </a:p>
          <a:p>
            <a:pPr marL="109728" indent="0" algn="ctr">
              <a:buNone/>
            </a:pPr>
            <a:r>
              <a:rPr lang="it-IT" sz="1900" i="1" dirty="0" smtClean="0">
                <a:solidFill>
                  <a:schemeClr val="accent4"/>
                </a:solidFill>
              </a:rPr>
              <a:t>Udine, 26 febbraio 2024  </a:t>
            </a:r>
            <a:r>
              <a:rPr lang="it-IT" sz="2400" i="1" dirty="0" smtClean="0">
                <a:solidFill>
                  <a:schemeClr val="accent4"/>
                </a:solidFill>
              </a:rPr>
              <a:t>                                    </a:t>
            </a:r>
            <a:endParaRPr lang="it-IT" sz="2100" i="1" dirty="0">
              <a:solidFill>
                <a:schemeClr val="accent4"/>
              </a:solidFill>
            </a:endParaRPr>
          </a:p>
          <a:p>
            <a:pPr marL="109728" indent="0" algn="ctr">
              <a:buNone/>
            </a:pPr>
            <a:endParaRPr lang="it-IT" sz="4800" i="1" dirty="0" smtClean="0"/>
          </a:p>
        </p:txBody>
      </p:sp>
    </p:spTree>
    <p:extLst>
      <p:ext uri="{BB962C8B-B14F-4D97-AF65-F5344CB8AC3E}">
        <p14:creationId xmlns:p14="http://schemas.microsoft.com/office/powerpoint/2010/main" val="3054094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5616624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TIPOLOGIA DI CONTROLLI 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196752"/>
            <a:ext cx="8935516" cy="5040560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 smtClean="0"/>
              <a:t>Ispezioni in installazioni AIA industriali</a:t>
            </a:r>
          </a:p>
          <a:p>
            <a:pPr lvl="1"/>
            <a:r>
              <a:rPr lang="it-IT" dirty="0" smtClean="0"/>
              <a:t>programmate con campionamento/analisi matrici ambientali</a:t>
            </a:r>
          </a:p>
          <a:p>
            <a:pPr lvl="1"/>
            <a:r>
              <a:rPr lang="it-IT" dirty="0" smtClean="0"/>
              <a:t>straordinarie </a:t>
            </a:r>
          </a:p>
          <a:p>
            <a:endParaRPr lang="it-IT" dirty="0" smtClean="0"/>
          </a:p>
          <a:p>
            <a:r>
              <a:rPr lang="it-IT" dirty="0" smtClean="0"/>
              <a:t>Ispezioni in </a:t>
            </a:r>
            <a:r>
              <a:rPr lang="it-IT" dirty="0"/>
              <a:t>installazioni AIA </a:t>
            </a:r>
            <a:r>
              <a:rPr lang="it-IT" dirty="0" smtClean="0"/>
              <a:t>zootecniche</a:t>
            </a:r>
          </a:p>
          <a:p>
            <a:pPr lvl="1"/>
            <a:r>
              <a:rPr lang="it-IT" dirty="0" smtClean="0"/>
              <a:t>programmate</a:t>
            </a:r>
          </a:p>
          <a:p>
            <a:pPr lvl="1"/>
            <a:r>
              <a:rPr lang="it-IT" dirty="0" smtClean="0"/>
              <a:t>straordinarie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Ispezioni in stabilimenti AUA</a:t>
            </a:r>
          </a:p>
          <a:p>
            <a:pPr lvl="1"/>
            <a:r>
              <a:rPr lang="it-IT" dirty="0" smtClean="0"/>
              <a:t>programmate con </a:t>
            </a:r>
            <a:r>
              <a:rPr lang="it-IT" dirty="0"/>
              <a:t>campionamento/analisi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matrici </a:t>
            </a:r>
            <a:r>
              <a:rPr lang="it-IT" dirty="0"/>
              <a:t>ambientali</a:t>
            </a:r>
            <a:endParaRPr lang="it-IT" dirty="0" smtClean="0"/>
          </a:p>
          <a:p>
            <a:pPr lvl="1"/>
            <a:r>
              <a:rPr lang="it-IT" dirty="0"/>
              <a:t>straordinarie</a:t>
            </a: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16216" y="3717032"/>
            <a:ext cx="2074458" cy="29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546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5616624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TIPOLOGIA DI CONTROLLI 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484784"/>
            <a:ext cx="8935516" cy="4752528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 smtClean="0"/>
              <a:t>Ispezioni in impianti di trattamento dei rifiuti</a:t>
            </a:r>
          </a:p>
          <a:p>
            <a:pPr lvl="1"/>
            <a:r>
              <a:rPr lang="it-IT" dirty="0" smtClean="0"/>
              <a:t>Recupero</a:t>
            </a:r>
          </a:p>
          <a:p>
            <a:pPr lvl="1"/>
            <a:r>
              <a:rPr lang="it-IT" dirty="0" smtClean="0"/>
              <a:t>Smaltimento</a:t>
            </a:r>
          </a:p>
          <a:p>
            <a:endParaRPr lang="it-IT" dirty="0" smtClean="0"/>
          </a:p>
          <a:p>
            <a:r>
              <a:rPr lang="it-IT" dirty="0" smtClean="0"/>
              <a:t>Controlli negli impianti di trattamento </a:t>
            </a:r>
          </a:p>
          <a:p>
            <a:pPr marL="109728" indent="0">
              <a:buNone/>
            </a:pPr>
            <a:r>
              <a:rPr lang="it-IT" dirty="0"/>
              <a:t> </a:t>
            </a:r>
            <a:r>
              <a:rPr lang="it-IT" dirty="0" smtClean="0"/>
              <a:t>  delle acque reflue urbane</a:t>
            </a:r>
          </a:p>
          <a:p>
            <a:endParaRPr lang="it-IT" dirty="0" smtClean="0"/>
          </a:p>
          <a:p>
            <a:r>
              <a:rPr lang="it-IT" dirty="0" smtClean="0"/>
              <a:t>Ispezioni in stabilimenti RIR </a:t>
            </a:r>
          </a:p>
          <a:p>
            <a:pPr lvl="1"/>
            <a:r>
              <a:rPr lang="it-IT" dirty="0" smtClean="0"/>
              <a:t>Soglia inferiore</a:t>
            </a:r>
          </a:p>
          <a:p>
            <a:pPr lvl="1"/>
            <a:r>
              <a:rPr lang="it-IT" dirty="0" smtClean="0"/>
              <a:t>Soglia superiore</a:t>
            </a:r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b="6788"/>
          <a:stretch/>
        </p:blipFill>
        <p:spPr>
          <a:xfrm>
            <a:off x="6588224" y="3501008"/>
            <a:ext cx="2398860" cy="29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05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834757"/>
              </p:ext>
            </p:extLst>
          </p:nvPr>
        </p:nvGraphicFramePr>
        <p:xfrm>
          <a:off x="395536" y="2132856"/>
          <a:ext cx="849694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57719723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3623323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902291280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193521815"/>
                    </a:ext>
                  </a:extLst>
                </a:gridCol>
              </a:tblGrid>
              <a:tr h="396876">
                <a:tc>
                  <a:txBody>
                    <a:bodyPr/>
                    <a:lstStyle/>
                    <a:p>
                      <a:pPr algn="ctr"/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Controllo</a:t>
                      </a:r>
                    </a:p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81579"/>
                  </a:ext>
                </a:extLst>
              </a:tr>
              <a:tr h="782879">
                <a:tc>
                  <a:txBody>
                    <a:bodyPr/>
                    <a:lstStyle/>
                    <a:p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Ispezioni programmate AIA industriali</a:t>
                      </a:r>
                    </a:p>
                    <a:p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11984"/>
                  </a:ext>
                </a:extLst>
              </a:tr>
              <a:tr h="782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Ispezioni programmate AIA </a:t>
                      </a:r>
                      <a:r>
                        <a:rPr kumimoji="0" lang="it-IT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zootecniche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081555"/>
                  </a:ext>
                </a:extLst>
              </a:tr>
              <a:tr h="782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Ispezioni straordinarie AIA industriali/</a:t>
                      </a:r>
                      <a:r>
                        <a:rPr kumimoji="0" lang="it-IT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zootecniche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099170"/>
                  </a:ext>
                </a:extLst>
              </a:tr>
            </a:tbl>
          </a:graphicData>
        </a:graphic>
      </p:graphicFrame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0" y="332656"/>
            <a:ext cx="6156176" cy="108498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TIPOLOGIA DI CONTROLLI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9440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109681"/>
              </p:ext>
            </p:extLst>
          </p:nvPr>
        </p:nvGraphicFramePr>
        <p:xfrm>
          <a:off x="251520" y="1762472"/>
          <a:ext cx="86409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706">
                  <a:extLst>
                    <a:ext uri="{9D8B030D-6E8A-4147-A177-3AD203B41FA5}">
                      <a16:colId xmlns:a16="http://schemas.microsoft.com/office/drawing/2014/main" val="2577197232"/>
                    </a:ext>
                  </a:extLst>
                </a:gridCol>
                <a:gridCol w="1579926">
                  <a:extLst>
                    <a:ext uri="{9D8B030D-6E8A-4147-A177-3AD203B41FA5}">
                      <a16:colId xmlns:a16="http://schemas.microsoft.com/office/drawing/2014/main" val="383623323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90229128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93521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Controllo</a:t>
                      </a:r>
                    </a:p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8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Ispezioni in stabilimenti AUA</a:t>
                      </a:r>
                    </a:p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66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Ispezioni in impianti di</a:t>
                      </a:r>
                      <a:r>
                        <a:rPr lang="it-I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rifiuti</a:t>
                      </a:r>
                    </a:p>
                    <a:p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71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Controlli su acque reflue</a:t>
                      </a:r>
                    </a:p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46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Ispezioni in stabilimenti RIR</a:t>
                      </a:r>
                    </a:p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700113"/>
                  </a:ext>
                </a:extLst>
              </a:tr>
            </a:tbl>
          </a:graphicData>
        </a:graphic>
      </p:graphicFrame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0" y="332656"/>
            <a:ext cx="6156176" cy="108498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TIPOLOGIA DI CONTROLLI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3680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74283" y="638190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TOTALE: 1029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36296" y="6597352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Compendio statistico 2021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42" y="972221"/>
            <a:ext cx="7632848" cy="54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25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183560" y="638186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TOTALE: 951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83760" y="6597352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Compendio statistico 2022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00" y="954440"/>
            <a:ext cx="7651486" cy="53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44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76256" y="644946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tx2">
                    <a:lumMod val="75000"/>
                  </a:schemeClr>
                </a:solidFill>
              </a:rPr>
              <a:t>Prime </a:t>
            </a:r>
            <a:r>
              <a:rPr lang="it-IT" sz="1000" dirty="0" smtClean="0">
                <a:solidFill>
                  <a:schemeClr val="tx2">
                    <a:lumMod val="75000"/>
                  </a:schemeClr>
                </a:solidFill>
              </a:rPr>
              <a:t>estrazioni per compendio   </a:t>
            </a:r>
            <a:r>
              <a:rPr lang="it-IT" sz="1000" dirty="0" smtClean="0">
                <a:solidFill>
                  <a:schemeClr val="tx2">
                    <a:lumMod val="75000"/>
                  </a:schemeClr>
                </a:solidFill>
              </a:rPr>
              <a:t>statistico 2023</a:t>
            </a:r>
            <a:endParaRPr lang="it-IT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31580"/>
            <a:ext cx="7227871" cy="54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9" descr="landsat_regi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553335" cy="44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23528" y="5172928"/>
            <a:ext cx="352839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5/6 squadre sul territorio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ogni giorno di cui in mare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23728" y="332656"/>
            <a:ext cx="2296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</a:t>
            </a:r>
          </a:p>
        </p:txBody>
      </p:sp>
      <p:sp>
        <p:nvSpPr>
          <p:cNvPr id="8" name="Rettangolo 7"/>
          <p:cNvSpPr/>
          <p:nvPr/>
        </p:nvSpPr>
        <p:spPr>
          <a:xfrm>
            <a:off x="6516216" y="2564904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L’Agenzia ogni giorno è presente sul territorio per monitoraggi e controlli garantendo la sua presenza con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di 2.000 sopralluoghi 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all’anno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13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0" y="404664"/>
            <a:ext cx="6156176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NON CONFORMITÀ RILEVATE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419343"/>
              </p:ext>
            </p:extLst>
          </p:nvPr>
        </p:nvGraphicFramePr>
        <p:xfrm>
          <a:off x="755576" y="1988840"/>
          <a:ext cx="7848872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618">
                  <a:extLst>
                    <a:ext uri="{9D8B030D-6E8A-4147-A177-3AD203B41FA5}">
                      <a16:colId xmlns:a16="http://schemas.microsoft.com/office/drawing/2014/main" val="1322085571"/>
                    </a:ext>
                  </a:extLst>
                </a:gridCol>
                <a:gridCol w="1709655">
                  <a:extLst>
                    <a:ext uri="{9D8B030D-6E8A-4147-A177-3AD203B41FA5}">
                      <a16:colId xmlns:a16="http://schemas.microsoft.com/office/drawing/2014/main" val="27571110"/>
                    </a:ext>
                  </a:extLst>
                </a:gridCol>
                <a:gridCol w="1709655">
                  <a:extLst>
                    <a:ext uri="{9D8B030D-6E8A-4147-A177-3AD203B41FA5}">
                      <a16:colId xmlns:a16="http://schemas.microsoft.com/office/drawing/2014/main" val="4041893871"/>
                    </a:ext>
                  </a:extLst>
                </a:gridCol>
                <a:gridCol w="1631944">
                  <a:extLst>
                    <a:ext uri="{9D8B030D-6E8A-4147-A177-3AD203B41FA5}">
                      <a16:colId xmlns:a16="http://schemas.microsoft.com/office/drawing/2014/main" val="504278088"/>
                    </a:ext>
                  </a:extLst>
                </a:gridCol>
              </a:tblGrid>
              <a:tr h="835625"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566426"/>
                  </a:ext>
                </a:extLst>
              </a:tr>
              <a:tr h="1442312">
                <a:tc>
                  <a:txBody>
                    <a:bodyPr/>
                    <a:lstStyle/>
                    <a:p>
                      <a:pPr algn="ctr"/>
                      <a:r>
                        <a:rPr lang="it-IT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Amministrative</a:t>
                      </a:r>
                      <a:endParaRPr lang="it-I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44818"/>
                  </a:ext>
                </a:extLst>
              </a:tr>
              <a:tr h="1394471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Penali</a:t>
                      </a:r>
                      <a:endParaRPr lang="it-I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92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2986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484784"/>
            <a:ext cx="8935516" cy="453650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i="1" dirty="0"/>
          </a:p>
          <a:p>
            <a:pPr marL="109728" indent="0" algn="ctr">
              <a:buNone/>
            </a:pPr>
            <a:endParaRPr lang="it-IT" i="1" dirty="0"/>
          </a:p>
          <a:p>
            <a:pPr marL="109728" indent="0" algn="ctr">
              <a:buNone/>
            </a:pPr>
            <a:endParaRPr lang="it-IT" i="1" dirty="0" smtClean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107504" y="332657"/>
            <a:ext cx="5976664" cy="648072"/>
          </a:xfrm>
        </p:spPr>
        <p:txBody>
          <a:bodyPr>
            <a:noAutofit/>
          </a:bodyPr>
          <a:lstStyle/>
          <a:p>
            <a:pPr marL="109728" algn="ctr"/>
            <a:r>
              <a:rPr lang="it-IT" sz="2800" dirty="0" smtClean="0"/>
              <a:t>ATTIVITÀ ISPETTIVA CONGIUNTA </a:t>
            </a:r>
            <a:br>
              <a:rPr lang="it-IT" sz="2800" dirty="0" smtClean="0"/>
            </a:br>
            <a:r>
              <a:rPr lang="it-IT" sz="2800" dirty="0" smtClean="0"/>
              <a:t>CON ALTRI ENTI DI P.G. </a:t>
            </a:r>
            <a:endParaRPr lang="it-IT" sz="28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631818"/>
              </p:ext>
            </p:extLst>
          </p:nvPr>
        </p:nvGraphicFramePr>
        <p:xfrm>
          <a:off x="1144679" y="2348880"/>
          <a:ext cx="7315752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876">
                  <a:extLst>
                    <a:ext uri="{9D8B030D-6E8A-4147-A177-3AD203B41FA5}">
                      <a16:colId xmlns:a16="http://schemas.microsoft.com/office/drawing/2014/main" val="1077419772"/>
                    </a:ext>
                  </a:extLst>
                </a:gridCol>
                <a:gridCol w="3657876">
                  <a:extLst>
                    <a:ext uri="{9D8B030D-6E8A-4147-A177-3AD203B41FA5}">
                      <a16:colId xmlns:a16="http://schemas.microsoft.com/office/drawing/2014/main" val="13748702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sopralluoghi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22507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99205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8054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99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221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96855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/>
              <a:t>Attività tecniche finalizzate al mantenimento, sviluppo e potenziamento delle attività di </a:t>
            </a:r>
            <a:r>
              <a:rPr lang="it-IT" dirty="0" smtClean="0"/>
              <a:t>protezione </a:t>
            </a:r>
            <a:r>
              <a:rPr lang="it-IT" dirty="0"/>
              <a:t>ambientale</a:t>
            </a:r>
          </a:p>
          <a:p>
            <a:endParaRPr lang="it-IT" dirty="0"/>
          </a:p>
          <a:p>
            <a:r>
              <a:rPr lang="it-IT" dirty="0"/>
              <a:t>Supporto tecnico scientifico, strumentale ed </a:t>
            </a:r>
            <a:r>
              <a:rPr lang="it-IT" dirty="0" smtClean="0"/>
              <a:t>analitico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290 </a:t>
            </a:r>
            <a:r>
              <a:rPr lang="it-IT" dirty="0" smtClean="0"/>
              <a:t>dipendenti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180528" y="332656"/>
            <a:ext cx="6624736" cy="1012974"/>
          </a:xfrm>
        </p:spPr>
        <p:txBody>
          <a:bodyPr/>
          <a:lstStyle/>
          <a:p>
            <a:pPr algn="ctr"/>
            <a:r>
              <a:rPr lang="it-IT" dirty="0" smtClean="0"/>
              <a:t>ARPA FVG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2954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196752"/>
            <a:ext cx="9043020" cy="504056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i="1" dirty="0"/>
          </a:p>
          <a:p>
            <a:pPr algn="just"/>
            <a:r>
              <a:rPr lang="it-IT" dirty="0" smtClean="0"/>
              <a:t>Le prescrizioni devono essere asseverate </a:t>
            </a:r>
            <a:r>
              <a:rPr lang="it-IT" dirty="0"/>
              <a:t>tecnicamente dall’ente specializzato competente nella materia trattata </a:t>
            </a:r>
          </a:p>
          <a:p>
            <a:pPr algn="just"/>
            <a:r>
              <a:rPr lang="it-IT" dirty="0" smtClean="0"/>
              <a:t>In Arpa </a:t>
            </a:r>
            <a:r>
              <a:rPr lang="it-IT" dirty="0"/>
              <a:t>FVG </a:t>
            </a:r>
            <a:r>
              <a:rPr lang="it-IT" dirty="0" smtClean="0"/>
              <a:t>è la Direzione </a:t>
            </a:r>
            <a:r>
              <a:rPr lang="it-IT" dirty="0"/>
              <a:t>Tecnico-Scientifica </a:t>
            </a:r>
          </a:p>
          <a:p>
            <a:pPr algn="just"/>
            <a:r>
              <a:rPr lang="it-IT" dirty="0" smtClean="0"/>
              <a:t>Attività </a:t>
            </a:r>
            <a:r>
              <a:rPr lang="it-IT" dirty="0"/>
              <a:t>di natura tecnica e consiste nella validazione tecnico-amministrativa del contenuto delle prescrizioni </a:t>
            </a:r>
          </a:p>
          <a:p>
            <a:pPr algn="just"/>
            <a:r>
              <a:rPr lang="it-IT" dirty="0" smtClean="0"/>
              <a:t>Non </a:t>
            </a:r>
            <a:r>
              <a:rPr lang="it-IT" dirty="0"/>
              <a:t>rientra invece nelle competenze del soggetto </a:t>
            </a:r>
            <a:r>
              <a:rPr lang="it-IT" dirty="0" err="1"/>
              <a:t>asseveratore</a:t>
            </a:r>
            <a:r>
              <a:rPr lang="it-IT" dirty="0"/>
              <a:t> la valutazione della sussistenza dei presupposti per l’applicabilità della prescrizione</a:t>
            </a:r>
          </a:p>
          <a:p>
            <a:pPr algn="just"/>
            <a:r>
              <a:rPr lang="it-IT" dirty="0"/>
              <a:t>Per ipotesi di particolare complessità l’organo accertatore potrà rivolgersi ad Arpa FVG</a:t>
            </a:r>
          </a:p>
          <a:p>
            <a:pPr marL="109728" indent="0" algn="ctr">
              <a:buNone/>
            </a:pPr>
            <a:endParaRPr lang="it-IT" i="1" dirty="0"/>
          </a:p>
          <a:p>
            <a:pPr marL="109728" indent="0" algn="ctr">
              <a:buNone/>
            </a:pPr>
            <a:endParaRPr lang="it-IT" i="1" dirty="0" smtClean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-108520" y="188640"/>
            <a:ext cx="6984776" cy="648072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it-IT" dirty="0" smtClean="0"/>
              <a:t>LA FASE DI </a:t>
            </a:r>
            <a:br>
              <a:rPr lang="it-IT" dirty="0" smtClean="0"/>
            </a:br>
            <a:r>
              <a:rPr lang="it-IT" dirty="0" smtClean="0"/>
              <a:t>ASSEVERAZIONE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3751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908720"/>
            <a:ext cx="8935516" cy="54006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i="1" dirty="0"/>
          </a:p>
          <a:p>
            <a:endParaRPr lang="it-IT" i="1" dirty="0" smtClean="0"/>
          </a:p>
          <a:p>
            <a:pPr marL="109728" indent="0" algn="ctr">
              <a:buNone/>
            </a:pPr>
            <a:endParaRPr lang="it-IT" i="1" dirty="0" smtClean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-540568" y="188640"/>
            <a:ext cx="7992888" cy="648072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it-IT" dirty="0"/>
              <a:t>LA FASE DI </a:t>
            </a:r>
            <a:br>
              <a:rPr lang="it-IT" dirty="0"/>
            </a:br>
            <a:r>
              <a:rPr lang="it-IT" dirty="0"/>
              <a:t>ASSEVERAZIONE</a:t>
            </a:r>
            <a:r>
              <a:rPr lang="it-IT" i="1" dirty="0" smtClean="0"/>
              <a:t/>
            </a:r>
            <a:br>
              <a:rPr lang="it-IT" i="1" dirty="0" smtClean="0"/>
            </a:br>
            <a:endParaRPr lang="it-IT" i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1024"/>
              </p:ext>
            </p:extLst>
          </p:nvPr>
        </p:nvGraphicFramePr>
        <p:xfrm>
          <a:off x="881382" y="2348880"/>
          <a:ext cx="738776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880">
                  <a:extLst>
                    <a:ext uri="{9D8B030D-6E8A-4147-A177-3AD203B41FA5}">
                      <a16:colId xmlns:a16="http://schemas.microsoft.com/office/drawing/2014/main" val="1077419772"/>
                    </a:ext>
                  </a:extLst>
                </a:gridCol>
                <a:gridCol w="3693880">
                  <a:extLst>
                    <a:ext uri="{9D8B030D-6E8A-4147-A177-3AD203B41FA5}">
                      <a16:colId xmlns:a16="http://schemas.microsoft.com/office/drawing/2014/main" val="13748702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asseverazioni richieste su prescrizioni di altri 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22507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99205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8054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99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556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556792"/>
            <a:ext cx="8712968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i="1" dirty="0"/>
              <a:t/>
            </a:r>
            <a:br>
              <a:rPr lang="it-IT" i="1" dirty="0"/>
            </a:br>
            <a:r>
              <a:rPr lang="it-IT" dirty="0"/>
              <a:t>Il Sistema Nazionale </a:t>
            </a:r>
            <a:r>
              <a:rPr lang="it-IT" dirty="0" smtClean="0"/>
              <a:t>Protezione </a:t>
            </a:r>
            <a:r>
              <a:rPr lang="it-IT" dirty="0"/>
              <a:t>Ambiente </a:t>
            </a:r>
            <a:r>
              <a:rPr lang="it-IT" dirty="0" smtClean="0"/>
              <a:t>(</a:t>
            </a:r>
            <a:r>
              <a:rPr lang="it-IT" dirty="0"/>
              <a:t>SNPA</a:t>
            </a:r>
            <a:r>
              <a:rPr lang="it-IT" dirty="0" smtClean="0"/>
              <a:t>)</a:t>
            </a:r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r>
              <a:rPr lang="it-IT" dirty="0" smtClean="0"/>
              <a:t>l’insieme </a:t>
            </a:r>
            <a:r>
              <a:rPr lang="it-IT" dirty="0"/>
              <a:t>composto da ISPRA e </a:t>
            </a:r>
            <a:r>
              <a:rPr lang="it-IT" dirty="0" smtClean="0"/>
              <a:t>dalle ARPA/APPA</a:t>
            </a:r>
            <a:endParaRPr lang="it-IT" dirty="0"/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r>
              <a:rPr lang="it-IT" dirty="0" smtClean="0"/>
              <a:t>Legge </a:t>
            </a:r>
            <a:r>
              <a:rPr lang="it-IT" dirty="0"/>
              <a:t>n. 132/2016 del 28 giugno 2016</a:t>
            </a:r>
          </a:p>
          <a:p>
            <a:pPr marL="109728" indent="0">
              <a:buNone/>
            </a:pPr>
            <a:endParaRPr lang="it-IT" i="1" dirty="0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-540568" y="116632"/>
            <a:ext cx="7704856" cy="576064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it-IT" sz="2700" i="1" dirty="0"/>
              <a:t/>
            </a:r>
            <a:br>
              <a:rPr lang="it-IT" sz="2700" i="1" dirty="0"/>
            </a:br>
            <a:r>
              <a:rPr lang="it-IT" i="1" dirty="0" smtClean="0"/>
              <a:t/>
            </a:r>
            <a:br>
              <a:rPr lang="it-IT" i="1" dirty="0" smtClean="0"/>
            </a:br>
            <a:endParaRPr lang="it-IT" i="1" dirty="0"/>
          </a:p>
        </p:txBody>
      </p:sp>
      <p:sp>
        <p:nvSpPr>
          <p:cNvPr id="3" name="Rettangolo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107504" y="188640"/>
            <a:ext cx="6192688" cy="1084982"/>
          </a:xfrm>
          <a:prstGeom prst="rect">
            <a:avLst/>
          </a:prstGeom>
        </p:spPr>
        <p:txBody>
          <a:bodyPr vert="horz" rtlCol="0" anchor="t" anchorCtr="0">
            <a:normAutofit fontScale="97500"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 algn="ctr"/>
            <a:r>
              <a:rPr lang="it-IT" sz="3200" dirty="0" smtClean="0"/>
              <a:t>Sistema Nazionale </a:t>
            </a:r>
            <a:br>
              <a:rPr lang="it-IT" sz="3200" dirty="0" smtClean="0"/>
            </a:br>
            <a:r>
              <a:rPr lang="it-IT" sz="3200" dirty="0" smtClean="0"/>
              <a:t>Protezione Ambiente SNPA</a:t>
            </a:r>
            <a:endParaRPr lang="it-IT" sz="3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2986" r="3992" b="4837"/>
          <a:stretch/>
        </p:blipFill>
        <p:spPr>
          <a:xfrm>
            <a:off x="6313616" y="3356992"/>
            <a:ext cx="2692400" cy="33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88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 smtClean="0"/>
              <a:t>Linee </a:t>
            </a:r>
            <a:r>
              <a:rPr lang="it-IT" dirty="0"/>
              <a:t>guida SNPA </a:t>
            </a:r>
            <a:r>
              <a:rPr lang="it-IT" dirty="0" smtClean="0"/>
              <a:t>n. </a:t>
            </a:r>
            <a:r>
              <a:rPr lang="it-IT" dirty="0"/>
              <a:t>38/2022 </a:t>
            </a:r>
            <a:r>
              <a:rPr lang="it-IT" dirty="0" smtClean="0"/>
              <a:t>elaborate dal </a:t>
            </a:r>
            <a:r>
              <a:rPr lang="it-IT" dirty="0" err="1" smtClean="0"/>
              <a:t>GdL</a:t>
            </a:r>
            <a:r>
              <a:rPr lang="it-IT" dirty="0" smtClean="0"/>
              <a:t> </a:t>
            </a:r>
            <a:r>
              <a:rPr lang="it-IT" dirty="0"/>
              <a:t>III/03 “</a:t>
            </a:r>
            <a:r>
              <a:rPr lang="it-IT" dirty="0" err="1"/>
              <a:t>Ecoreati</a:t>
            </a:r>
            <a:r>
              <a:rPr lang="it-IT" dirty="0" smtClean="0"/>
              <a:t>” per </a:t>
            </a:r>
            <a:r>
              <a:rPr lang="it-IT" dirty="0"/>
              <a:t>l’applicazione </a:t>
            </a:r>
            <a:r>
              <a:rPr lang="it-IT" dirty="0" smtClean="0"/>
              <a:t>della parte VI-bis </a:t>
            </a:r>
            <a:r>
              <a:rPr lang="it-IT" dirty="0" err="1" smtClean="0"/>
              <a:t>D.Lgs</a:t>
            </a:r>
            <a:r>
              <a:rPr lang="it-IT" dirty="0" err="1"/>
              <a:t>.</a:t>
            </a:r>
            <a:r>
              <a:rPr lang="it-IT" dirty="0"/>
              <a:t> </a:t>
            </a:r>
            <a:r>
              <a:rPr lang="it-IT" dirty="0" smtClean="0"/>
              <a:t>152/2006</a:t>
            </a:r>
          </a:p>
          <a:p>
            <a:pPr marL="109728" indent="0">
              <a:buNone/>
            </a:pPr>
            <a:r>
              <a:rPr lang="it-IT" dirty="0" smtClean="0"/>
              <a:t>Nuove linee guida aggiornate in fase di pubblicazione</a:t>
            </a:r>
          </a:p>
          <a:p>
            <a:pPr marL="109728" indent="0">
              <a:buNone/>
            </a:pPr>
            <a:endParaRPr lang="it-IT" dirty="0" smtClean="0"/>
          </a:p>
          <a:p>
            <a:r>
              <a:rPr lang="it-IT" dirty="0" smtClean="0"/>
              <a:t>strumento </a:t>
            </a:r>
            <a:r>
              <a:rPr lang="it-IT" dirty="0"/>
              <a:t>di lavoro per gli </a:t>
            </a:r>
            <a:endParaRPr lang="it-IT" dirty="0" smtClean="0"/>
          </a:p>
          <a:p>
            <a:pPr marL="109728" indent="0">
              <a:buNone/>
            </a:pPr>
            <a:r>
              <a:rPr lang="it-IT" dirty="0"/>
              <a:t> </a:t>
            </a:r>
            <a:r>
              <a:rPr lang="it-IT" dirty="0" smtClean="0"/>
              <a:t>  operatori </a:t>
            </a:r>
            <a:r>
              <a:rPr lang="it-IT" dirty="0"/>
              <a:t>del </a:t>
            </a:r>
            <a:r>
              <a:rPr lang="it-IT" dirty="0" smtClean="0"/>
              <a:t>SNPA</a:t>
            </a:r>
          </a:p>
          <a:p>
            <a:r>
              <a:rPr lang="it-IT" dirty="0" smtClean="0"/>
              <a:t>modello </a:t>
            </a:r>
            <a:r>
              <a:rPr lang="it-IT" dirty="0"/>
              <a:t>di azione del SNPA</a:t>
            </a:r>
          </a:p>
          <a:p>
            <a:r>
              <a:rPr lang="it-IT" dirty="0" smtClean="0"/>
              <a:t>utilizzato anche dagli altri enti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92688" cy="108498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Sistema Nazionale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Protezione </a:t>
            </a:r>
            <a:r>
              <a:rPr lang="it-IT" dirty="0"/>
              <a:t>Ambiente </a:t>
            </a:r>
            <a:r>
              <a:rPr lang="it-IT" dirty="0" smtClean="0"/>
              <a:t>SNPA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56992"/>
            <a:ext cx="22960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20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9685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b="1" dirty="0"/>
              <a:t>Livelli essenziali delle prestazioni tecniche ambientali </a:t>
            </a:r>
            <a:endParaRPr lang="it-IT" b="1" dirty="0" smtClean="0"/>
          </a:p>
          <a:p>
            <a:pPr marL="109728" indent="0" algn="just">
              <a:buNone/>
            </a:pPr>
            <a:r>
              <a:rPr lang="it-IT" dirty="0" smtClean="0"/>
              <a:t>I </a:t>
            </a:r>
            <a:r>
              <a:rPr lang="it-IT" dirty="0"/>
              <a:t>LEPTA costituiscono il livello minimo omogeneo in tutto </a:t>
            </a:r>
            <a:r>
              <a:rPr lang="it-IT" dirty="0" smtClean="0"/>
              <a:t>il territorio </a:t>
            </a:r>
            <a:r>
              <a:rPr lang="it-IT" dirty="0"/>
              <a:t>nazionale per le </a:t>
            </a:r>
            <a:r>
              <a:rPr lang="it-IT" dirty="0" smtClean="0"/>
              <a:t>attività di </a:t>
            </a:r>
            <a:r>
              <a:rPr lang="it-IT" dirty="0"/>
              <a:t>cui all'articolo 3 che </a:t>
            </a:r>
            <a:r>
              <a:rPr lang="it-IT" dirty="0" smtClean="0"/>
              <a:t>il Sistema </a:t>
            </a:r>
            <a:r>
              <a:rPr lang="it-IT" dirty="0"/>
              <a:t>nazionale </a:t>
            </a:r>
            <a:r>
              <a:rPr lang="it-IT" dirty="0" smtClean="0"/>
              <a:t>è tenuto </a:t>
            </a:r>
            <a:r>
              <a:rPr lang="it-IT" dirty="0"/>
              <a:t>a garantire, anche ai fini </a:t>
            </a:r>
            <a:r>
              <a:rPr lang="it-IT" dirty="0" smtClean="0"/>
              <a:t>del perseguimento </a:t>
            </a:r>
            <a:r>
              <a:rPr lang="it-IT" dirty="0"/>
              <a:t>degli obiettivi di prevenzione </a:t>
            </a:r>
            <a:r>
              <a:rPr lang="it-IT" dirty="0" smtClean="0"/>
              <a:t>collettiva</a:t>
            </a:r>
          </a:p>
          <a:p>
            <a:pPr marL="109728" indent="0" algn="just">
              <a:buNone/>
            </a:pPr>
            <a:endParaRPr lang="it-IT" dirty="0"/>
          </a:p>
          <a:p>
            <a:pPr marL="109728" indent="0" algn="just">
              <a:buNone/>
            </a:pPr>
            <a:r>
              <a:rPr lang="it-IT" dirty="0"/>
              <a:t>Nella pianificazione delle </a:t>
            </a:r>
            <a:r>
              <a:rPr lang="it-IT" dirty="0" smtClean="0"/>
              <a:t>attività, </a:t>
            </a:r>
            <a:r>
              <a:rPr lang="it-IT" dirty="0"/>
              <a:t>il </a:t>
            </a:r>
            <a:r>
              <a:rPr lang="it-IT" dirty="0" smtClean="0"/>
              <a:t>SNPA </a:t>
            </a:r>
            <a:r>
              <a:rPr lang="it-IT" dirty="0"/>
              <a:t>adotta come obiettivo prioritario il conseguimento </a:t>
            </a:r>
            <a:r>
              <a:rPr lang="it-IT" dirty="0" smtClean="0"/>
              <a:t>dei LEPTA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92688" cy="108498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Sistema Nazionale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Protezione </a:t>
            </a:r>
            <a:r>
              <a:rPr lang="it-IT" dirty="0"/>
              <a:t>Ambiente </a:t>
            </a:r>
            <a:r>
              <a:rPr lang="it-IT" dirty="0" smtClean="0"/>
              <a:t>SNPA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5701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Art. </a:t>
            </a:r>
            <a:r>
              <a:rPr lang="it-IT" dirty="0" smtClean="0"/>
              <a:t>14  della L. 132/2016</a:t>
            </a:r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r>
              <a:rPr lang="it-IT" dirty="0" smtClean="0"/>
              <a:t>In fase di pubblicazione lo schema </a:t>
            </a:r>
            <a:r>
              <a:rPr lang="it-IT" dirty="0"/>
              <a:t>di regolamento </a:t>
            </a:r>
            <a:r>
              <a:rPr lang="it-IT" dirty="0" smtClean="0"/>
              <a:t>per l’individuazione </a:t>
            </a:r>
            <a:r>
              <a:rPr lang="it-IT" dirty="0"/>
              <a:t>del personale </a:t>
            </a:r>
            <a:r>
              <a:rPr lang="it-IT" dirty="0" smtClean="0"/>
              <a:t>ispettivo </a:t>
            </a:r>
            <a:r>
              <a:rPr lang="it-IT" dirty="0"/>
              <a:t>nell'ambito delle funzioni di controllo </a:t>
            </a:r>
            <a:r>
              <a:rPr lang="it-IT" dirty="0" smtClean="0"/>
              <a:t>svolte dal SNPA</a:t>
            </a:r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r>
              <a:rPr lang="it-IT" dirty="0" smtClean="0"/>
              <a:t>I </a:t>
            </a:r>
            <a:r>
              <a:rPr lang="it-IT" dirty="0"/>
              <a:t>legali rappresentanti delle </a:t>
            </a:r>
            <a:r>
              <a:rPr lang="it-IT" dirty="0" smtClean="0"/>
              <a:t>Arpa possono </a:t>
            </a:r>
            <a:r>
              <a:rPr lang="it-IT" dirty="0"/>
              <a:t>individuare e nominare gli UPG </a:t>
            </a:r>
            <a:r>
              <a:rPr lang="it-IT" dirty="0" smtClean="0"/>
              <a:t>tra </a:t>
            </a:r>
            <a:r>
              <a:rPr lang="it-IT" dirty="0"/>
              <a:t>il personale </a:t>
            </a:r>
            <a:r>
              <a:rPr lang="it-IT" dirty="0" smtClean="0"/>
              <a:t>dipendente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-900608" y="466522"/>
            <a:ext cx="8136904" cy="1084982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Il personale ispettivo del SNPA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89642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551504"/>
            <a:ext cx="8928992" cy="461380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Individuazione di 8 UPG tra il personale tecnico della SOC Pressioni </a:t>
            </a:r>
            <a:r>
              <a:rPr lang="it-IT" dirty="0"/>
              <a:t>sull'ambiente</a:t>
            </a:r>
            <a:r>
              <a:rPr lang="it-IT" dirty="0" smtClean="0"/>
              <a:t> </a:t>
            </a:r>
            <a:r>
              <a:rPr lang="it-IT" sz="2000" dirty="0" smtClean="0"/>
              <a:t>(Decreto del D.G. n° </a:t>
            </a:r>
            <a:r>
              <a:rPr lang="it-IT" sz="2000" dirty="0"/>
              <a:t>129 </a:t>
            </a:r>
            <a:r>
              <a:rPr lang="it-IT" sz="2000" dirty="0" smtClean="0"/>
              <a:t>del 28/12/2023)</a:t>
            </a:r>
          </a:p>
          <a:p>
            <a:endParaRPr lang="it-IT" dirty="0" smtClean="0"/>
          </a:p>
          <a:p>
            <a:r>
              <a:rPr lang="it-IT" dirty="0"/>
              <a:t>Responsabile della SOC Pressioni sull'ambiente cura i rapporti con l’Autorità giudiziaria e con gli Organi di </a:t>
            </a:r>
            <a:r>
              <a:rPr lang="it-IT" dirty="0" smtClean="0"/>
              <a:t>PG</a:t>
            </a:r>
          </a:p>
          <a:p>
            <a:endParaRPr lang="it-IT" dirty="0"/>
          </a:p>
          <a:p>
            <a:r>
              <a:rPr lang="it-IT" dirty="0" smtClean="0"/>
              <a:t>Responsabile dell’IPAS </a:t>
            </a:r>
            <a:r>
              <a:rPr lang="it-IT" dirty="0"/>
              <a:t>Vigilanza e controlli ambientali sul </a:t>
            </a:r>
            <a:r>
              <a:rPr lang="it-IT" dirty="0" smtClean="0"/>
              <a:t>territorio coordina gli UPG </a:t>
            </a:r>
          </a:p>
          <a:p>
            <a:endParaRPr lang="it-IT" dirty="0"/>
          </a:p>
          <a:p>
            <a:r>
              <a:rPr lang="it-IT" dirty="0"/>
              <a:t>Regolamento per la disciplina </a:t>
            </a:r>
            <a:r>
              <a:rPr lang="it-IT" dirty="0" smtClean="0"/>
              <a:t>dell’esercizio delle </a:t>
            </a:r>
            <a:r>
              <a:rPr lang="it-IT" dirty="0"/>
              <a:t>funzioni di </a:t>
            </a:r>
            <a:r>
              <a:rPr lang="it-IT" dirty="0" smtClean="0"/>
              <a:t>PG del personale </a:t>
            </a:r>
            <a:r>
              <a:rPr lang="it-IT" dirty="0"/>
              <a:t>di ARPA </a:t>
            </a:r>
            <a:r>
              <a:rPr lang="it-IT" dirty="0" smtClean="0"/>
              <a:t>FVG del 28/12/2023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-900608" y="466522"/>
            <a:ext cx="8136904" cy="1084982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Il personale UPG di Arpa FVG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57819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68052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Atti </a:t>
            </a:r>
            <a:r>
              <a:rPr lang="it-IT" dirty="0"/>
              <a:t>conseguenti ai controlli ambientali </a:t>
            </a:r>
            <a:r>
              <a:rPr lang="it-IT" dirty="0" smtClean="0"/>
              <a:t>di Arpa FVG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Atti </a:t>
            </a:r>
            <a:r>
              <a:rPr lang="it-IT" dirty="0"/>
              <a:t>di indagine specialistica in materia ambientale delegati direttamente </a:t>
            </a:r>
            <a:r>
              <a:rPr lang="it-IT" dirty="0" smtClean="0"/>
              <a:t>dall’Autorità giudiziaria </a:t>
            </a:r>
            <a:r>
              <a:rPr lang="it-IT" dirty="0"/>
              <a:t>o oggetto di </a:t>
            </a:r>
            <a:r>
              <a:rPr lang="it-IT" dirty="0" smtClean="0"/>
              <a:t>subdelega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Ente </a:t>
            </a:r>
            <a:r>
              <a:rPr lang="it-IT" dirty="0"/>
              <a:t>tecnico specializzato in materia ambientale, con </a:t>
            </a:r>
            <a:r>
              <a:rPr lang="it-IT" dirty="0" smtClean="0"/>
              <a:t>elevate professionalità </a:t>
            </a:r>
            <a:r>
              <a:rPr lang="it-IT" dirty="0"/>
              <a:t>formate e dedicate al monitoraggio e controllo ambientale del </a:t>
            </a:r>
            <a:r>
              <a:rPr lang="it-IT" dirty="0" smtClean="0"/>
              <a:t>territorio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-900608" y="466522"/>
            <a:ext cx="8136904" cy="1084982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Il personale UPG di Arpa FVG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68526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468052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Apporto specialistico di Arpa FVG per indagini complesse in cui è </a:t>
            </a:r>
            <a:r>
              <a:rPr lang="it-IT" dirty="0"/>
              <a:t>richiesta una qualificata collaborazione tecnico </a:t>
            </a:r>
            <a:r>
              <a:rPr lang="it-IT" dirty="0" smtClean="0"/>
              <a:t>scientifica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Professionalità </a:t>
            </a:r>
            <a:r>
              <a:rPr lang="it-IT" dirty="0"/>
              <a:t>qualificate nelle diverse aree specialistiche </a:t>
            </a:r>
            <a:r>
              <a:rPr lang="it-IT" dirty="0" smtClean="0"/>
              <a:t>in </a:t>
            </a:r>
            <a:r>
              <a:rPr lang="it-IT" dirty="0"/>
              <a:t>funzione dei singoli casi </a:t>
            </a:r>
            <a:r>
              <a:rPr lang="it-IT" dirty="0" smtClean="0"/>
              <a:t>concreti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Formazione continua per il </a:t>
            </a:r>
            <a:r>
              <a:rPr lang="it-IT" dirty="0" smtClean="0"/>
              <a:t>personale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Regionalizzazione </a:t>
            </a:r>
            <a:r>
              <a:rPr lang="it-IT" dirty="0"/>
              <a:t>dei servizi e delle </a:t>
            </a:r>
            <a:r>
              <a:rPr lang="it-IT" dirty="0" smtClean="0"/>
              <a:t>prestazioni</a:t>
            </a:r>
          </a:p>
          <a:p>
            <a:endParaRPr lang="it-IT" dirty="0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72608" cy="648072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it-IT" sz="3100" dirty="0" smtClean="0"/>
              <a:t>CONCLUSIONI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i="1" dirty="0" smtClean="0"/>
              <a:t/>
            </a:r>
            <a:br>
              <a:rPr lang="it-IT" i="1" dirty="0" smtClean="0"/>
            </a:b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468894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556792"/>
            <a:ext cx="8935516" cy="468052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Mantenimento della rete tra enti di controllo</a:t>
            </a:r>
          </a:p>
          <a:p>
            <a:endParaRPr lang="it-IT" dirty="0" smtClean="0"/>
          </a:p>
          <a:p>
            <a:r>
              <a:rPr lang="it-IT" dirty="0" smtClean="0"/>
              <a:t>Ottimizzazione dei controlli</a:t>
            </a:r>
          </a:p>
          <a:p>
            <a:endParaRPr lang="it-IT" dirty="0"/>
          </a:p>
          <a:p>
            <a:r>
              <a:rPr lang="it-IT" dirty="0" smtClean="0"/>
              <a:t>Digitalizzazione e gestione dei dati ambientali</a:t>
            </a:r>
          </a:p>
          <a:p>
            <a:endParaRPr lang="it-IT" dirty="0" smtClean="0"/>
          </a:p>
          <a:p>
            <a:r>
              <a:rPr lang="it-IT" dirty="0" smtClean="0"/>
              <a:t>Comunicazione costante agli stakeholder </a:t>
            </a:r>
            <a:r>
              <a:rPr lang="it-IT" sz="2000" dirty="0" smtClean="0"/>
              <a:t>(es. Scuola </a:t>
            </a:r>
            <a:r>
              <a:rPr lang="it-IT" sz="2000" dirty="0"/>
              <a:t>per </a:t>
            </a:r>
            <a:r>
              <a:rPr lang="it-IT" sz="2000" dirty="0" smtClean="0"/>
              <a:t>l’Ambiente) </a:t>
            </a:r>
          </a:p>
          <a:p>
            <a:endParaRPr lang="it-IT" dirty="0"/>
          </a:p>
          <a:p>
            <a:r>
              <a:rPr lang="it-IT" dirty="0" smtClean="0"/>
              <a:t>Valore pubblico e miglioramento della conoscenza ambientale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72608" cy="648072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it-IT" sz="3100" dirty="0" smtClean="0"/>
              <a:t>CONCLUSIONI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i="1" dirty="0" smtClean="0"/>
              <a:t/>
            </a:r>
            <a:br>
              <a:rPr lang="it-IT" i="1" dirty="0" smtClean="0"/>
            </a:b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813657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980728"/>
            <a:ext cx="8935516" cy="504056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il </a:t>
            </a:r>
            <a:r>
              <a:rPr lang="it-IT" dirty="0"/>
              <a:t>monitoraggio ambientale </a:t>
            </a:r>
            <a:endParaRPr lang="it-IT" dirty="0" smtClean="0"/>
          </a:p>
          <a:p>
            <a:pPr algn="just"/>
            <a:endParaRPr lang="it-IT" sz="2500" dirty="0" smtClean="0"/>
          </a:p>
          <a:p>
            <a:pPr algn="just"/>
            <a:r>
              <a:rPr lang="it-IT" dirty="0" smtClean="0"/>
              <a:t>i </a:t>
            </a:r>
            <a:r>
              <a:rPr lang="it-IT" dirty="0"/>
              <a:t>controlli sulle fonti di </a:t>
            </a:r>
            <a:r>
              <a:rPr lang="it-IT" dirty="0" smtClean="0"/>
              <a:t>pressione</a:t>
            </a:r>
          </a:p>
          <a:p>
            <a:pPr algn="just"/>
            <a:endParaRPr lang="it-IT" sz="2500" dirty="0" smtClean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supporto tecnico scientifico ai procedimenti relativi alle </a:t>
            </a:r>
            <a:r>
              <a:rPr lang="it-IT" dirty="0" smtClean="0"/>
              <a:t>autorizzazioni, </a:t>
            </a:r>
            <a:r>
              <a:rPr lang="it-IT" dirty="0"/>
              <a:t>alla pianificazione e alla </a:t>
            </a:r>
            <a:r>
              <a:rPr lang="it-IT" dirty="0" smtClean="0"/>
              <a:t>valutazione</a:t>
            </a:r>
          </a:p>
          <a:p>
            <a:pPr algn="just"/>
            <a:endParaRPr lang="it-IT" sz="2500" dirty="0" smtClean="0"/>
          </a:p>
          <a:p>
            <a:pPr algn="just"/>
            <a:r>
              <a:rPr lang="it-IT" dirty="0" smtClean="0"/>
              <a:t>lo </a:t>
            </a:r>
            <a:r>
              <a:rPr lang="it-IT" dirty="0"/>
              <a:t>sviluppo </a:t>
            </a:r>
            <a:r>
              <a:rPr lang="it-IT" dirty="0" smtClean="0"/>
              <a:t>e la gestione di dati e </a:t>
            </a:r>
            <a:r>
              <a:rPr lang="it-IT" dirty="0"/>
              <a:t>informazioni </a:t>
            </a:r>
            <a:r>
              <a:rPr lang="it-IT" dirty="0" smtClean="0"/>
              <a:t>ambientali</a:t>
            </a:r>
            <a:r>
              <a:rPr lang="it-IT" dirty="0"/>
              <a:t>, attività di educazione e formazione ambientale</a:t>
            </a:r>
          </a:p>
          <a:p>
            <a:pPr algn="just"/>
            <a:endParaRPr lang="it-IT" sz="2500" dirty="0" smtClean="0"/>
          </a:p>
          <a:p>
            <a:pPr algn="just"/>
            <a:r>
              <a:rPr lang="it-IT" dirty="0"/>
              <a:t>supporto alla sanità e alla protezione civile</a:t>
            </a:r>
          </a:p>
          <a:p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180528" y="332656"/>
            <a:ext cx="6624736" cy="1012974"/>
          </a:xfrm>
        </p:spPr>
        <p:txBody>
          <a:bodyPr/>
          <a:lstStyle/>
          <a:p>
            <a:pPr algn="ctr"/>
            <a:r>
              <a:rPr lang="it-IT" dirty="0" smtClean="0"/>
              <a:t>ARPA FVG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888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 algn="ctr">
              <a:buNone/>
            </a:pPr>
            <a:endParaRPr lang="it-IT" dirty="0"/>
          </a:p>
          <a:p>
            <a:pPr marL="393192" lvl="1" indent="0" algn="ctr">
              <a:buNone/>
            </a:pPr>
            <a:endParaRPr lang="it-IT" sz="3200" dirty="0" smtClean="0"/>
          </a:p>
          <a:p>
            <a:pPr marL="393192" lvl="1" indent="0" algn="ctr">
              <a:buNone/>
            </a:pPr>
            <a:endParaRPr lang="it-IT" sz="3200" dirty="0"/>
          </a:p>
          <a:p>
            <a:pPr marL="393192" lvl="1" indent="0" algn="ctr">
              <a:buNone/>
            </a:pPr>
            <a:endParaRPr lang="it-IT" sz="3200" dirty="0" smtClean="0"/>
          </a:p>
          <a:p>
            <a:pPr marL="393192" lvl="1" indent="0" algn="ctr">
              <a:buNone/>
            </a:pPr>
            <a:endParaRPr lang="it-IT" sz="3200" dirty="0"/>
          </a:p>
          <a:p>
            <a:pPr marL="393192" lvl="1" indent="0" algn="ctr">
              <a:buNone/>
            </a:pPr>
            <a:endParaRPr lang="it-IT" sz="3200" dirty="0" smtClean="0"/>
          </a:p>
          <a:p>
            <a:pPr marL="393192" lvl="1" indent="0" algn="ctr">
              <a:buNone/>
            </a:pPr>
            <a:endParaRPr lang="it-IT" sz="3200" dirty="0"/>
          </a:p>
          <a:p>
            <a:pPr marL="393192" lvl="1" indent="0" algn="ctr">
              <a:buNone/>
            </a:pPr>
            <a:endParaRPr lang="it-IT" sz="32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3"/>
          <a:stretch/>
        </p:blipFill>
        <p:spPr>
          <a:xfrm>
            <a:off x="1428469" y="2995763"/>
            <a:ext cx="6293584" cy="387178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31835" y="2171477"/>
            <a:ext cx="3486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354889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556792"/>
            <a:ext cx="8935516" cy="4680520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2500" dirty="0" smtClean="0"/>
              <a:t>nuovo assetto organizzativo dal 01.01.2024</a:t>
            </a:r>
          </a:p>
          <a:p>
            <a:endParaRPr lang="it-IT" sz="2500" dirty="0" smtClean="0"/>
          </a:p>
          <a:p>
            <a:r>
              <a:rPr lang="it-IT" sz="2500" dirty="0"/>
              <a:t>la conclusione della </a:t>
            </a:r>
            <a:r>
              <a:rPr lang="it-IT" sz="2500" dirty="0" smtClean="0"/>
              <a:t>regionalizzazione </a:t>
            </a:r>
            <a:r>
              <a:rPr lang="it-IT" sz="2500" dirty="0"/>
              <a:t>dei servizi e delle prestazioni di ARPA </a:t>
            </a:r>
            <a:r>
              <a:rPr lang="it-IT" sz="2500" dirty="0" smtClean="0"/>
              <a:t>FVG</a:t>
            </a:r>
          </a:p>
          <a:p>
            <a:endParaRPr lang="it-IT" sz="2500" dirty="0" smtClean="0"/>
          </a:p>
          <a:p>
            <a:r>
              <a:rPr lang="it-IT" sz="2500" dirty="0"/>
              <a:t>mappatura dei processi che si </a:t>
            </a:r>
            <a:r>
              <a:rPr lang="it-IT" sz="2500" dirty="0" smtClean="0"/>
              <a:t>basa </a:t>
            </a:r>
            <a:r>
              <a:rPr lang="it-IT" sz="2500" dirty="0"/>
              <a:t>sul </a:t>
            </a:r>
            <a:r>
              <a:rPr lang="it-IT" sz="2500" b="1" dirty="0"/>
              <a:t>Catalogo nazionale dei servizi e delle prestazioni </a:t>
            </a:r>
            <a:r>
              <a:rPr lang="it-IT" sz="2500" b="1" dirty="0" smtClean="0"/>
              <a:t>e sui </a:t>
            </a:r>
            <a:r>
              <a:rPr lang="it-IT" sz="2500" b="1" dirty="0"/>
              <a:t>processi di direzione e di supporto gestionale</a:t>
            </a:r>
            <a:endParaRPr lang="it-IT" sz="2500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86639" y="404664"/>
            <a:ext cx="5976664" cy="1061429"/>
          </a:xfrm>
        </p:spPr>
        <p:txBody>
          <a:bodyPr/>
          <a:lstStyle/>
          <a:p>
            <a:pPr algn="ctr"/>
            <a:r>
              <a:rPr lang="it-IT" dirty="0" smtClean="0"/>
              <a:t>L’ORGANIZZAZIONE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083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556792"/>
            <a:ext cx="8935516" cy="4680520"/>
          </a:xfrm>
        </p:spPr>
        <p:txBody>
          <a:bodyPr>
            <a:normAutofit/>
          </a:bodyPr>
          <a:lstStyle/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5909" r="3542" b="4428"/>
          <a:stretch/>
        </p:blipFill>
        <p:spPr>
          <a:xfrm>
            <a:off x="107504" y="824776"/>
            <a:ext cx="8995856" cy="60486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100392" y="1052736"/>
            <a:ext cx="10436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194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CONTROLLI SULLE PRESSIONI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255933" y="1555157"/>
            <a:ext cx="446449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 PRESSIONI SULL’AMBIENTE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39809" y="2194986"/>
            <a:ext cx="6696744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IPAS Vigilanza e controlli ambientali sul territorio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 Dipartimento di Pordenone - Centro regionale di riferimento rischi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IPAS Attività </a:t>
            </a:r>
            <a:r>
              <a:rPr lang="it-IT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Produttive</a:t>
            </a:r>
          </a:p>
          <a:p>
            <a:pPr lvl="1"/>
            <a:endParaRPr lang="it-IT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 Coordinamento Dipartimenti di Trieste e Gorizia - Centro regionale di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riferimento scarichi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depurazione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 Dipartimento di Udine - Centro regionale di riferimento rifiuti e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Osservatorio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regionale dei rifiuti, dei sottoprodotti e dei flussi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IPAS Aziende agricole e </a:t>
            </a:r>
            <a:r>
              <a:rPr lang="it-IT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suolo</a:t>
            </a:r>
          </a:p>
        </p:txBody>
      </p:sp>
    </p:spTree>
    <p:extLst>
      <p:ext uri="{BB962C8B-B14F-4D97-AF65-F5344CB8AC3E}">
        <p14:creationId xmlns:p14="http://schemas.microsoft.com/office/powerpoint/2010/main" val="19245901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0465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i="1" dirty="0"/>
          </a:p>
          <a:p>
            <a:endParaRPr lang="it-IT" i="1" dirty="0" smtClean="0"/>
          </a:p>
          <a:p>
            <a:pPr algn="just"/>
            <a:r>
              <a:rPr lang="it-IT" dirty="0" smtClean="0"/>
              <a:t>Prevenzione e protezione ambientale</a:t>
            </a:r>
          </a:p>
          <a:p>
            <a:pPr algn="just"/>
            <a:r>
              <a:rPr lang="it-IT" dirty="0" smtClean="0"/>
              <a:t>Verifica </a:t>
            </a:r>
            <a:r>
              <a:rPr lang="it-IT" dirty="0"/>
              <a:t>del rispetto delle </a:t>
            </a:r>
            <a:r>
              <a:rPr lang="it-IT" dirty="0" smtClean="0"/>
              <a:t>condizioni autorizzative</a:t>
            </a:r>
          </a:p>
          <a:p>
            <a:pPr algn="just"/>
            <a:r>
              <a:rPr lang="it-IT" dirty="0" smtClean="0"/>
              <a:t>Approccio tecnico e integrato sulle problematiche ambientali </a:t>
            </a:r>
            <a:endParaRPr lang="it-IT" dirty="0"/>
          </a:p>
          <a:p>
            <a:pPr algn="just"/>
            <a:r>
              <a:rPr lang="it-IT" dirty="0" smtClean="0"/>
              <a:t>Controllo dei fattori di pressione attraverso la conoscenza dello stato dell’ambiente (dati ambientali)</a:t>
            </a:r>
          </a:p>
          <a:p>
            <a:pPr algn="just"/>
            <a:r>
              <a:rPr lang="it-IT" dirty="0" smtClean="0"/>
              <a:t>Sensibilizzazione dei Gestori per aumentare la consapevolezza ambientale  </a:t>
            </a:r>
          </a:p>
          <a:p>
            <a:pPr algn="just"/>
            <a:r>
              <a:rPr lang="it-IT" dirty="0" smtClean="0"/>
              <a:t>Miglioramento continuo delle prestazioni ambientali</a:t>
            </a:r>
            <a:endParaRPr lang="it-IT" dirty="0"/>
          </a:p>
          <a:p>
            <a:pPr marL="109728" indent="0" algn="ctr">
              <a:buNone/>
            </a:pPr>
            <a:endParaRPr lang="it-IT" i="1" dirty="0" smtClean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-612576" y="476672"/>
            <a:ext cx="7560840" cy="886966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it-IT" dirty="0" smtClean="0"/>
              <a:t>PRINCIPI DEL CONTROLLO</a:t>
            </a:r>
            <a:r>
              <a:rPr lang="it-IT" i="1" dirty="0" smtClean="0"/>
              <a:t/>
            </a:r>
            <a:br>
              <a:rPr lang="it-IT" i="1" dirty="0" smtClean="0"/>
            </a:b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535644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0" y="188640"/>
            <a:ext cx="6228184" cy="1228998"/>
          </a:xfrm>
        </p:spPr>
        <p:txBody>
          <a:bodyPr/>
          <a:lstStyle/>
          <a:p>
            <a:pPr algn="ctr"/>
            <a:r>
              <a:rPr lang="it-IT" dirty="0" smtClean="0"/>
              <a:t>I CONTROLLI AMBIENTALI </a:t>
            </a:r>
            <a:br>
              <a:rPr lang="it-IT" dirty="0" smtClean="0"/>
            </a:br>
            <a:r>
              <a:rPr lang="it-IT" dirty="0" smtClean="0"/>
              <a:t>DI ARPA FVG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323528" y="1772816"/>
            <a:ext cx="8136904" cy="46168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t-IT" dirty="0" smtClean="0"/>
              <a:t>Controlli </a:t>
            </a:r>
          </a:p>
          <a:p>
            <a:pPr lvl="1"/>
            <a:r>
              <a:rPr lang="it-IT" dirty="0" smtClean="0"/>
              <a:t>ispezioni </a:t>
            </a:r>
          </a:p>
          <a:p>
            <a:pPr lvl="1"/>
            <a:r>
              <a:rPr lang="it-IT" dirty="0" smtClean="0"/>
              <a:t>rilievi strumentali (strutture specialistiche)</a:t>
            </a:r>
          </a:p>
          <a:p>
            <a:pPr lvl="1"/>
            <a:r>
              <a:rPr lang="it-IT" dirty="0"/>
              <a:t>campionamenti delle matrici ambientali </a:t>
            </a:r>
            <a:endParaRPr lang="it-IT" dirty="0" smtClean="0"/>
          </a:p>
          <a:p>
            <a:pPr lvl="1"/>
            <a:r>
              <a:rPr lang="it-IT" dirty="0" smtClean="0"/>
              <a:t>analisi da parte Laboratorio</a:t>
            </a:r>
          </a:p>
          <a:p>
            <a:pPr marL="393192" lvl="1" indent="0">
              <a:buNone/>
            </a:pPr>
            <a:endParaRPr lang="it-IT" dirty="0" smtClean="0"/>
          </a:p>
          <a:p>
            <a:r>
              <a:rPr lang="it-IT" dirty="0" smtClean="0"/>
              <a:t>Attività ispettiva in seguito a interventi in </a:t>
            </a:r>
          </a:p>
          <a:p>
            <a:pPr marL="109728" indent="0">
              <a:buNone/>
            </a:pPr>
            <a:r>
              <a:rPr lang="it-IT" dirty="0"/>
              <a:t> </a:t>
            </a:r>
            <a:r>
              <a:rPr lang="it-IT" dirty="0" smtClean="0"/>
              <a:t>  emergenza del Sistema di Risposta alle </a:t>
            </a:r>
          </a:p>
          <a:p>
            <a:pPr marL="109728" indent="0">
              <a:buNone/>
            </a:pPr>
            <a:r>
              <a:rPr lang="it-IT" dirty="0"/>
              <a:t> </a:t>
            </a:r>
            <a:r>
              <a:rPr lang="it-IT" dirty="0" smtClean="0"/>
              <a:t>  Emergenze</a:t>
            </a:r>
          </a:p>
          <a:p>
            <a:endParaRPr lang="it-IT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84" y="5177472"/>
            <a:ext cx="2171733" cy="1628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944" y="1772816"/>
            <a:ext cx="1689073" cy="28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3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0" y="188640"/>
            <a:ext cx="6372200" cy="1228998"/>
          </a:xfrm>
        </p:spPr>
        <p:txBody>
          <a:bodyPr/>
          <a:lstStyle/>
          <a:p>
            <a:pPr algn="ctr"/>
            <a:r>
              <a:rPr lang="it-IT" dirty="0" smtClean="0"/>
              <a:t>I CONTROLLI AMBIENTALI </a:t>
            </a:r>
            <a:br>
              <a:rPr lang="it-IT" dirty="0" smtClean="0"/>
            </a:br>
            <a:r>
              <a:rPr lang="it-IT" dirty="0" smtClean="0"/>
              <a:t>DI ARPA FVG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259904" y="1844824"/>
            <a:ext cx="8935516" cy="43924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t-IT" dirty="0" smtClean="0"/>
              <a:t>Supporto </a:t>
            </a:r>
            <a:r>
              <a:rPr lang="it-IT" dirty="0"/>
              <a:t>ad altri enti di controllo </a:t>
            </a:r>
            <a:endParaRPr lang="it-IT" dirty="0" smtClean="0"/>
          </a:p>
          <a:p>
            <a:pPr lvl="1"/>
            <a:r>
              <a:rPr lang="it-IT" dirty="0" smtClean="0"/>
              <a:t>ispezioni specialistiche ambientali </a:t>
            </a:r>
            <a:br>
              <a:rPr lang="it-IT" dirty="0" smtClean="0"/>
            </a:br>
            <a:r>
              <a:rPr lang="it-IT" dirty="0" smtClean="0"/>
              <a:t>congiunte</a:t>
            </a:r>
          </a:p>
          <a:p>
            <a:pPr lvl="1"/>
            <a:r>
              <a:rPr lang="it-IT" dirty="0" smtClean="0"/>
              <a:t>valutazione specialistica dei </a:t>
            </a:r>
            <a:r>
              <a:rPr lang="it-IT" dirty="0"/>
              <a:t>dati </a:t>
            </a:r>
            <a:endParaRPr lang="it-IT" dirty="0" smtClean="0"/>
          </a:p>
          <a:p>
            <a:pPr marL="393192" lvl="1" indent="0">
              <a:buNone/>
            </a:pPr>
            <a:r>
              <a:rPr lang="it-IT" dirty="0"/>
              <a:t> </a:t>
            </a:r>
            <a:r>
              <a:rPr lang="it-IT" dirty="0" smtClean="0"/>
              <a:t>  ambientali provenienti dalle diverse </a:t>
            </a:r>
          </a:p>
          <a:p>
            <a:pPr marL="393192" lvl="1" indent="0">
              <a:buNone/>
            </a:pPr>
            <a:r>
              <a:rPr lang="it-IT" dirty="0"/>
              <a:t> </a:t>
            </a:r>
            <a:r>
              <a:rPr lang="it-IT" dirty="0" smtClean="0"/>
              <a:t>  attività di monitoraggio di Arpa FVG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Attività specialistica ambientale su </a:t>
            </a:r>
            <a:r>
              <a:rPr lang="it-IT" dirty="0"/>
              <a:t>delega dell’A.G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Asseverazione delle prescrizioni parte VI bis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4"/>
          <a:stretch/>
        </p:blipFill>
        <p:spPr>
          <a:xfrm>
            <a:off x="6084168" y="1772816"/>
            <a:ext cx="2664708" cy="2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49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10361</TotalTime>
  <Words>998</Words>
  <Application>Microsoft Office PowerPoint</Application>
  <PresentationFormat>Presentazione su schermo (4:3)</PresentationFormat>
  <Paragraphs>307</Paragraphs>
  <Slides>30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Arial</vt:lpstr>
      <vt:lpstr>Calibri</vt:lpstr>
      <vt:lpstr>Lucida Sans Unicode</vt:lpstr>
      <vt:lpstr>Verdana</vt:lpstr>
      <vt:lpstr>Wingdings 2</vt:lpstr>
      <vt:lpstr>Wingdings 3</vt:lpstr>
      <vt:lpstr>Viale</vt:lpstr>
      <vt:lpstr>Presentazione standard di PowerPoint</vt:lpstr>
      <vt:lpstr>ARPA FVG</vt:lpstr>
      <vt:lpstr>ARPA FVG</vt:lpstr>
      <vt:lpstr>L’ORGANIZZAZIONE </vt:lpstr>
      <vt:lpstr>Presentazione standard di PowerPoint</vt:lpstr>
      <vt:lpstr>I CONTROLLI SULLE PRESSIONI</vt:lpstr>
      <vt:lpstr>PRINCIPI DEL CONTROLLO </vt:lpstr>
      <vt:lpstr>I CONTROLLI AMBIENTALI  DI ARPA FVG</vt:lpstr>
      <vt:lpstr>I CONTROLLI AMBIENTALI  DI ARPA FVG</vt:lpstr>
      <vt:lpstr>TIPOLOGIA DI CONTROLLI </vt:lpstr>
      <vt:lpstr>TIPOLOGIA DI CONTROLLI </vt:lpstr>
      <vt:lpstr>TIPOLOGIA DI CONTROLLI </vt:lpstr>
      <vt:lpstr>TIPOLOGIA DI CONTROLLI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NON CONFORMITÀ RILEVATE</vt:lpstr>
      <vt:lpstr>ATTIVITÀ ISPETTIVA CONGIUNTA  CON ALTRI ENTI DI P.G. </vt:lpstr>
      <vt:lpstr>LA FASE DI  ASSEVERAZIONE</vt:lpstr>
      <vt:lpstr>LA FASE DI  ASSEVERAZIONE </vt:lpstr>
      <vt:lpstr>  </vt:lpstr>
      <vt:lpstr>Sistema Nazionale  Protezione Ambiente SNPA</vt:lpstr>
      <vt:lpstr>Sistema Nazionale  Protezione Ambiente SNPA</vt:lpstr>
      <vt:lpstr>Il personale ispettivo del SNPA</vt:lpstr>
      <vt:lpstr>Il personale UPG di Arpa FVG</vt:lpstr>
      <vt:lpstr>Il personale UPG di Arpa FVG</vt:lpstr>
      <vt:lpstr>CONCLUSIONI  </vt:lpstr>
      <vt:lpstr>CONCLUSIONI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accordo di programma, un cambio di passo, un impegno per il futuro</dc:title>
  <dc:creator>GS</dc:creator>
  <cp:lastModifiedBy>Torassa Davide</cp:lastModifiedBy>
  <cp:revision>1107</cp:revision>
  <cp:lastPrinted>2022-10-08T12:02:13Z</cp:lastPrinted>
  <dcterms:created xsi:type="dcterms:W3CDTF">2015-03-07T13:24:24Z</dcterms:created>
  <dcterms:modified xsi:type="dcterms:W3CDTF">2024-02-22T15:03:31Z</dcterms:modified>
</cp:coreProperties>
</file>