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14" r:id="rId6"/>
  </p:sldMasterIdLst>
  <p:notesMasterIdLst>
    <p:notesMasterId r:id="rId16"/>
  </p:notesMasterIdLst>
  <p:handoutMasterIdLst>
    <p:handoutMasterId r:id="rId17"/>
  </p:handoutMasterIdLst>
  <p:sldIdLst>
    <p:sldId id="292" r:id="rId7"/>
    <p:sldId id="293" r:id="rId8"/>
    <p:sldId id="294" r:id="rId9"/>
    <p:sldId id="287" r:id="rId10"/>
    <p:sldId id="285" r:id="rId11"/>
    <p:sldId id="288" r:id="rId12"/>
    <p:sldId id="286" r:id="rId13"/>
    <p:sldId id="290" r:id="rId14"/>
    <p:sldId id="277" r:id="rId15"/>
  </p:sldIdLst>
  <p:sldSz cx="9144000" cy="6858000" type="screen4x3"/>
  <p:notesSz cx="6794500" cy="9906000"/>
  <p:defaultTextStyle>
    <a:defPPr>
      <a:defRPr lang="it-IT"/>
    </a:defPPr>
    <a:lvl1pPr algn="ctr" rtl="0" fontAlgn="base">
      <a:spcBef>
        <a:spcPct val="0"/>
      </a:spcBef>
      <a:spcAft>
        <a:spcPct val="0"/>
      </a:spcAft>
      <a:defRPr sz="4400" kern="1200">
        <a:solidFill>
          <a:schemeClr val="tx1"/>
        </a:solidFill>
        <a:latin typeface="DecimaWE Rg" pitchFamily="2" charset="0"/>
        <a:ea typeface="+mn-ea"/>
        <a:cs typeface="+mn-cs"/>
      </a:defRPr>
    </a:lvl1pPr>
    <a:lvl2pPr marL="457200" algn="ctr" rtl="0" fontAlgn="base">
      <a:spcBef>
        <a:spcPct val="0"/>
      </a:spcBef>
      <a:spcAft>
        <a:spcPct val="0"/>
      </a:spcAft>
      <a:defRPr sz="4400" kern="1200">
        <a:solidFill>
          <a:schemeClr val="tx1"/>
        </a:solidFill>
        <a:latin typeface="DecimaWE Rg" pitchFamily="2" charset="0"/>
        <a:ea typeface="+mn-ea"/>
        <a:cs typeface="+mn-cs"/>
      </a:defRPr>
    </a:lvl2pPr>
    <a:lvl3pPr marL="914400" algn="ctr" rtl="0" fontAlgn="base">
      <a:spcBef>
        <a:spcPct val="0"/>
      </a:spcBef>
      <a:spcAft>
        <a:spcPct val="0"/>
      </a:spcAft>
      <a:defRPr sz="4400" kern="1200">
        <a:solidFill>
          <a:schemeClr val="tx1"/>
        </a:solidFill>
        <a:latin typeface="DecimaWE Rg" pitchFamily="2" charset="0"/>
        <a:ea typeface="+mn-ea"/>
        <a:cs typeface="+mn-cs"/>
      </a:defRPr>
    </a:lvl3pPr>
    <a:lvl4pPr marL="1371600" algn="ctr" rtl="0" fontAlgn="base">
      <a:spcBef>
        <a:spcPct val="0"/>
      </a:spcBef>
      <a:spcAft>
        <a:spcPct val="0"/>
      </a:spcAft>
      <a:defRPr sz="4400" kern="1200">
        <a:solidFill>
          <a:schemeClr val="tx1"/>
        </a:solidFill>
        <a:latin typeface="DecimaWE Rg" pitchFamily="2" charset="0"/>
        <a:ea typeface="+mn-ea"/>
        <a:cs typeface="+mn-cs"/>
      </a:defRPr>
    </a:lvl4pPr>
    <a:lvl5pPr marL="1828800" algn="ctr" rtl="0" fontAlgn="base">
      <a:spcBef>
        <a:spcPct val="0"/>
      </a:spcBef>
      <a:spcAft>
        <a:spcPct val="0"/>
      </a:spcAft>
      <a:defRPr sz="4400" kern="1200">
        <a:solidFill>
          <a:schemeClr val="tx1"/>
        </a:solidFill>
        <a:latin typeface="DecimaWE Rg" pitchFamily="2" charset="0"/>
        <a:ea typeface="+mn-ea"/>
        <a:cs typeface="+mn-cs"/>
      </a:defRPr>
    </a:lvl5pPr>
    <a:lvl6pPr marL="2286000" algn="l" defTabSz="914400" rtl="0" eaLnBrk="1" latinLnBrk="0" hangingPunct="1">
      <a:defRPr sz="4400" kern="1200">
        <a:solidFill>
          <a:schemeClr val="tx1"/>
        </a:solidFill>
        <a:latin typeface="DecimaWE Rg" pitchFamily="2" charset="0"/>
        <a:ea typeface="+mn-ea"/>
        <a:cs typeface="+mn-cs"/>
      </a:defRPr>
    </a:lvl6pPr>
    <a:lvl7pPr marL="2743200" algn="l" defTabSz="914400" rtl="0" eaLnBrk="1" latinLnBrk="0" hangingPunct="1">
      <a:defRPr sz="4400" kern="1200">
        <a:solidFill>
          <a:schemeClr val="tx1"/>
        </a:solidFill>
        <a:latin typeface="DecimaWE Rg" pitchFamily="2" charset="0"/>
        <a:ea typeface="+mn-ea"/>
        <a:cs typeface="+mn-cs"/>
      </a:defRPr>
    </a:lvl7pPr>
    <a:lvl8pPr marL="3200400" algn="l" defTabSz="914400" rtl="0" eaLnBrk="1" latinLnBrk="0" hangingPunct="1">
      <a:defRPr sz="4400" kern="1200">
        <a:solidFill>
          <a:schemeClr val="tx1"/>
        </a:solidFill>
        <a:latin typeface="DecimaWE Rg" pitchFamily="2" charset="0"/>
        <a:ea typeface="+mn-ea"/>
        <a:cs typeface="+mn-cs"/>
      </a:defRPr>
    </a:lvl8pPr>
    <a:lvl9pPr marL="3657600" algn="l" defTabSz="914400" rtl="0" eaLnBrk="1" latinLnBrk="0" hangingPunct="1">
      <a:defRPr sz="4400" kern="1200">
        <a:solidFill>
          <a:schemeClr val="tx1"/>
        </a:solidFill>
        <a:latin typeface="DecimaWE Rg" pitchFamily="2" charset="0"/>
        <a:ea typeface="+mn-ea"/>
        <a:cs typeface="+mn-cs"/>
      </a:defRPr>
    </a:lvl9pPr>
  </p:defaultTextStyle>
  <p:extLst>
    <p:ext uri="{EFAFB233-063F-42B5-8137-9DF3F51BA10A}">
      <p15:sldGuideLst xmlns:p15="http://schemas.microsoft.com/office/powerpoint/2012/main" xmlns="">
        <p15:guide id="1" orient="horz" pos="864">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20">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2C8EC"/>
    <a:srgbClr val="F0D2A6"/>
    <a:srgbClr val="21449C"/>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6156" autoAdjust="0"/>
  </p:normalViewPr>
  <p:slideViewPr>
    <p:cSldViewPr>
      <p:cViewPr>
        <p:scale>
          <a:sx n="100" d="100"/>
          <a:sy n="100" d="100"/>
        </p:scale>
        <p:origin x="-756" y="42"/>
      </p:cViewPr>
      <p:guideLst>
        <p:guide orient="horz" pos="8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936" y="-90"/>
      </p:cViewPr>
      <p:guideLst>
        <p:guide orient="horz" pos="2880"/>
        <p:guide orient="horz" pos="3120"/>
        <p:guide pos="216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Foglio1!$B$1</c:f>
              <c:strCache>
                <c:ptCount val="1"/>
                <c:pt idx="0">
                  <c:v>Serie 1</c:v>
                </c:pt>
              </c:strCache>
            </c:strRef>
          </c:tx>
          <c:spPr>
            <a:solidFill>
              <a:srgbClr val="0070C0"/>
            </a:solidFill>
          </c:spPr>
          <c:invertIfNegative val="0"/>
          <c:cat>
            <c:strRef>
              <c:f>Foglio1!$A$2:$A$9</c:f>
              <c:strCache>
                <c:ptCount val="8"/>
                <c:pt idx="0">
                  <c:v>scivolamento </c:v>
                </c:pt>
                <c:pt idx="1">
                  <c:v>crollo/ribaltamento </c:v>
                </c:pt>
                <c:pt idx="2">
                  <c:v>frane superficiali</c:v>
                </c:pt>
                <c:pt idx="3">
                  <c:v>sprofondamenti diffusi</c:v>
                </c:pt>
                <c:pt idx="4">
                  <c:v>colamento lento</c:v>
                </c:pt>
                <c:pt idx="5">
                  <c:v>colamento rapido</c:v>
                </c:pt>
                <c:pt idx="6">
                  <c:v>complesso</c:v>
                </c:pt>
                <c:pt idx="7">
                  <c:v>non determinato</c:v>
                </c:pt>
              </c:strCache>
            </c:strRef>
          </c:cat>
          <c:val>
            <c:numRef>
              <c:f>Foglio1!$B$2:$B$9</c:f>
              <c:numCache>
                <c:formatCode>0.00%</c:formatCode>
                <c:ptCount val="8"/>
                <c:pt idx="0">
                  <c:v>0.32840000000000003</c:v>
                </c:pt>
                <c:pt idx="1">
                  <c:v>0.39229999999999998</c:v>
                </c:pt>
                <c:pt idx="2">
                  <c:v>9.98E-2</c:v>
                </c:pt>
                <c:pt idx="3">
                  <c:v>3.8E-3</c:v>
                </c:pt>
                <c:pt idx="4">
                  <c:v>1.23E-2</c:v>
                </c:pt>
                <c:pt idx="5">
                  <c:v>0.1391</c:v>
                </c:pt>
                <c:pt idx="6">
                  <c:v>2.0400000000000001E-2</c:v>
                </c:pt>
                <c:pt idx="7">
                  <c:v>2.9999999999999997E-4</c:v>
                </c:pt>
              </c:numCache>
            </c:numRef>
          </c:val>
          <c:extLst xmlns:c16r2="http://schemas.microsoft.com/office/drawing/2015/06/chart">
            <c:ext xmlns:c16="http://schemas.microsoft.com/office/drawing/2014/chart" uri="{C3380CC4-5D6E-409C-BE32-E72D297353CC}">
              <c16:uniqueId val="{00000000-9026-471F-A511-AEBC757C53E1}"/>
            </c:ext>
          </c:extLst>
        </c:ser>
        <c:dLbls>
          <c:showLegendKey val="0"/>
          <c:showVal val="0"/>
          <c:showCatName val="0"/>
          <c:showSerName val="0"/>
          <c:showPercent val="0"/>
          <c:showBubbleSize val="0"/>
        </c:dLbls>
        <c:gapWidth val="150"/>
        <c:axId val="165373440"/>
        <c:axId val="165374976"/>
      </c:barChart>
      <c:catAx>
        <c:axId val="165373440"/>
        <c:scaling>
          <c:orientation val="minMax"/>
        </c:scaling>
        <c:delete val="0"/>
        <c:axPos val="l"/>
        <c:numFmt formatCode="General" sourceLinked="0"/>
        <c:majorTickMark val="out"/>
        <c:minorTickMark val="none"/>
        <c:tickLblPos val="nextTo"/>
        <c:spPr>
          <a:solidFill>
            <a:srgbClr val="FFFFFF"/>
          </a:solidFill>
        </c:spPr>
        <c:txPr>
          <a:bodyPr rot="0" anchor="ctr" anchorCtr="0"/>
          <a:lstStyle/>
          <a:p>
            <a:pPr>
              <a:defRPr sz="1400" b="0"/>
            </a:pPr>
            <a:endParaRPr lang="it-IT"/>
          </a:p>
        </c:txPr>
        <c:crossAx val="165374976"/>
        <c:crosses val="autoZero"/>
        <c:auto val="1"/>
        <c:lblAlgn val="ctr"/>
        <c:lblOffset val="100"/>
        <c:noMultiLvlLbl val="0"/>
      </c:catAx>
      <c:valAx>
        <c:axId val="165374976"/>
        <c:scaling>
          <c:orientation val="minMax"/>
        </c:scaling>
        <c:delete val="1"/>
        <c:axPos val="b"/>
        <c:numFmt formatCode="0.00%" sourceLinked="1"/>
        <c:majorTickMark val="out"/>
        <c:minorTickMark val="none"/>
        <c:tickLblPos val="nextTo"/>
        <c:crossAx val="165373440"/>
        <c:crosses val="autoZero"/>
        <c:crossBetween val="between"/>
      </c:valAx>
    </c:plotArea>
    <c:plotVisOnly val="1"/>
    <c:dispBlanksAs val="gap"/>
    <c:showDLblsOverMax val="0"/>
  </c:chart>
  <c:spPr>
    <a:solidFill>
      <a:srgbClr val="FFFFFF">
        <a:alpha val="49000"/>
      </a:srgbClr>
    </a:solidFill>
  </c:spPr>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4542675039072633"/>
          <c:y val="0.11700353690720372"/>
          <c:w val="0.85457324960927372"/>
          <c:h val="0.76599292618559256"/>
        </c:manualLayout>
      </c:layout>
      <c:barChart>
        <c:barDir val="bar"/>
        <c:grouping val="clustered"/>
        <c:varyColors val="0"/>
        <c:ser>
          <c:idx val="0"/>
          <c:order val="0"/>
          <c:tx>
            <c:strRef>
              <c:f>Foglio1!$B$1</c:f>
              <c:strCache>
                <c:ptCount val="1"/>
                <c:pt idx="0">
                  <c:v>Serie 1</c:v>
                </c:pt>
              </c:strCache>
            </c:strRef>
          </c:tx>
          <c:spPr>
            <a:solidFill>
              <a:srgbClr val="0070C0"/>
            </a:solidFill>
          </c:spPr>
          <c:invertIfNegative val="0"/>
          <c:cat>
            <c:strRef>
              <c:f>Foglio1!$A$2:$A$5</c:f>
              <c:strCache>
                <c:ptCount val="4"/>
                <c:pt idx="0">
                  <c:v>GO</c:v>
                </c:pt>
                <c:pt idx="1">
                  <c:v>PN</c:v>
                </c:pt>
                <c:pt idx="2">
                  <c:v>TS</c:v>
                </c:pt>
                <c:pt idx="3">
                  <c:v>UD</c:v>
                </c:pt>
              </c:strCache>
            </c:strRef>
          </c:cat>
          <c:val>
            <c:numRef>
              <c:f>Foglio1!$B$2:$B$5</c:f>
              <c:numCache>
                <c:formatCode>General</c:formatCode>
                <c:ptCount val="4"/>
                <c:pt idx="0">
                  <c:v>7</c:v>
                </c:pt>
                <c:pt idx="1">
                  <c:v>21</c:v>
                </c:pt>
                <c:pt idx="2">
                  <c:v>10</c:v>
                </c:pt>
                <c:pt idx="3">
                  <c:v>29</c:v>
                </c:pt>
              </c:numCache>
            </c:numRef>
          </c:val>
          <c:extLst xmlns:c16r2="http://schemas.microsoft.com/office/drawing/2015/06/chart">
            <c:ext xmlns:c16="http://schemas.microsoft.com/office/drawing/2014/chart" uri="{C3380CC4-5D6E-409C-BE32-E72D297353CC}">
              <c16:uniqueId val="{00000000-44C3-4642-A814-BB0C7701CF48}"/>
            </c:ext>
          </c:extLst>
        </c:ser>
        <c:dLbls>
          <c:showLegendKey val="0"/>
          <c:showVal val="0"/>
          <c:showCatName val="0"/>
          <c:showSerName val="0"/>
          <c:showPercent val="0"/>
          <c:showBubbleSize val="0"/>
        </c:dLbls>
        <c:gapWidth val="150"/>
        <c:axId val="164999168"/>
        <c:axId val="165000704"/>
      </c:barChart>
      <c:catAx>
        <c:axId val="164999168"/>
        <c:scaling>
          <c:orientation val="minMax"/>
        </c:scaling>
        <c:delete val="0"/>
        <c:axPos val="l"/>
        <c:numFmt formatCode="General" sourceLinked="0"/>
        <c:majorTickMark val="out"/>
        <c:minorTickMark val="none"/>
        <c:tickLblPos val="nextTo"/>
        <c:txPr>
          <a:bodyPr/>
          <a:lstStyle/>
          <a:p>
            <a:pPr>
              <a:defRPr sz="1200"/>
            </a:pPr>
            <a:endParaRPr lang="it-IT"/>
          </a:p>
        </c:txPr>
        <c:crossAx val="165000704"/>
        <c:crosses val="autoZero"/>
        <c:auto val="1"/>
        <c:lblAlgn val="ctr"/>
        <c:lblOffset val="100"/>
        <c:noMultiLvlLbl val="0"/>
      </c:catAx>
      <c:valAx>
        <c:axId val="165000704"/>
        <c:scaling>
          <c:orientation val="minMax"/>
        </c:scaling>
        <c:delete val="1"/>
        <c:axPos val="b"/>
        <c:numFmt formatCode="General" sourceLinked="1"/>
        <c:majorTickMark val="out"/>
        <c:minorTickMark val="none"/>
        <c:tickLblPos val="nextTo"/>
        <c:crossAx val="164999168"/>
        <c:crosses val="autoZero"/>
        <c:crossBetween val="between"/>
      </c:valAx>
    </c:plotArea>
    <c:plotVisOnly val="1"/>
    <c:dispBlanksAs val="gap"/>
    <c:showDLblsOverMax val="0"/>
  </c:chart>
  <c:txPr>
    <a:bodyPr/>
    <a:lstStyle/>
    <a:p>
      <a:pPr>
        <a:defRPr sz="1800"/>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it-IT" altLang="it-IT"/>
          </a:p>
        </p:txBody>
      </p:sp>
      <p:sp>
        <p:nvSpPr>
          <p:cNvPr id="58371" name="Rectangle 3"/>
          <p:cNvSpPr>
            <a:spLocks noGrp="1" noChangeArrowheads="1"/>
          </p:cNvSpPr>
          <p:nvPr>
            <p:ph type="dt" sz="quarter" idx="1"/>
          </p:nvPr>
        </p:nvSpPr>
        <p:spPr bwMode="auto">
          <a:xfrm>
            <a:off x="3850217" y="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it-IT" altLang="it-IT"/>
          </a:p>
        </p:txBody>
      </p:sp>
      <p:sp>
        <p:nvSpPr>
          <p:cNvPr id="58372" name="Rectangle 4"/>
          <p:cNvSpPr>
            <a:spLocks noGrp="1" noChangeArrowheads="1"/>
          </p:cNvSpPr>
          <p:nvPr>
            <p:ph type="ftr" sz="quarter" idx="2"/>
          </p:nvPr>
        </p:nvSpPr>
        <p:spPr bwMode="auto">
          <a:xfrm>
            <a:off x="0" y="941070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it-IT" altLang="it-IT"/>
          </a:p>
        </p:txBody>
      </p:sp>
      <p:sp>
        <p:nvSpPr>
          <p:cNvPr id="58373" name="Rectangle 5"/>
          <p:cNvSpPr>
            <a:spLocks noGrp="1" noChangeArrowheads="1"/>
          </p:cNvSpPr>
          <p:nvPr>
            <p:ph type="sldNum" sz="quarter" idx="3"/>
          </p:nvPr>
        </p:nvSpPr>
        <p:spPr bwMode="auto">
          <a:xfrm>
            <a:off x="3850217" y="941070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5C0DFD4A-86A4-4CED-A03B-8BA6512EADEA}" type="slidenum">
              <a:rPr lang="it-IT" altLang="it-IT"/>
              <a:pPr>
                <a:defRPr/>
              </a:pPr>
              <a:t>‹N›</a:t>
            </a:fld>
            <a:endParaRPr lang="it-IT" altLang="it-IT"/>
          </a:p>
        </p:txBody>
      </p:sp>
    </p:spTree>
    <p:extLst>
      <p:ext uri="{BB962C8B-B14F-4D97-AF65-F5344CB8AC3E}">
        <p14:creationId xmlns:p14="http://schemas.microsoft.com/office/powerpoint/2010/main" val="32397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it-IT" altLang="it-IT"/>
          </a:p>
        </p:txBody>
      </p:sp>
      <p:sp>
        <p:nvSpPr>
          <p:cNvPr id="53251" name="Rectangle 3"/>
          <p:cNvSpPr>
            <a:spLocks noGrp="1" noChangeArrowheads="1"/>
          </p:cNvSpPr>
          <p:nvPr>
            <p:ph type="dt" idx="1"/>
          </p:nvPr>
        </p:nvSpPr>
        <p:spPr bwMode="auto">
          <a:xfrm>
            <a:off x="3850217" y="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it-IT" altLang="it-IT"/>
          </a:p>
        </p:txBody>
      </p:sp>
      <p:sp>
        <p:nvSpPr>
          <p:cNvPr id="23556"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05934" y="4705350"/>
            <a:ext cx="4982633"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53254" name="Rectangle 6"/>
          <p:cNvSpPr>
            <a:spLocks noGrp="1" noChangeArrowheads="1"/>
          </p:cNvSpPr>
          <p:nvPr>
            <p:ph type="ftr" sz="quarter" idx="4"/>
          </p:nvPr>
        </p:nvSpPr>
        <p:spPr bwMode="auto">
          <a:xfrm>
            <a:off x="0" y="941070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it-IT" altLang="it-IT"/>
          </a:p>
        </p:txBody>
      </p:sp>
      <p:sp>
        <p:nvSpPr>
          <p:cNvPr id="53255" name="Rectangle 7"/>
          <p:cNvSpPr>
            <a:spLocks noGrp="1" noChangeArrowheads="1"/>
          </p:cNvSpPr>
          <p:nvPr>
            <p:ph type="sldNum" sz="quarter" idx="5"/>
          </p:nvPr>
        </p:nvSpPr>
        <p:spPr bwMode="auto">
          <a:xfrm>
            <a:off x="3850217" y="9410700"/>
            <a:ext cx="294428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171FD174-6BD9-4D3A-8336-885F5E7F30C5}" type="slidenum">
              <a:rPr lang="it-IT" altLang="it-IT"/>
              <a:pPr>
                <a:defRPr/>
              </a:pPr>
              <a:t>‹N›</a:t>
            </a:fld>
            <a:endParaRPr lang="it-IT" altLang="it-IT"/>
          </a:p>
        </p:txBody>
      </p:sp>
    </p:spTree>
    <p:extLst>
      <p:ext uri="{BB962C8B-B14F-4D97-AF65-F5344CB8AC3E}">
        <p14:creationId xmlns:p14="http://schemas.microsoft.com/office/powerpoint/2010/main" val="2192999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lexview-int.regione.fvg.it/FontiNormative/Dettaglio.aspx?Id=6225"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regione.fvg.it/rafvg/cms/RAFVG/ambiente-territorio/geologia/FOGLIA14/" TargetMode="External"/><Relationship Id="rId4" Type="http://schemas.openxmlformats.org/officeDocument/2006/relationships/hyperlink" Target="https://www.regione.fvg.it/rafvg/cms/RAFVG/ambiente-territorio/geologia/FOGLIA1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71FD174-6BD9-4D3A-8336-885F5E7F30C5}" type="slidenum">
              <a:rPr lang="it-IT" altLang="it-IT" smtClean="0"/>
              <a:pPr>
                <a:defRPr/>
              </a:pPr>
              <a:t>1</a:t>
            </a:fld>
            <a:endParaRPr lang="it-IT" altLang="it-IT"/>
          </a:p>
        </p:txBody>
      </p:sp>
    </p:spTree>
    <p:extLst>
      <p:ext uri="{BB962C8B-B14F-4D97-AF65-F5344CB8AC3E}">
        <p14:creationId xmlns:p14="http://schemas.microsoft.com/office/powerpoint/2010/main" val="267832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E81F180-57A7-46CB-95B4-9AA738D88563}" type="slidenum">
              <a:rPr lang="it-IT" altLang="it-IT" smtClean="0"/>
              <a:pPr algn="r" eaLnBrk="1" hangingPunct="1">
                <a:spcBef>
                  <a:spcPct val="0"/>
                </a:spcBef>
              </a:pPr>
              <a:t>2</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it-IT" altLang="it-IT" dirty="0" smtClean="0"/>
          </a:p>
        </p:txBody>
      </p:sp>
    </p:spTree>
    <p:extLst>
      <p:ext uri="{BB962C8B-B14F-4D97-AF65-F5344CB8AC3E}">
        <p14:creationId xmlns:p14="http://schemas.microsoft.com/office/powerpoint/2010/main" val="6041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E81F180-57A7-46CB-95B4-9AA738D88563}" type="slidenum">
              <a:rPr lang="it-IT" altLang="it-IT" smtClean="0"/>
              <a:pPr algn="r" eaLnBrk="1" hangingPunct="1">
                <a:spcBef>
                  <a:spcPct val="0"/>
                </a:spcBef>
              </a:pPr>
              <a:t>3</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algn="l" fontAlgn="auto">
              <a:spcBef>
                <a:spcPts val="600"/>
              </a:spcBef>
              <a:spcAft>
                <a:spcPts val="0"/>
              </a:spcAft>
            </a:pPr>
            <a:r>
              <a:rPr lang="it-IT" sz="1200" b="0" i="0" kern="1200" dirty="0" smtClean="0">
                <a:solidFill>
                  <a:schemeClr val="tx1"/>
                </a:solidFill>
                <a:effectLst/>
                <a:latin typeface="Times New Roman" pitchFamily="18" charset="0"/>
                <a:ea typeface="+mn-ea"/>
                <a:cs typeface="+mn-cs"/>
              </a:rPr>
              <a:t>conoscenza, tutela e promozione del patrimonio speleologico (grotte, cavità artificiali e forre), riconoscendone il pubblico interesse per la rilevanza dei valori ambientali, scientifici, culturali ed economici che esso rappresenta.</a:t>
            </a:r>
            <a:r>
              <a:rPr lang="it-IT" dirty="0" smtClean="0"/>
              <a:t/>
            </a:r>
            <a:br>
              <a:rPr lang="it-IT" dirty="0" smtClean="0"/>
            </a:br>
            <a:r>
              <a:rPr lang="it-IT" sz="1200" b="0" i="0" kern="1200" dirty="0" smtClean="0">
                <a:solidFill>
                  <a:schemeClr val="tx1"/>
                </a:solidFill>
                <a:effectLst/>
                <a:latin typeface="Times New Roman" pitchFamily="18" charset="0"/>
                <a:ea typeface="+mn-ea"/>
                <a:cs typeface="+mn-cs"/>
              </a:rPr>
              <a:t>La legge ha inoltre istituzionalizzato una visione approfondita d’insieme del fenomeno carsico, riconoscendo il legame indissolubile tra le grotte, le aree carsiche e gli acquiferi carsici.</a:t>
            </a:r>
            <a:r>
              <a:rPr lang="it-IT" dirty="0" smtClean="0"/>
              <a:t/>
            </a:r>
            <a:br>
              <a:rPr lang="it-IT" dirty="0" smtClean="0"/>
            </a:br>
            <a:r>
              <a:rPr lang="it-IT" sz="1200" b="0" i="0" kern="1200" dirty="0" smtClean="0">
                <a:solidFill>
                  <a:schemeClr val="tx1"/>
                </a:solidFill>
                <a:effectLst/>
                <a:latin typeface="Times New Roman" pitchFamily="18" charset="0"/>
                <a:ea typeface="+mn-ea"/>
                <a:cs typeface="+mn-cs"/>
              </a:rPr>
              <a:t>La norma ed i regolamenti di settore sono stati sviluppati con approccio partecipativo, istituendo dei specifici tavoli di lavoro con i soggetti portatori di interesse e con i rappresentanti della speleologia regionale. Gli speleologi sono, di fatto, attori protagonisti della crescita ed aggiornamento del catasto grotte, contribuendo agli aspetti conoscitivi grazie al loro costante lavoro di ricerca, monitoraggio ambientale delle grotte, esplorazione e rilievo topografico dei fenomeni carsici.</a:t>
            </a:r>
            <a:r>
              <a:rPr lang="it-IT" dirty="0" smtClean="0"/>
              <a:t/>
            </a:r>
            <a:br>
              <a:rPr lang="it-IT" dirty="0" smtClean="0"/>
            </a:br>
            <a:r>
              <a:rPr lang="it-IT" sz="1200" b="0" i="0" kern="1200" dirty="0" smtClean="0">
                <a:solidFill>
                  <a:schemeClr val="tx1"/>
                </a:solidFill>
                <a:effectLst/>
                <a:latin typeface="Times New Roman" pitchFamily="18" charset="0"/>
                <a:ea typeface="+mn-ea"/>
                <a:cs typeface="+mn-cs"/>
              </a:rPr>
              <a:t>Il Servizio geologico della Direzione centrale difesa dell’ambiente, energia e sviluppo sostenibile è competente per le attività istituzionali relative alle finalità sopracitate. La legge istituisce presso il Servizio il Catasto Speleologico Regionale (CSR), disciplinato dal successivo </a:t>
            </a:r>
            <a:r>
              <a:rPr lang="it-IT" sz="1200" b="0" i="0" u="sng" kern="1200" dirty="0" smtClean="0">
                <a:solidFill>
                  <a:schemeClr val="tx1"/>
                </a:solidFill>
                <a:effectLst/>
                <a:latin typeface="Times New Roman" pitchFamily="18" charset="0"/>
                <a:ea typeface="+mn-ea"/>
                <a:cs typeface="+mn-cs"/>
                <a:hlinkClick r:id="rId3" tooltip=" [il collegamento apre una nuova finestra]"/>
              </a:rPr>
              <a:t>Regolamento </a:t>
            </a:r>
            <a:r>
              <a:rPr lang="it-IT" sz="1200" b="0" i="0" u="sng" kern="1200" dirty="0" err="1" smtClean="0">
                <a:solidFill>
                  <a:schemeClr val="tx1"/>
                </a:solidFill>
                <a:effectLst/>
                <a:latin typeface="Times New Roman" pitchFamily="18" charset="0"/>
                <a:ea typeface="+mn-ea"/>
                <a:cs typeface="+mn-cs"/>
                <a:hlinkClick r:id="rId3" tooltip=" [il collegamento apre una nuova finestra]"/>
              </a:rPr>
              <a:t>DPReg</a:t>
            </a:r>
            <a:r>
              <a:rPr lang="it-IT" sz="1200" b="0" i="0" u="sng" kern="1200" dirty="0" smtClean="0">
                <a:solidFill>
                  <a:schemeClr val="tx1"/>
                </a:solidFill>
                <a:effectLst/>
                <a:latin typeface="Times New Roman" pitchFamily="18" charset="0"/>
                <a:ea typeface="+mn-ea"/>
                <a:cs typeface="+mn-cs"/>
                <a:hlinkClick r:id="rId3" tooltip=" [il collegamento apre una nuova finestra]"/>
              </a:rPr>
              <a:t>. 04/04/2018, n. 0064</a:t>
            </a:r>
            <a:r>
              <a:rPr lang="it-IT" sz="1200" b="0" i="0" kern="1200" dirty="0" smtClean="0">
                <a:solidFill>
                  <a:schemeClr val="tx1"/>
                </a:solidFill>
                <a:effectLst/>
                <a:latin typeface="Times New Roman" pitchFamily="18" charset="0"/>
                <a:ea typeface="+mn-ea"/>
                <a:cs typeface="+mn-cs"/>
              </a:rPr>
              <a:t>, quale sistema informativo territoriale di riferimento per le attività conoscitive, di tutela e di gestione del patrimonio speleologico.</a:t>
            </a:r>
            <a:r>
              <a:rPr lang="it-IT" dirty="0" smtClean="0"/>
              <a:t/>
            </a:r>
            <a:br>
              <a:rPr lang="it-IT" dirty="0" smtClean="0"/>
            </a:br>
            <a:r>
              <a:rPr lang="it-IT" sz="1200" b="0" i="0" kern="1200" dirty="0" smtClean="0">
                <a:solidFill>
                  <a:schemeClr val="tx1"/>
                </a:solidFill>
                <a:effectLst/>
                <a:latin typeface="Times New Roman" pitchFamily="18" charset="0"/>
                <a:ea typeface="+mn-ea"/>
                <a:cs typeface="+mn-cs"/>
              </a:rPr>
              <a:t>Il CSR eredita le competenze del catasto grotte di cui alla ex legge regionale 1 settembre 1966, n. 27 e si configura quale centro di raccolta dati, di studi e di divulgazione delle conoscenze relative al patrimonio speleologico, delle aree carsiche e degli acquiferi carsici del territorio regionale e dei relativi sistemi carsici interregionali e transfrontalieri. Il Servizio geologico opera in stretta collaborazione con gli Enti di ricerca ed i </a:t>
            </a:r>
            <a:r>
              <a:rPr lang="it-IT" sz="1200" b="0" i="0" u="sng" kern="1200" dirty="0" smtClean="0">
                <a:solidFill>
                  <a:schemeClr val="tx1"/>
                </a:solidFill>
                <a:effectLst/>
                <a:latin typeface="Times New Roman" pitchFamily="18" charset="0"/>
                <a:ea typeface="+mn-ea"/>
                <a:cs typeface="+mn-cs"/>
                <a:hlinkClick r:id="rId4" tooltip=" [il collegamento apre una nuova finestra]"/>
              </a:rPr>
              <a:t>Gruppi ed Associazioni speleologiche del Friuli Venezia Giulia</a:t>
            </a:r>
            <a:r>
              <a:rPr lang="it-IT" sz="1200" b="0" i="0" kern="1200" dirty="0" smtClean="0">
                <a:solidFill>
                  <a:schemeClr val="tx1"/>
                </a:solidFill>
                <a:effectLst/>
                <a:latin typeface="Times New Roman" pitchFamily="18" charset="0"/>
                <a:ea typeface="+mn-ea"/>
                <a:cs typeface="+mn-cs"/>
              </a:rPr>
              <a:t> anche attraverso un </a:t>
            </a:r>
            <a:r>
              <a:rPr lang="it-IT" sz="1200" b="0" i="0" u="sng" kern="1200" dirty="0" smtClean="0">
                <a:solidFill>
                  <a:schemeClr val="tx1"/>
                </a:solidFill>
                <a:effectLst/>
                <a:latin typeface="Times New Roman" pitchFamily="18" charset="0"/>
                <a:ea typeface="+mn-ea"/>
                <a:cs typeface="+mn-cs"/>
                <a:hlinkClick r:id="rId5" tooltip=" [il collegamento apre una nuova finestra]"/>
              </a:rPr>
              <a:t>sistema contributivo</a:t>
            </a:r>
            <a:r>
              <a:rPr lang="it-IT" sz="1200" b="0" i="0" kern="1200" dirty="0" smtClean="0">
                <a:solidFill>
                  <a:schemeClr val="tx1"/>
                </a:solidFill>
                <a:effectLst/>
                <a:latin typeface="Times New Roman" pitchFamily="18" charset="0"/>
                <a:ea typeface="+mn-ea"/>
                <a:cs typeface="+mn-cs"/>
              </a:rPr>
              <a:t>, che incentiva e riconosce la raccolta di dati sul territorio.</a:t>
            </a:r>
            <a:r>
              <a:rPr lang="it-IT" dirty="0" smtClean="0"/>
              <a:t/>
            </a:r>
            <a:br>
              <a:rPr lang="it-IT" dirty="0" smtClean="0"/>
            </a:br>
            <a:r>
              <a:rPr lang="it-IT" sz="1200" b="0" i="0" kern="1200" dirty="0" smtClean="0">
                <a:solidFill>
                  <a:schemeClr val="tx1"/>
                </a:solidFill>
                <a:effectLst/>
                <a:latin typeface="Times New Roman" pitchFamily="18" charset="0"/>
                <a:ea typeface="+mn-ea"/>
                <a:cs typeface="+mn-cs"/>
              </a:rPr>
              <a:t>Il CSR è lo strumento per l’organizzazione e il coordinamento degli interventi per la promozione del patrimonio speleologico e per lo sviluppo della speleologia, nonché per le attività di controllo e supporto dei soggetti addetti alla vigilanza ambientale, anche attraverso la raccolta di segnalazioni ed informazioni.</a:t>
            </a:r>
            <a:r>
              <a:rPr lang="it-IT" dirty="0" smtClean="0"/>
              <a:t/>
            </a:r>
            <a:br>
              <a:rPr lang="it-IT" dirty="0" smtClean="0"/>
            </a:br>
            <a:r>
              <a:rPr lang="it-IT" sz="1200" b="0" i="0" kern="1200" dirty="0" smtClean="0">
                <a:solidFill>
                  <a:schemeClr val="tx1"/>
                </a:solidFill>
                <a:effectLst/>
                <a:latin typeface="Times New Roman" pitchFamily="18" charset="0"/>
                <a:ea typeface="+mn-ea"/>
                <a:cs typeface="+mn-cs"/>
              </a:rPr>
              <a:t>Alla luce di questo nuovo approccio, la banca dati del CSR è stata ottimizzata ed adeguata al nuovo regolamento e soprattutto alla nuova visione strategica regionale, mediante un intenso lavoro sinergico che il Servizio geologico ha svolto con gli speleologi ed enti di ricerca.</a:t>
            </a:r>
            <a:endParaRPr lang="it-IT" sz="1200" kern="1200" dirty="0" smtClean="0">
              <a:solidFill>
                <a:prstClr val="black"/>
              </a:solidFill>
              <a:latin typeface="Times New Roman" pitchFamily="18" charset="0"/>
              <a:ea typeface="+mn-ea"/>
              <a:cs typeface="+mn-cs"/>
            </a:endParaRPr>
          </a:p>
          <a:p>
            <a:pPr algn="l" fontAlgn="auto">
              <a:spcBef>
                <a:spcPts val="600"/>
              </a:spcBef>
              <a:spcAft>
                <a:spcPts val="0"/>
              </a:spcAft>
            </a:pPr>
            <a:endParaRPr lang="it-IT" sz="1200" kern="1200" dirty="0" smtClean="0">
              <a:solidFill>
                <a:prstClr val="black"/>
              </a:solidFill>
              <a:latin typeface="Times New Roman" pitchFamily="18" charset="0"/>
              <a:ea typeface="+mn-ea"/>
              <a:cs typeface="+mn-cs"/>
            </a:endParaRPr>
          </a:p>
          <a:p>
            <a:pPr algn="l" fontAlgn="auto">
              <a:spcBef>
                <a:spcPts val="600"/>
              </a:spcBef>
              <a:spcAft>
                <a:spcPts val="0"/>
              </a:spcAft>
            </a:pPr>
            <a:r>
              <a:rPr lang="it-IT" sz="1200" kern="1200" dirty="0" smtClean="0">
                <a:solidFill>
                  <a:prstClr val="black"/>
                </a:solidFill>
                <a:latin typeface="Times New Roman" pitchFamily="18" charset="0"/>
                <a:ea typeface="+mn-ea"/>
                <a:cs typeface="+mn-cs"/>
              </a:rPr>
              <a:t>Il Servizio geologico svolge inoltre funzioni di vigilanza del patrimonio speleologico, dei Geositi e dei Geoparchi regionali in collaborazione con gli enti locali e unitamente a enti e organismi competenti alla vigilanza ambientale.</a:t>
            </a:r>
          </a:p>
          <a:p>
            <a:pPr algn="l" fontAlgn="auto">
              <a:spcBef>
                <a:spcPts val="600"/>
              </a:spcBef>
              <a:spcAft>
                <a:spcPts val="0"/>
              </a:spcAft>
            </a:pPr>
            <a:r>
              <a:rPr lang="it-IT" sz="1200" kern="1200" dirty="0" smtClean="0">
                <a:solidFill>
                  <a:prstClr val="black"/>
                </a:solidFill>
                <a:latin typeface="Times New Roman" pitchFamily="18" charset="0"/>
                <a:ea typeface="+mn-ea"/>
                <a:cs typeface="+mn-cs"/>
              </a:rPr>
              <a:t>L’art. 20 della L.R. 15/2016 disciplina le funzioni di accertamento e di contestazione delle violazioni, le quali sono svolte dalle strutture regionali competenti in materia di vigilanza ambientale e dal Corpo forestale regionale. </a:t>
            </a:r>
          </a:p>
          <a:p>
            <a:pPr algn="l" eaLnBrk="1" hangingPunct="1"/>
            <a:endParaRPr lang="it-IT" altLang="it-IT" dirty="0" smtClean="0">
              <a:latin typeface="DecimaWE Rg" panose="02000000000000000000"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E81F180-57A7-46CB-95B4-9AA738D88563}" type="slidenum">
              <a:rPr lang="it-IT" altLang="it-IT" smtClean="0"/>
              <a:pPr algn="r" eaLnBrk="1" hangingPunct="1">
                <a:spcBef>
                  <a:spcPct val="0"/>
                </a:spcBef>
              </a:pPr>
              <a:t>4</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algn="l" fontAlgn="auto">
              <a:spcBef>
                <a:spcPts val="600"/>
              </a:spcBef>
              <a:spcAft>
                <a:spcPts val="0"/>
              </a:spcAft>
            </a:pPr>
            <a:r>
              <a:rPr lang="it-IT" altLang="it-IT" sz="1200" kern="1200" dirty="0" err="1" smtClean="0">
                <a:solidFill>
                  <a:prstClr val="black"/>
                </a:solidFill>
                <a:latin typeface="Times New Roman" pitchFamily="18" charset="0"/>
                <a:ea typeface="+mn-ea"/>
                <a:cs typeface="+mn-cs"/>
              </a:rPr>
              <a:t>Geodiversità</a:t>
            </a:r>
            <a:r>
              <a:rPr lang="it-IT" altLang="it-IT" sz="1200" kern="1200" dirty="0" smtClean="0">
                <a:solidFill>
                  <a:prstClr val="black"/>
                </a:solidFill>
                <a:latin typeface="Times New Roman" pitchFamily="18" charset="0"/>
                <a:ea typeface="+mn-ea"/>
                <a:cs typeface="+mn-cs"/>
              </a:rPr>
              <a:t>: varietà o specificità delle caratteristiche geologiche del territorio, è una risorsa naturale senza possibilità di rinnovarsi</a:t>
            </a: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Legge regionale 15/2016 inerente la "Tutela e valorizzazione del patrimonio geologico e speleologico regionale":</a:t>
            </a: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Istituzione del Catasto regionale dei geositi e dei </a:t>
            </a:r>
            <a:r>
              <a:rPr lang="it-IT" altLang="it-IT" sz="1200" kern="1200" dirty="0" err="1" smtClean="0">
                <a:solidFill>
                  <a:prstClr val="black"/>
                </a:solidFill>
                <a:latin typeface="Times New Roman" pitchFamily="18" charset="0"/>
                <a:ea typeface="+mn-ea"/>
                <a:cs typeface="+mn-cs"/>
              </a:rPr>
              <a:t>geoparchi</a:t>
            </a:r>
            <a:r>
              <a:rPr lang="it-IT" altLang="it-IT" sz="1200" kern="1200" dirty="0" smtClean="0">
                <a:solidFill>
                  <a:prstClr val="black"/>
                </a:solidFill>
                <a:latin typeface="Times New Roman" pitchFamily="18" charset="0"/>
                <a:ea typeface="+mn-ea"/>
                <a:cs typeface="+mn-cs"/>
              </a:rPr>
              <a:t> regionali (</a:t>
            </a:r>
            <a:r>
              <a:rPr lang="it-IT" altLang="it-IT" sz="1200" kern="1200" dirty="0" err="1" smtClean="0">
                <a:solidFill>
                  <a:prstClr val="black"/>
                </a:solidFill>
                <a:latin typeface="Times New Roman" pitchFamily="18" charset="0"/>
                <a:ea typeface="+mn-ea"/>
                <a:cs typeface="+mn-cs"/>
              </a:rPr>
              <a:t>CaRGeo</a:t>
            </a:r>
            <a:r>
              <a:rPr lang="it-IT" altLang="it-IT" sz="1200" kern="1200" dirty="0" smtClean="0">
                <a:solidFill>
                  <a:prstClr val="black"/>
                </a:solidFill>
                <a:latin typeface="Times New Roman" pitchFamily="18" charset="0"/>
                <a:ea typeface="+mn-ea"/>
                <a:cs typeface="+mn-cs"/>
              </a:rPr>
              <a:t>) costituito dalle seguenti distinte sezioni:</a:t>
            </a: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a) catasto informatico dei geositi;</a:t>
            </a: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b) catasto informatico dei </a:t>
            </a:r>
            <a:r>
              <a:rPr lang="it-IT" altLang="it-IT" sz="1200" kern="1200" dirty="0" err="1" smtClean="0">
                <a:solidFill>
                  <a:prstClr val="black"/>
                </a:solidFill>
                <a:latin typeface="Times New Roman" pitchFamily="18" charset="0"/>
                <a:ea typeface="+mn-ea"/>
                <a:cs typeface="+mn-cs"/>
              </a:rPr>
              <a:t>geoparchi</a:t>
            </a:r>
            <a:r>
              <a:rPr lang="it-IT" altLang="it-IT" sz="1200" kern="1200" dirty="0" smtClean="0">
                <a:solidFill>
                  <a:prstClr val="black"/>
                </a:solidFill>
                <a:latin typeface="Times New Roman" pitchFamily="18" charset="0"/>
                <a:ea typeface="+mn-ea"/>
                <a:cs typeface="+mn-cs"/>
              </a:rPr>
              <a:t> regionali;</a:t>
            </a: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c) elenco speciale dei geositi di particolare rilevanza.</a:t>
            </a:r>
          </a:p>
          <a:p>
            <a:pPr algn="l" fontAlgn="auto">
              <a:spcBef>
                <a:spcPts val="600"/>
              </a:spcBef>
              <a:spcAft>
                <a:spcPts val="0"/>
              </a:spcAft>
            </a:pPr>
            <a:endParaRPr lang="it-IT" altLang="it-IT" sz="1200" kern="1200" dirty="0" smtClean="0">
              <a:solidFill>
                <a:prstClr val="black"/>
              </a:solidFill>
              <a:latin typeface="Times New Roman" pitchFamily="18" charset="0"/>
              <a:ea typeface="+mn-ea"/>
              <a:cs typeface="+mn-cs"/>
            </a:endParaRP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Rete funzionale alla </a:t>
            </a:r>
            <a:r>
              <a:rPr lang="it-IT" altLang="it-IT" sz="1200" kern="1200" dirty="0" err="1" smtClean="0">
                <a:solidFill>
                  <a:prstClr val="black"/>
                </a:solidFill>
                <a:latin typeface="Times New Roman" pitchFamily="18" charset="0"/>
                <a:ea typeface="+mn-ea"/>
                <a:cs typeface="+mn-cs"/>
              </a:rPr>
              <a:t>geodiversità</a:t>
            </a:r>
            <a:r>
              <a:rPr lang="it-IT" altLang="it-IT" sz="1200" kern="1200" dirty="0" smtClean="0">
                <a:solidFill>
                  <a:prstClr val="black"/>
                </a:solidFill>
                <a:latin typeface="Times New Roman" pitchFamily="18" charset="0"/>
                <a:ea typeface="+mn-ea"/>
                <a:cs typeface="+mn-cs"/>
              </a:rPr>
              <a:t> soggetti pubblici esterni alla AR promotori della </a:t>
            </a:r>
            <a:r>
              <a:rPr lang="it-IT" altLang="it-IT" sz="1200" kern="1200" dirty="0" err="1" smtClean="0">
                <a:solidFill>
                  <a:prstClr val="black"/>
                </a:solidFill>
                <a:latin typeface="Times New Roman" pitchFamily="18" charset="0"/>
                <a:ea typeface="+mn-ea"/>
                <a:cs typeface="+mn-cs"/>
              </a:rPr>
              <a:t>geodiversità</a:t>
            </a:r>
            <a:r>
              <a:rPr lang="it-IT" altLang="it-IT" sz="1200" kern="1200" dirty="0" smtClean="0">
                <a:solidFill>
                  <a:prstClr val="black"/>
                </a:solidFill>
                <a:latin typeface="Times New Roman" pitchFamily="18" charset="0"/>
                <a:ea typeface="+mn-ea"/>
                <a:cs typeface="+mn-cs"/>
              </a:rPr>
              <a:t> e della sua valorizzazione</a:t>
            </a:r>
          </a:p>
          <a:p>
            <a:pPr algn="l" fontAlgn="auto">
              <a:spcBef>
                <a:spcPts val="600"/>
              </a:spcBef>
              <a:spcAft>
                <a:spcPts val="0"/>
              </a:spcAft>
            </a:pPr>
            <a:endParaRPr lang="it-IT" altLang="it-IT" sz="1200" kern="1200" dirty="0" smtClean="0">
              <a:solidFill>
                <a:prstClr val="black"/>
              </a:solidFill>
              <a:latin typeface="Times New Roman" pitchFamily="18" charset="0"/>
              <a:ea typeface="+mn-ea"/>
              <a:cs typeface="+mn-cs"/>
            </a:endParaRP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Contributo per la promozione, la valorizzazione, lo studio, la divulgazione e la fruizione turistica sostenibile del patrimonio geologico i soggetti pubblici promotori della Rete funzionale alla </a:t>
            </a:r>
            <a:r>
              <a:rPr lang="it-IT" altLang="it-IT" sz="1200" kern="1200" dirty="0" err="1" smtClean="0">
                <a:solidFill>
                  <a:prstClr val="black"/>
                </a:solidFill>
                <a:latin typeface="Times New Roman" pitchFamily="18" charset="0"/>
                <a:ea typeface="+mn-ea"/>
                <a:cs typeface="+mn-cs"/>
              </a:rPr>
              <a:t>geodiversità</a:t>
            </a:r>
            <a:r>
              <a:rPr lang="it-IT" altLang="it-IT" sz="1200" kern="1200" dirty="0" smtClean="0">
                <a:solidFill>
                  <a:prstClr val="black"/>
                </a:solidFill>
                <a:latin typeface="Times New Roman" pitchFamily="18" charset="0"/>
                <a:ea typeface="+mn-ea"/>
                <a:cs typeface="+mn-cs"/>
              </a:rPr>
              <a:t> e agli altri Enti pubblici.</a:t>
            </a:r>
          </a:p>
          <a:p>
            <a:pPr algn="l" fontAlgn="auto">
              <a:spcBef>
                <a:spcPts val="600"/>
              </a:spcBef>
              <a:spcAft>
                <a:spcPts val="0"/>
              </a:spcAft>
            </a:pPr>
            <a:endParaRPr lang="it-IT" altLang="it-IT" sz="1200" kern="1200" dirty="0" smtClean="0">
              <a:solidFill>
                <a:prstClr val="black"/>
              </a:solidFill>
              <a:latin typeface="Times New Roman" pitchFamily="18" charset="0"/>
              <a:ea typeface="+mn-ea"/>
              <a:cs typeface="+mn-cs"/>
            </a:endParaRP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Geodivulgazione: si propongono sia testi scolastici sia testi divulgativi come ad esempio una collana di </a:t>
            </a:r>
            <a:r>
              <a:rPr lang="it-IT" altLang="it-IT" sz="1200" kern="1200" dirty="0" err="1" smtClean="0">
                <a:solidFill>
                  <a:prstClr val="black"/>
                </a:solidFill>
                <a:latin typeface="Times New Roman" pitchFamily="18" charset="0"/>
                <a:ea typeface="+mn-ea"/>
                <a:cs typeface="+mn-cs"/>
              </a:rPr>
              <a:t>geoitinerari</a:t>
            </a:r>
            <a:r>
              <a:rPr lang="it-IT" altLang="it-IT" sz="1200" kern="1200" dirty="0" smtClean="0">
                <a:solidFill>
                  <a:prstClr val="black"/>
                </a:solidFill>
                <a:latin typeface="Times New Roman" pitchFamily="18" charset="0"/>
                <a:ea typeface="+mn-ea"/>
                <a:cs typeface="+mn-cs"/>
              </a:rPr>
              <a:t> con l’intento di proporre l’osservazione dell’ambiente naturale come un museo a cielo aperto</a:t>
            </a:r>
          </a:p>
          <a:p>
            <a:pPr algn="l" fontAlgn="auto">
              <a:spcBef>
                <a:spcPts val="600"/>
              </a:spcBef>
              <a:spcAft>
                <a:spcPts val="0"/>
              </a:spcAft>
            </a:pPr>
            <a:endParaRPr lang="it-IT" altLang="it-IT" sz="1200" kern="1200" dirty="0" smtClean="0">
              <a:solidFill>
                <a:prstClr val="black"/>
              </a:solidFill>
              <a:latin typeface="Times New Roman" pitchFamily="18" charset="0"/>
              <a:ea typeface="+mn-ea"/>
              <a:cs typeface="+mn-cs"/>
            </a:endParaRP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Candidatura del Carso alla Rete Globale dei Geoparchi UNESCO non solo promozione della valenza geologica dell’area ma anche strumento di sviluppo per un uso sostenibile delle risorse per l‘integrazione dell‘area carsica</a:t>
            </a:r>
          </a:p>
          <a:p>
            <a:pPr algn="l" fontAlgn="auto">
              <a:spcBef>
                <a:spcPts val="600"/>
              </a:spcBef>
              <a:spcAft>
                <a:spcPts val="0"/>
              </a:spcAft>
            </a:pPr>
            <a:r>
              <a:rPr lang="it-IT" altLang="it-IT" sz="1200" kern="1200" dirty="0" smtClean="0">
                <a:solidFill>
                  <a:prstClr val="black"/>
                </a:solidFill>
                <a:latin typeface="Times New Roman" pitchFamily="18" charset="0"/>
                <a:ea typeface="+mn-ea"/>
                <a:cs typeface="+mn-cs"/>
              </a:rPr>
              <a:t>e il benessere delle persone che vivono sull‘altopiano del Carso.</a:t>
            </a:r>
          </a:p>
          <a:p>
            <a:pPr eaLnBrk="1" hangingPunct="1"/>
            <a:endParaRPr lang="it-IT" altLang="it-IT"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C551181C-9B75-4FF0-923B-EE5BCE17294A}" type="slidenum">
              <a:rPr lang="it-IT" altLang="it-IT" smtClean="0"/>
              <a:pPr algn="r" eaLnBrk="1" hangingPunct="1">
                <a:spcBef>
                  <a:spcPct val="0"/>
                </a:spcBef>
              </a:pPr>
              <a:t>5</a:t>
            </a:fld>
            <a:endParaRPr lang="it-IT" altLang="it-IT"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algn="l"/>
            <a:r>
              <a:rPr lang="it-IT" sz="1200" dirty="0" smtClean="0"/>
              <a:t>Carta geologica del Friuli Venezia Giulia 1:150.000</a:t>
            </a:r>
          </a:p>
          <a:p>
            <a:pPr algn="l"/>
            <a:r>
              <a:rPr lang="it-IT" sz="1200" dirty="0" smtClean="0"/>
              <a:t>in aggiornamento. Strumento cartografico di base per la geologia nella redazioni di piani e studi a scala regionale</a:t>
            </a:r>
          </a:p>
          <a:p>
            <a:pPr algn="l"/>
            <a:r>
              <a:rPr lang="it-IT" sz="1200" dirty="0" smtClean="0"/>
              <a:t> </a:t>
            </a:r>
          </a:p>
          <a:p>
            <a:pPr algn="l"/>
            <a:r>
              <a:rPr lang="it-IT" sz="1200" dirty="0" smtClean="0"/>
              <a:t>Cartografia Geologica Nazionale (Progetto CARG)</a:t>
            </a:r>
          </a:p>
          <a:p>
            <a:pPr algn="l"/>
            <a:r>
              <a:rPr lang="it-IT" sz="1200" dirty="0" smtClean="0"/>
              <a:t>Il Servizio geologico d'Italia (ISPRA) coadiuvato da Regioni ed Enti di Ricerca rileva, aggiorna e pubblica la Carta Geologica d'Italia. Attualmente il Servizio geologico è impegnato alla realizzazione dei Fogli geologici alla scala 1:50.000 n. 110 Trieste e n. 131 Caresana, n. 087 Palmanova, n. 088 Gorizia e ai Fogli geomorfologici alla scala 1:50.000 n. 110 Trieste e n. 131 Caresana.</a:t>
            </a:r>
          </a:p>
          <a:p>
            <a:pPr algn="l"/>
            <a:r>
              <a:rPr lang="it-IT" sz="1200" dirty="0" smtClean="0"/>
              <a:t> </a:t>
            </a:r>
          </a:p>
          <a:p>
            <a:pPr algn="l"/>
            <a:r>
              <a:rPr lang="it-IT" sz="1200" dirty="0" smtClean="0"/>
              <a:t> </a:t>
            </a:r>
          </a:p>
          <a:p>
            <a:pPr algn="l"/>
            <a:r>
              <a:rPr lang="it-IT" sz="1200" dirty="0" smtClean="0"/>
              <a:t>Cartografia geologico-tecnica digitale alla scala 1:5.000</a:t>
            </a:r>
          </a:p>
          <a:p>
            <a:pPr algn="l"/>
            <a:r>
              <a:rPr lang="it-IT" sz="1200" dirty="0" smtClean="0"/>
              <a:t>insieme di cartografie che interpretano il territorio secondo diversi tematismi (litologia superficiale e del substrato, geologia strutturale, geomorfologia applicata, caratteristiche </a:t>
            </a:r>
            <a:r>
              <a:rPr lang="it-IT" sz="1200" dirty="0" err="1" smtClean="0"/>
              <a:t>geomeccaniche</a:t>
            </a:r>
            <a:r>
              <a:rPr lang="it-IT" sz="1200" dirty="0" smtClean="0"/>
              <a:t> e geotecniche, idrogeologia) e che consentono l’accesso alla singola informazione attraverso una complessa strutturazione della banca dati in ambiente GIS costituita da più di 250.000 elementi spaziali</a:t>
            </a:r>
          </a:p>
          <a:p>
            <a:pPr algn="l"/>
            <a:r>
              <a:rPr lang="it-IT" sz="1200" dirty="0" smtClean="0"/>
              <a:t> </a:t>
            </a:r>
          </a:p>
          <a:p>
            <a:pPr algn="l"/>
            <a:r>
              <a:rPr lang="it-IT" sz="1200" dirty="0" smtClean="0"/>
              <a:t>Faglie attive</a:t>
            </a:r>
          </a:p>
          <a:p>
            <a:pPr algn="l"/>
            <a:r>
              <a:rPr lang="it-IT" sz="1200" dirty="0" smtClean="0"/>
              <a:t>Cartografia e banca dati delle strutture tettoniche attive, ovvero le faglie che si sono mosse ripetutamente in tempi geologici recenti e hanno la potenzialità di riattivarsi anche in un prossimo futuro.</a:t>
            </a:r>
          </a:p>
          <a:p>
            <a:pPr algn="l"/>
            <a:r>
              <a:rPr lang="it-IT" sz="1200" dirty="0" smtClean="0"/>
              <a:t> </a:t>
            </a:r>
          </a:p>
          <a:p>
            <a:pPr algn="l"/>
            <a:r>
              <a:rPr lang="it-IT" sz="1200" dirty="0" smtClean="0"/>
              <a:t>Archivio indagini geognostiche</a:t>
            </a:r>
          </a:p>
          <a:p>
            <a:pPr algn="l"/>
            <a:r>
              <a:rPr lang="it-IT" sz="1200" dirty="0" smtClean="0"/>
              <a:t>raccolta in continua evoluzione dei punti d'indagine geologica (sondaggi, indagini geofisiche, </a:t>
            </a:r>
            <a:r>
              <a:rPr lang="it-IT" sz="1200" dirty="0" err="1" smtClean="0"/>
              <a:t>ecc</a:t>
            </a:r>
            <a:r>
              <a:rPr lang="it-IT" sz="1200" dirty="0" smtClean="0"/>
              <a:t>…) presenti nei progetti di cartografia geologica e </a:t>
            </a:r>
            <a:r>
              <a:rPr lang="it-IT" sz="1200" dirty="0" err="1" smtClean="0"/>
              <a:t>geotematica</a:t>
            </a:r>
            <a:r>
              <a:rPr lang="it-IT" sz="1200" dirty="0" smtClean="0"/>
              <a:t> del Servizio geologico regionale. Ad oggi, comprende 87.718 schede specifiche e 25.875 allegati con dati originali</a:t>
            </a:r>
          </a:p>
          <a:p>
            <a:pPr eaLnBrk="1" hangingPunct="1"/>
            <a:endParaRPr lang="it-IT" altLang="it-IT"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E81F180-57A7-46CB-95B4-9AA738D88563}" type="slidenum">
              <a:rPr lang="it-IT" altLang="it-IT" smtClean="0"/>
              <a:pPr algn="r" eaLnBrk="1" hangingPunct="1">
                <a:spcBef>
                  <a:spcPct val="0"/>
                </a:spcBef>
              </a:pPr>
              <a:t>6</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algn="l"/>
            <a:r>
              <a:rPr lang="it-IT" sz="1200" dirty="0" smtClean="0"/>
              <a:t>Con il termine </a:t>
            </a:r>
            <a:r>
              <a:rPr lang="it-IT" sz="1200" b="1" dirty="0" smtClean="0"/>
              <a:t>dissesto idrogeologico</a:t>
            </a:r>
            <a:r>
              <a:rPr lang="it-IT" sz="1200" dirty="0" smtClean="0"/>
              <a:t> si individuano i processi responsabili del modellamento dei versanti, della formazione delle pianure alluvionali e delle dinamiche costiere. </a:t>
            </a:r>
          </a:p>
          <a:p>
            <a:pPr algn="l"/>
            <a:r>
              <a:rPr lang="it-IT" sz="1200" dirty="0" smtClean="0"/>
              <a:t>L'Amministrazione regionale gestisce il rischio idrogeologico sia in termini di </a:t>
            </a:r>
            <a:r>
              <a:rPr lang="it-IT" sz="1200" b="1" dirty="0" smtClean="0"/>
              <a:t>attività conoscitiva</a:t>
            </a:r>
            <a:r>
              <a:rPr lang="it-IT" sz="1200" dirty="0" smtClean="0"/>
              <a:t> (ubicazione ed estensione dei fenomeni) che in termini di </a:t>
            </a:r>
            <a:r>
              <a:rPr lang="it-IT" sz="1200" b="1" dirty="0" smtClean="0"/>
              <a:t>interventi strutturali </a:t>
            </a:r>
            <a:r>
              <a:rPr lang="it-IT" sz="1200" dirty="0" smtClean="0"/>
              <a:t>e </a:t>
            </a:r>
            <a:r>
              <a:rPr lang="it-IT" sz="1200" b="1" dirty="0" smtClean="0"/>
              <a:t>non-strutturali</a:t>
            </a:r>
            <a:r>
              <a:rPr lang="it-IT" sz="1200" dirty="0" smtClean="0"/>
              <a:t>.</a:t>
            </a:r>
          </a:p>
          <a:p>
            <a:pPr algn="l"/>
            <a:r>
              <a:rPr lang="it-IT" sz="1200" dirty="0" smtClean="0"/>
              <a:t>Gli </a:t>
            </a:r>
            <a:r>
              <a:rPr lang="it-IT" sz="1200" b="1" dirty="0" smtClean="0"/>
              <a:t>interventi strutturali</a:t>
            </a:r>
            <a:r>
              <a:rPr lang="it-IT" sz="1200" dirty="0" smtClean="0"/>
              <a:t> sono costituiti dal finanziamento e dalla realizzazione delle opere di difesa per la messa in sicurezza del territorio.</a:t>
            </a:r>
          </a:p>
          <a:p>
            <a:pPr algn="l"/>
            <a:r>
              <a:rPr lang="it-IT" sz="1200" dirty="0" smtClean="0"/>
              <a:t>Gli </a:t>
            </a:r>
            <a:r>
              <a:rPr lang="it-IT" sz="1200" b="1" dirty="0" smtClean="0"/>
              <a:t>interventi non-strutturali</a:t>
            </a:r>
            <a:r>
              <a:rPr lang="it-IT" sz="1200" dirty="0" smtClean="0"/>
              <a:t> sono costituiti dalle attività di prevenzione, dall’attività pianificatoria, dalla normativa specifica, nonché dai piani di Protezione civile in caso di eventi calamitosi.</a:t>
            </a:r>
          </a:p>
          <a:p>
            <a:pPr algn="l"/>
            <a:r>
              <a:rPr lang="it-IT" sz="1200" dirty="0" smtClean="0"/>
              <a:t>Tra le altre cose il Servizio geologico gestisce il Catasto regionale dei dissesti franosi e delle opere  di difesa.</a:t>
            </a:r>
          </a:p>
          <a:p>
            <a:pPr algn="l"/>
            <a:r>
              <a:rPr lang="it-IT" sz="1200" dirty="0" smtClean="0"/>
              <a:t>Soggetto </a:t>
            </a:r>
            <a:r>
              <a:rPr lang="it-IT" sz="1200" dirty="0" err="1" smtClean="0"/>
              <a:t>avvalitore</a:t>
            </a:r>
            <a:r>
              <a:rPr lang="it-IT" sz="1200" dirty="0" smtClean="0"/>
              <a:t>.</a:t>
            </a:r>
          </a:p>
          <a:p>
            <a:pPr eaLnBrk="1" hangingPunct="1"/>
            <a:endParaRPr lang="it-IT" altLang="it-IT"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E81F180-57A7-46CB-95B4-9AA738D88563}" type="slidenum">
              <a:rPr lang="it-IT" altLang="it-IT" smtClean="0"/>
              <a:pPr algn="r" eaLnBrk="1" hangingPunct="1">
                <a:spcBef>
                  <a:spcPct val="0"/>
                </a:spcBef>
              </a:pPr>
              <a:t>7</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lvl="0" algn="l" fontAlgn="auto">
              <a:spcBef>
                <a:spcPts val="600"/>
              </a:spcBef>
              <a:spcAft>
                <a:spcPts val="0"/>
              </a:spcAft>
            </a:pPr>
            <a:r>
              <a:rPr lang="it-IT" sz="1200" b="1" dirty="0" smtClean="0">
                <a:solidFill>
                  <a:srgbClr val="000000"/>
                </a:solidFill>
              </a:rPr>
              <a:t>Il Servizio geologico si occupa di:</a:t>
            </a:r>
          </a:p>
          <a:p>
            <a:pPr marL="171450" lvl="0" indent="-171450" algn="l" fontAlgn="auto">
              <a:spcBef>
                <a:spcPts val="600"/>
              </a:spcBef>
              <a:spcAft>
                <a:spcPts val="0"/>
              </a:spcAft>
              <a:buFont typeface="Wingdings" panose="05000000000000000000" pitchFamily="2" charset="2"/>
              <a:buChar char="§"/>
            </a:pPr>
            <a:r>
              <a:rPr lang="it-IT" sz="1200" dirty="0" smtClean="0">
                <a:solidFill>
                  <a:srgbClr val="000000"/>
                </a:solidFill>
              </a:rPr>
              <a:t>Rilasciare le autorizzazioni allo scavo e al riassetto ambientale dei luoghi</a:t>
            </a:r>
          </a:p>
          <a:p>
            <a:pPr marL="171450" lvl="0" indent="-171450" algn="l" fontAlgn="auto">
              <a:spcBef>
                <a:spcPts val="0"/>
              </a:spcBef>
              <a:spcAft>
                <a:spcPts val="0"/>
              </a:spcAft>
              <a:buFont typeface="Wingdings" panose="05000000000000000000" pitchFamily="2" charset="2"/>
              <a:buChar char="§"/>
            </a:pPr>
            <a:r>
              <a:rPr lang="it-IT" sz="1200" dirty="0" smtClean="0">
                <a:solidFill>
                  <a:srgbClr val="000000"/>
                </a:solidFill>
              </a:rPr>
              <a:t>Effettuare la vigilanza sul rispetto delle autorizzazioni rilasciate nonché la vigilanza in materia di polizia mineraria</a:t>
            </a:r>
          </a:p>
          <a:p>
            <a:pPr algn="l" eaLnBrk="1" hangingPunct="1"/>
            <a:endParaRPr lang="it-IT" altLang="it-IT" sz="1200" b="1" dirty="0" smtClean="0">
              <a:latin typeface="DecimaWE Rg" panose="02000000000000000000" pitchFamily="2" charset="0"/>
            </a:endParaRPr>
          </a:p>
          <a:p>
            <a:pPr algn="l" eaLnBrk="1" hangingPunct="1"/>
            <a:endParaRPr lang="it-IT" altLang="it-IT" sz="1200" b="1" dirty="0" smtClean="0">
              <a:latin typeface="DecimaWE Rg" panose="02000000000000000000" pitchFamily="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E81F180-57A7-46CB-95B4-9AA738D88563}" type="slidenum">
              <a:rPr lang="it-IT" altLang="it-IT" smtClean="0"/>
              <a:pPr algn="r" eaLnBrk="1" hangingPunct="1">
                <a:spcBef>
                  <a:spcPct val="0"/>
                </a:spcBef>
              </a:pPr>
              <a:t>8</a:t>
            </a:fld>
            <a:endParaRPr lang="it-IT" altLang="it-IT"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it-IT" altLang="it-IT" dirty="0" smtClean="0"/>
          </a:p>
        </p:txBody>
      </p:sp>
    </p:spTree>
    <p:extLst>
      <p:ext uri="{BB962C8B-B14F-4D97-AF65-F5344CB8AC3E}">
        <p14:creationId xmlns:p14="http://schemas.microsoft.com/office/powerpoint/2010/main" val="121368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A40AFEB-A207-46A7-8C81-6C1163A7CA54}" type="slidenum">
              <a:rPr lang="it-IT" altLang="it-IT" smtClean="0"/>
              <a:pPr algn="r" eaLnBrk="1" hangingPunct="1">
                <a:spcBef>
                  <a:spcPct val="0"/>
                </a:spcBef>
              </a:pPr>
              <a:t>9</a:t>
            </a:fld>
            <a:endParaRPr lang="it-IT" altLang="it-IT"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it-IT" altLang="it-IT"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ext Box 1030"/>
          <p:cNvSpPr txBox="1">
            <a:spLocks noChangeArrowheads="1"/>
          </p:cNvSpPr>
          <p:nvPr userDrawn="1"/>
        </p:nvSpPr>
        <p:spPr bwMode="auto">
          <a:xfrm>
            <a:off x="2914650" y="2286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spcBef>
                <a:spcPct val="50000"/>
              </a:spcBef>
              <a:defRPr/>
            </a:pPr>
            <a:r>
              <a:rPr lang="en-US" altLang="it-IT" sz="2000" smtClean="0">
                <a:solidFill>
                  <a:schemeClr val="bg1"/>
                </a:solidFill>
                <a:latin typeface="DecimaUNI02 Rg" pitchFamily="50" charset="0"/>
              </a:rPr>
              <a:t>Al servizio di gente unica</a:t>
            </a:r>
            <a:endParaRPr lang="it-IT" altLang="it-IT" sz="2000" smtClean="0">
              <a:solidFill>
                <a:schemeClr val="bg1"/>
              </a:solidFill>
              <a:latin typeface="DecimaUNI02 Rg" pitchFamily="50" charset="0"/>
            </a:endParaRPr>
          </a:p>
        </p:txBody>
      </p:sp>
      <p:sp>
        <p:nvSpPr>
          <p:cNvPr id="3" name="Text Box 1032"/>
          <p:cNvSpPr txBox="1">
            <a:spLocks noChangeArrowheads="1"/>
          </p:cNvSpPr>
          <p:nvPr userDrawn="1"/>
        </p:nvSpPr>
        <p:spPr bwMode="auto">
          <a:xfrm>
            <a:off x="3257550" y="5029200"/>
            <a:ext cx="3028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spcBef>
                <a:spcPct val="50000"/>
              </a:spcBef>
              <a:defRPr/>
            </a:pPr>
            <a:endParaRPr lang="it-IT" altLang="it-IT" sz="2800" smtClean="0">
              <a:solidFill>
                <a:schemeClr val="bg1"/>
              </a:solidFill>
              <a:latin typeface="DecimaUNI02 Rg" pitchFamily="50" charset="0"/>
            </a:endParaRPr>
          </a:p>
        </p:txBody>
      </p:sp>
      <p:sp>
        <p:nvSpPr>
          <p:cNvPr id="4" name="Text Box 1033"/>
          <p:cNvSpPr txBox="1">
            <a:spLocks noChangeArrowheads="1"/>
          </p:cNvSpPr>
          <p:nvPr userDrawn="1"/>
        </p:nvSpPr>
        <p:spPr bwMode="auto">
          <a:xfrm>
            <a:off x="0" y="6096000"/>
            <a:ext cx="2400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spcBef>
                <a:spcPct val="50000"/>
              </a:spcBef>
              <a:defRPr/>
            </a:pPr>
            <a:endParaRPr lang="it-IT" altLang="it-IT" smtClean="0">
              <a:latin typeface="Times New Roman" pitchFamily="18" charset="0"/>
            </a:endParaRPr>
          </a:p>
        </p:txBody>
      </p:sp>
    </p:spTree>
    <p:extLst>
      <p:ext uri="{BB962C8B-B14F-4D97-AF65-F5344CB8AC3E}">
        <p14:creationId xmlns:p14="http://schemas.microsoft.com/office/powerpoint/2010/main" val="1231696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00050" y="1981200"/>
            <a:ext cx="8058150" cy="3505200"/>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194119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43663" y="990600"/>
            <a:ext cx="2014537" cy="4495800"/>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00050" y="990600"/>
            <a:ext cx="5891213" cy="4495800"/>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60527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00050" y="1981200"/>
            <a:ext cx="8058150" cy="3505200"/>
          </a:xfrm>
          <a:prstGeom prst="rect">
            <a:avLst/>
          </a:prstGeom>
        </p:spPr>
        <p:txBody>
          <a:bodyPr/>
          <a:lstStyle/>
          <a:p>
            <a:pPr lvl="0"/>
            <a:endParaRPr lang="it-IT" noProof="0" smtClean="0"/>
          </a:p>
        </p:txBody>
      </p:sp>
    </p:spTree>
    <p:extLst>
      <p:ext uri="{BB962C8B-B14F-4D97-AF65-F5344CB8AC3E}">
        <p14:creationId xmlns:p14="http://schemas.microsoft.com/office/powerpoint/2010/main" val="12881654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00050" y="1981200"/>
            <a:ext cx="3952875" cy="35052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505325" y="1981200"/>
            <a:ext cx="3952875" cy="3505200"/>
          </a:xfrm>
          <a:prstGeom prst="rect">
            <a:avLst/>
          </a:prstGeom>
        </p:spPr>
        <p:txBody>
          <a:bodyPr/>
          <a:lstStyle/>
          <a:p>
            <a:pPr lvl="0"/>
            <a:endParaRPr lang="it-IT" noProof="0" smtClean="0"/>
          </a:p>
        </p:txBody>
      </p:sp>
    </p:spTree>
    <p:extLst>
      <p:ext uri="{BB962C8B-B14F-4D97-AF65-F5344CB8AC3E}">
        <p14:creationId xmlns:p14="http://schemas.microsoft.com/office/powerpoint/2010/main" val="344122352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400050" y="1981200"/>
            <a:ext cx="3952875" cy="3505200"/>
          </a:xfrm>
          <a:prstGeom prst="rect">
            <a:avLst/>
          </a:prstGeom>
        </p:spPr>
        <p:txBody>
          <a:bodyPr/>
          <a:lstStyle/>
          <a:p>
            <a:pPr lvl="0"/>
            <a:endParaRPr lang="it-IT" noProof="0" smtClean="0"/>
          </a:p>
        </p:txBody>
      </p:sp>
      <p:sp>
        <p:nvSpPr>
          <p:cNvPr id="4" name="Segnaposto testo 3"/>
          <p:cNvSpPr>
            <a:spLocks noGrp="1"/>
          </p:cNvSpPr>
          <p:nvPr>
            <p:ph type="body" sz="half" idx="2"/>
          </p:nvPr>
        </p:nvSpPr>
        <p:spPr>
          <a:xfrm>
            <a:off x="4505325" y="1981200"/>
            <a:ext cx="3952875" cy="35052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1412047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400050" y="1981200"/>
            <a:ext cx="8058150" cy="3505200"/>
          </a:xfrm>
          <a:prstGeom prst="rect">
            <a:avLst/>
          </a:prstGeom>
        </p:spPr>
        <p:txBody>
          <a:bodyPr/>
          <a:lstStyle/>
          <a:p>
            <a:pPr lvl="0"/>
            <a:endParaRPr lang="it-IT" noProof="0" smtClean="0"/>
          </a:p>
        </p:txBody>
      </p:sp>
    </p:spTree>
    <p:extLst>
      <p:ext uri="{BB962C8B-B14F-4D97-AF65-F5344CB8AC3E}">
        <p14:creationId xmlns:p14="http://schemas.microsoft.com/office/powerpoint/2010/main" val="28904413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00050" y="1981200"/>
            <a:ext cx="8058150" cy="3505200"/>
          </a:xfrm>
          <a:prstGeom prst="rect">
            <a:avLst/>
          </a:prstGeom>
        </p:spPr>
        <p:txBody>
          <a:bodyPr/>
          <a:lstStyle/>
          <a:p>
            <a:pPr lvl="0"/>
            <a:endParaRPr lang="it-IT" noProof="0" smtClean="0"/>
          </a:p>
        </p:txBody>
      </p:sp>
    </p:spTree>
    <p:extLst>
      <p:ext uri="{BB962C8B-B14F-4D97-AF65-F5344CB8AC3E}">
        <p14:creationId xmlns:p14="http://schemas.microsoft.com/office/powerpoint/2010/main" val="29383813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EEF055B-6BEF-4419-9146-670D3236ED06}"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2755034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EF055B-6BEF-4419-9146-670D3236ED06}"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3776280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EEF055B-6BEF-4419-9146-670D3236ED06}"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337740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00050" y="1981200"/>
            <a:ext cx="8058150" cy="35052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66661576"/>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EEF055B-6BEF-4419-9146-670D3236ED06}" type="datetimeFigureOut">
              <a:rPr lang="it-IT" smtClean="0"/>
              <a:t>21/02/2024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3382553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EEF055B-6BEF-4419-9146-670D3236ED06}" type="datetimeFigureOut">
              <a:rPr lang="it-IT" smtClean="0"/>
              <a:t>21/02/2024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1193549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EEF055B-6BEF-4419-9146-670D3236ED06}" type="datetimeFigureOut">
              <a:rPr lang="it-IT" smtClean="0"/>
              <a:t>21/02/2024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1709710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EEF055B-6BEF-4419-9146-670D3236ED06}" type="datetimeFigureOut">
              <a:rPr lang="it-IT" smtClean="0"/>
              <a:t>21/02/2024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3253341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EEF055B-6BEF-4419-9146-670D3236ED06}" type="datetimeFigureOut">
              <a:rPr lang="it-IT" smtClean="0"/>
              <a:t>21/02/2024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711627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EEF055B-6BEF-4419-9146-670D3236ED06}" type="datetimeFigureOut">
              <a:rPr lang="it-IT" smtClean="0"/>
              <a:t>21/02/2024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2962941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EF055B-6BEF-4419-9146-670D3236ED06}"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98352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EF055B-6BEF-4419-9146-670D3236ED06}" type="datetimeFigureOut">
              <a:rPr lang="it-IT" smtClean="0"/>
              <a:t>21/02/2024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018471-C77B-4561-B5D8-64377C794C78}" type="slidenum">
              <a:rPr lang="it-IT" smtClean="0"/>
              <a:t>‹N›</a:t>
            </a:fld>
            <a:endParaRPr lang="it-IT"/>
          </a:p>
        </p:txBody>
      </p:sp>
    </p:spTree>
    <p:extLst>
      <p:ext uri="{BB962C8B-B14F-4D97-AF65-F5344CB8AC3E}">
        <p14:creationId xmlns:p14="http://schemas.microsoft.com/office/powerpoint/2010/main" val="136480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30029254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00050" y="1981200"/>
            <a:ext cx="3952875" cy="3505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505325" y="1981200"/>
            <a:ext cx="3952875" cy="3505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807085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9247298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00050" y="990600"/>
            <a:ext cx="8058150" cy="762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3304434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736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7715825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3641038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Text Box 22"/>
          <p:cNvSpPr txBox="1">
            <a:spLocks noChangeArrowheads="1"/>
          </p:cNvSpPr>
          <p:nvPr userDrawn="1"/>
        </p:nvSpPr>
        <p:spPr bwMode="auto">
          <a:xfrm>
            <a:off x="4067175" y="358775"/>
            <a:ext cx="46990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spcBef>
                <a:spcPct val="50000"/>
              </a:spcBef>
              <a:defRPr/>
            </a:pPr>
            <a:r>
              <a:rPr lang="it-IT" altLang="it-IT" sz="1600" dirty="0" smtClean="0">
                <a:solidFill>
                  <a:schemeClr val="bg1"/>
                </a:solidFill>
              </a:rPr>
              <a:t>Attività di vigilanza in capo al Servizio geologico</a:t>
            </a:r>
          </a:p>
        </p:txBody>
      </p:sp>
      <p:sp>
        <p:nvSpPr>
          <p:cNvPr id="1030" name="Text Box 24"/>
          <p:cNvSpPr txBox="1">
            <a:spLocks noChangeArrowheads="1"/>
          </p:cNvSpPr>
          <p:nvPr userDrawn="1"/>
        </p:nvSpPr>
        <p:spPr bwMode="auto">
          <a:xfrm>
            <a:off x="457200" y="6353175"/>
            <a:ext cx="81534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defRPr/>
            </a:pPr>
            <a:r>
              <a:rPr lang="it-IT" altLang="it-IT" sz="1600" dirty="0" smtClean="0">
                <a:solidFill>
                  <a:schemeClr val="bg1"/>
                </a:solidFill>
                <a:latin typeface="Decima Rg" pitchFamily="50" charset="0"/>
              </a:rPr>
              <a:t>Direzione Centrale difesa dell’ambiente, energia e sviluppo sostenibile - Servizio geologico</a:t>
            </a:r>
          </a:p>
        </p:txBody>
      </p:sp>
      <p:pic>
        <p:nvPicPr>
          <p:cNvPr id="3" name="Picture 6" descr="C:\Users\136159\Documents\DOCUMENTI\VARIE\GRAFICA REGIONE\modello ppt-03.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1354"/>
            <a:ext cx="9144000" cy="68548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DecimaWE Rg" pitchFamily="2" charset="0"/>
        </a:defRPr>
      </a:lvl2pPr>
      <a:lvl3pPr algn="l" rtl="0" eaLnBrk="0" fontAlgn="base" hangingPunct="0">
        <a:spcBef>
          <a:spcPct val="0"/>
        </a:spcBef>
        <a:spcAft>
          <a:spcPct val="0"/>
        </a:spcAft>
        <a:defRPr sz="3600" b="1">
          <a:solidFill>
            <a:schemeClr val="tx2"/>
          </a:solidFill>
          <a:latin typeface="DecimaWE Rg" pitchFamily="2" charset="0"/>
        </a:defRPr>
      </a:lvl3pPr>
      <a:lvl4pPr algn="l" rtl="0" eaLnBrk="0" fontAlgn="base" hangingPunct="0">
        <a:spcBef>
          <a:spcPct val="0"/>
        </a:spcBef>
        <a:spcAft>
          <a:spcPct val="0"/>
        </a:spcAft>
        <a:defRPr sz="3600" b="1">
          <a:solidFill>
            <a:schemeClr val="tx2"/>
          </a:solidFill>
          <a:latin typeface="DecimaWE Rg" pitchFamily="2" charset="0"/>
        </a:defRPr>
      </a:lvl4pPr>
      <a:lvl5pPr algn="l" rtl="0" eaLnBrk="0" fontAlgn="base" hangingPunct="0">
        <a:spcBef>
          <a:spcPct val="0"/>
        </a:spcBef>
        <a:spcAft>
          <a:spcPct val="0"/>
        </a:spcAft>
        <a:defRPr sz="3600" b="1">
          <a:solidFill>
            <a:schemeClr val="tx2"/>
          </a:solidFill>
          <a:latin typeface="DecimaWE Rg" pitchFamily="2" charset="0"/>
        </a:defRPr>
      </a:lvl5pPr>
      <a:lvl6pPr marL="457200" algn="l" rtl="0" fontAlgn="base">
        <a:spcBef>
          <a:spcPct val="0"/>
        </a:spcBef>
        <a:spcAft>
          <a:spcPct val="0"/>
        </a:spcAft>
        <a:defRPr sz="3600" b="1">
          <a:solidFill>
            <a:schemeClr val="tx2"/>
          </a:solidFill>
          <a:latin typeface="DecimaWE Rg" pitchFamily="2" charset="0"/>
        </a:defRPr>
      </a:lvl6pPr>
      <a:lvl7pPr marL="914400" algn="l" rtl="0" fontAlgn="base">
        <a:spcBef>
          <a:spcPct val="0"/>
        </a:spcBef>
        <a:spcAft>
          <a:spcPct val="0"/>
        </a:spcAft>
        <a:defRPr sz="3600" b="1">
          <a:solidFill>
            <a:schemeClr val="tx2"/>
          </a:solidFill>
          <a:latin typeface="DecimaWE Rg" pitchFamily="2" charset="0"/>
        </a:defRPr>
      </a:lvl7pPr>
      <a:lvl8pPr marL="1371600" algn="l" rtl="0" fontAlgn="base">
        <a:spcBef>
          <a:spcPct val="0"/>
        </a:spcBef>
        <a:spcAft>
          <a:spcPct val="0"/>
        </a:spcAft>
        <a:defRPr sz="3600" b="1">
          <a:solidFill>
            <a:schemeClr val="tx2"/>
          </a:solidFill>
          <a:latin typeface="DecimaWE Rg" pitchFamily="2" charset="0"/>
        </a:defRPr>
      </a:lvl8pPr>
      <a:lvl9pPr marL="1828800" algn="l" rtl="0" fontAlgn="base">
        <a:spcBef>
          <a:spcPct val="0"/>
        </a:spcBef>
        <a:spcAft>
          <a:spcPct val="0"/>
        </a:spcAft>
        <a:defRPr sz="3600" b="1">
          <a:solidFill>
            <a:schemeClr val="tx2"/>
          </a:solidFill>
          <a:latin typeface="DecimaWE Rg" pitchFamily="2" charset="0"/>
        </a:defRPr>
      </a:lvl9pPr>
    </p:titleStyle>
    <p:bodyStyle>
      <a:lvl1pPr marL="342900" indent="-342900" algn="l" rtl="0" eaLnBrk="0" fontAlgn="base" hangingPunct="0">
        <a:spcBef>
          <a:spcPct val="20000"/>
        </a:spcBef>
        <a:spcAft>
          <a:spcPct val="0"/>
        </a:spcAft>
        <a:buClr>
          <a:srgbClr val="21449C"/>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DecimaW03 Rg" pitchFamily="2" charset="0"/>
        </a:defRPr>
      </a:lvl4pPr>
      <a:lvl5pPr marL="2057400" indent="-228600" algn="l" rtl="0" eaLnBrk="0" fontAlgn="base" hangingPunct="0">
        <a:spcBef>
          <a:spcPct val="20000"/>
        </a:spcBef>
        <a:spcAft>
          <a:spcPct val="0"/>
        </a:spcAft>
        <a:buChar char="»"/>
        <a:defRPr>
          <a:solidFill>
            <a:schemeClr val="tx1"/>
          </a:solidFill>
          <a:latin typeface="DecimaW03 Rg" pitchFamily="2" charset="0"/>
        </a:defRPr>
      </a:lvl5pPr>
      <a:lvl6pPr marL="2514600" indent="-228600" algn="l" rtl="0" fontAlgn="base">
        <a:spcBef>
          <a:spcPct val="20000"/>
        </a:spcBef>
        <a:spcAft>
          <a:spcPct val="0"/>
        </a:spcAft>
        <a:buChar char="»"/>
        <a:defRPr>
          <a:solidFill>
            <a:schemeClr val="tx1"/>
          </a:solidFill>
          <a:latin typeface="DecimaW03 Rg" pitchFamily="2" charset="0"/>
        </a:defRPr>
      </a:lvl6pPr>
      <a:lvl7pPr marL="2971800" indent="-228600" algn="l" rtl="0" fontAlgn="base">
        <a:spcBef>
          <a:spcPct val="20000"/>
        </a:spcBef>
        <a:spcAft>
          <a:spcPct val="0"/>
        </a:spcAft>
        <a:buChar char="»"/>
        <a:defRPr>
          <a:solidFill>
            <a:schemeClr val="tx1"/>
          </a:solidFill>
          <a:latin typeface="DecimaW03 Rg" pitchFamily="2" charset="0"/>
        </a:defRPr>
      </a:lvl7pPr>
      <a:lvl8pPr marL="3429000" indent="-228600" algn="l" rtl="0" fontAlgn="base">
        <a:spcBef>
          <a:spcPct val="20000"/>
        </a:spcBef>
        <a:spcAft>
          <a:spcPct val="0"/>
        </a:spcAft>
        <a:buChar char="»"/>
        <a:defRPr>
          <a:solidFill>
            <a:schemeClr val="tx1"/>
          </a:solidFill>
          <a:latin typeface="DecimaW03 Rg" pitchFamily="2" charset="0"/>
        </a:defRPr>
      </a:lvl8pPr>
      <a:lvl9pPr marL="3886200" indent="-228600" algn="l" rtl="0" fontAlgn="base">
        <a:spcBef>
          <a:spcPct val="20000"/>
        </a:spcBef>
        <a:spcAft>
          <a:spcPct val="0"/>
        </a:spcAft>
        <a:buChar char="»"/>
        <a:defRPr>
          <a:solidFill>
            <a:schemeClr val="tx1"/>
          </a:solidFill>
          <a:latin typeface="DecimaW03 Rg" pitchFamily="2"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F055B-6BEF-4419-9146-670D3236ED06}" type="datetimeFigureOut">
              <a:rPr lang="it-IT" smtClean="0"/>
              <a:t>21/02/2024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18471-C77B-4561-B5D8-64377C794C78}" type="slidenum">
              <a:rPr lang="it-IT" smtClean="0"/>
              <a:t>‹N›</a:t>
            </a:fld>
            <a:endParaRPr lang="it-IT"/>
          </a:p>
        </p:txBody>
      </p:sp>
    </p:spTree>
    <p:extLst>
      <p:ext uri="{BB962C8B-B14F-4D97-AF65-F5344CB8AC3E}">
        <p14:creationId xmlns:p14="http://schemas.microsoft.com/office/powerpoint/2010/main" val="16433250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hart" Target="../charts/char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9" descr="C:\Users\136159\Documents\DOCUMENTI\VARIE\GRAFICA REGIONE\modello ppt-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6"/>
            <a:ext cx="9144000" cy="6861176"/>
          </a:xfrm>
          <a:prstGeom prst="rect">
            <a:avLst/>
          </a:prstGeom>
          <a:noFill/>
          <a:extLst>
            <a:ext uri="{909E8E84-426E-40DD-AFC4-6F175D3DCCD1}">
              <a14:hiddenFill xmlns:a14="http://schemas.microsoft.com/office/drawing/2010/main">
                <a:solidFill>
                  <a:srgbClr val="FFFFFF"/>
                </a:solidFill>
              </a14:hiddenFill>
            </a:ext>
          </a:extLst>
        </p:spPr>
      </p:pic>
      <p:sp>
        <p:nvSpPr>
          <p:cNvPr id="18435" name="CasellaDiTesto 4"/>
          <p:cNvSpPr txBox="1">
            <a:spLocks noChangeArrowheads="1"/>
          </p:cNvSpPr>
          <p:nvPr/>
        </p:nvSpPr>
        <p:spPr bwMode="auto">
          <a:xfrm>
            <a:off x="3282453" y="3068960"/>
            <a:ext cx="5033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3200" i="1" dirty="0" smtClean="0">
                <a:solidFill>
                  <a:schemeClr val="bg1"/>
                </a:solidFill>
                <a:latin typeface="+mj-lt"/>
              </a:rPr>
              <a:t>Il Servizio </a:t>
            </a:r>
            <a:r>
              <a:rPr lang="it-IT" altLang="it-IT" sz="3200" i="1" dirty="0">
                <a:solidFill>
                  <a:schemeClr val="bg1"/>
                </a:solidFill>
                <a:latin typeface="+mj-lt"/>
              </a:rPr>
              <a:t>geologico </a:t>
            </a:r>
          </a:p>
        </p:txBody>
      </p:sp>
      <p:sp>
        <p:nvSpPr>
          <p:cNvPr id="12"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sp>
        <p:nvSpPr>
          <p:cNvPr id="7"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8" name="CasellaDiTesto 4"/>
          <p:cNvSpPr txBox="1">
            <a:spLocks noChangeArrowheads="1"/>
          </p:cNvSpPr>
          <p:nvPr/>
        </p:nvSpPr>
        <p:spPr bwMode="auto">
          <a:xfrm>
            <a:off x="3282454" y="3933056"/>
            <a:ext cx="51655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000" i="1" dirty="0" smtClean="0">
                <a:solidFill>
                  <a:schemeClr val="bg1"/>
                </a:solidFill>
              </a:rPr>
              <a:t>attività e compiti istituzionali</a:t>
            </a:r>
            <a:endParaRPr lang="it-IT" altLang="it-IT" sz="2000" i="1" dirty="0">
              <a:solidFill>
                <a:schemeClr val="bg1"/>
              </a:solidFill>
            </a:endParaRPr>
          </a:p>
        </p:txBody>
      </p:sp>
      <p:pic>
        <p:nvPicPr>
          <p:cNvPr id="10" name="Picture 7" descr="C:\Users\136159\Documents\DOCUMENTI\VARIE\GRAFICA REGIONE\RIGHETTE 35-03.png"/>
          <p:cNvPicPr>
            <a:picLocks noChangeAspect="1" noChangeArrowheads="1"/>
          </p:cNvPicPr>
          <p:nvPr/>
        </p:nvPicPr>
        <p:blipFill>
          <a:blip r:embed="rId4" cstate="print">
            <a:extLst>
              <a:ext uri="{28A0092B-C50C-407E-A947-70E740481C1C}">
                <a14:useLocalDpi xmlns:a14="http://schemas.microsoft.com/office/drawing/2010/main" val="0"/>
              </a:ext>
            </a:extLst>
          </a:blip>
          <a:srcRect r="41081"/>
          <a:stretch>
            <a:fillRect/>
          </a:stretch>
        </p:blipFill>
        <p:spPr bwMode="auto">
          <a:xfrm>
            <a:off x="3175000" y="3641601"/>
            <a:ext cx="5969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9805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Rettangolo 35"/>
          <p:cNvSpPr/>
          <p:nvPr/>
        </p:nvSpPr>
        <p:spPr bwMode="auto">
          <a:xfrm>
            <a:off x="7337553" y="2060848"/>
            <a:ext cx="1656184" cy="1565630"/>
          </a:xfrm>
          <a:prstGeom prst="rect">
            <a:avLst/>
          </a:prstGeom>
          <a:gradFill flip="none" rotWithShape="1">
            <a:gsLst>
              <a:gs pos="0">
                <a:schemeClr val="bg1"/>
              </a:gs>
              <a:gs pos="100000">
                <a:srgbClr val="B2C8EC"/>
              </a:gs>
            </a:gsLst>
            <a:lin ang="162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spcBef>
                <a:spcPts val="1200"/>
              </a:spcBef>
            </a:pPr>
            <a:r>
              <a:rPr lang="it-IT" sz="1800" dirty="0"/>
              <a:t>ATTIVITÀ MINERARIE</a:t>
            </a:r>
          </a:p>
        </p:txBody>
      </p:sp>
      <p:sp>
        <p:nvSpPr>
          <p:cNvPr id="35" name="Rettangolo 34"/>
          <p:cNvSpPr/>
          <p:nvPr/>
        </p:nvSpPr>
        <p:spPr bwMode="auto">
          <a:xfrm>
            <a:off x="3707904" y="2060848"/>
            <a:ext cx="1764196" cy="2028784"/>
          </a:xfrm>
          <a:prstGeom prst="rect">
            <a:avLst/>
          </a:prstGeom>
          <a:gradFill flip="none" rotWithShape="1">
            <a:gsLst>
              <a:gs pos="0">
                <a:schemeClr val="bg1"/>
              </a:gs>
              <a:gs pos="100000">
                <a:schemeClr val="bg1">
                  <a:lumMod val="95000"/>
                </a:schemeClr>
              </a:gs>
            </a:gsLst>
            <a:lin ang="162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spcBef>
                <a:spcPts val="1200"/>
              </a:spcBef>
            </a:pPr>
            <a:r>
              <a:rPr lang="it-IT" sz="1800" dirty="0"/>
              <a:t>CARTOGRAFIA GEOLOGICA</a:t>
            </a:r>
          </a:p>
        </p:txBody>
      </p:sp>
      <p:sp>
        <p:nvSpPr>
          <p:cNvPr id="14" name="Rettangolo 13"/>
          <p:cNvSpPr/>
          <p:nvPr/>
        </p:nvSpPr>
        <p:spPr bwMode="auto">
          <a:xfrm>
            <a:off x="269472" y="2060848"/>
            <a:ext cx="1854256" cy="1745308"/>
          </a:xfrm>
          <a:prstGeom prst="rect">
            <a:avLst/>
          </a:prstGeom>
          <a:gradFill flip="none" rotWithShape="1">
            <a:gsLst>
              <a:gs pos="0">
                <a:schemeClr val="bg1"/>
              </a:gs>
              <a:gs pos="100000">
                <a:schemeClr val="bg1">
                  <a:lumMod val="95000"/>
                </a:schemeClr>
              </a:gs>
            </a:gsLst>
            <a:lin ang="162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a:r>
              <a:rPr lang="it-IT" sz="1800" dirty="0"/>
              <a:t>PATRIMONIO</a:t>
            </a:r>
          </a:p>
          <a:p>
            <a:pPr lvl="0"/>
            <a:r>
              <a:rPr lang="it-IT" sz="1800" dirty="0"/>
              <a:t>SPELEOLOGICO</a:t>
            </a:r>
          </a:p>
        </p:txBody>
      </p:sp>
      <p:sp>
        <p:nvSpPr>
          <p:cNvPr id="3" name="Goccia 2"/>
          <p:cNvSpPr/>
          <p:nvPr/>
        </p:nvSpPr>
        <p:spPr>
          <a:xfrm>
            <a:off x="8489380" y="6273773"/>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20484"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2</a:t>
            </a:fld>
            <a:endParaRPr lang="it-IT" altLang="it-IT" sz="1600" dirty="0">
              <a:solidFill>
                <a:schemeClr val="bg1"/>
              </a:solidFill>
              <a:latin typeface="Decima Rg" pitchFamily="50" charset="0"/>
            </a:endParaRPr>
          </a:p>
        </p:txBody>
      </p:sp>
      <p:sp>
        <p:nvSpPr>
          <p:cNvPr id="12"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15"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sp>
        <p:nvSpPr>
          <p:cNvPr id="16" name="Rettangolo 15"/>
          <p:cNvSpPr/>
          <p:nvPr/>
        </p:nvSpPr>
        <p:spPr>
          <a:xfrm>
            <a:off x="2015716" y="2996952"/>
            <a:ext cx="1800200" cy="646331"/>
          </a:xfrm>
          <a:prstGeom prst="rect">
            <a:avLst/>
          </a:prstGeom>
        </p:spPr>
        <p:txBody>
          <a:bodyPr wrap="square">
            <a:spAutoFit/>
          </a:bodyPr>
          <a:lstStyle/>
          <a:p>
            <a:pPr lvl="0"/>
            <a:r>
              <a:rPr lang="it-IT" sz="1800" dirty="0" smtClean="0"/>
              <a:t>GEOSITI E </a:t>
            </a:r>
          </a:p>
          <a:p>
            <a:pPr lvl="0"/>
            <a:r>
              <a:rPr lang="it-IT" sz="1800" dirty="0" smtClean="0"/>
              <a:t>GEODIVERSITÀ</a:t>
            </a:r>
          </a:p>
        </p:txBody>
      </p:sp>
      <p:sp>
        <p:nvSpPr>
          <p:cNvPr id="17" name="Rettangolo 16"/>
          <p:cNvSpPr/>
          <p:nvPr/>
        </p:nvSpPr>
        <p:spPr>
          <a:xfrm>
            <a:off x="5438460" y="2996952"/>
            <a:ext cx="1936321" cy="1200329"/>
          </a:xfrm>
          <a:prstGeom prst="rect">
            <a:avLst/>
          </a:prstGeom>
        </p:spPr>
        <p:txBody>
          <a:bodyPr wrap="square">
            <a:spAutoFit/>
          </a:bodyPr>
          <a:lstStyle/>
          <a:p>
            <a:pPr lvl="0"/>
            <a:r>
              <a:rPr lang="it-IT" sz="1800" dirty="0" smtClean="0"/>
              <a:t>GEOLOGIA APPLICATA</a:t>
            </a:r>
          </a:p>
          <a:p>
            <a:pPr marL="285750" indent="-285750">
              <a:buFont typeface="Wingdings" panose="05000000000000000000" pitchFamily="2" charset="2"/>
              <a:buChar char="§"/>
            </a:pPr>
            <a:endParaRPr lang="it-IT" sz="1800" dirty="0"/>
          </a:p>
          <a:p>
            <a:pPr marL="285750" lvl="0" indent="-285750">
              <a:buFont typeface="Wingdings" panose="05000000000000000000" pitchFamily="2" charset="2"/>
              <a:buChar char="§"/>
            </a:pPr>
            <a:endParaRPr lang="it-IT" sz="1800" dirty="0" smtClean="0"/>
          </a:p>
        </p:txBody>
      </p:sp>
      <p:pic>
        <p:nvPicPr>
          <p:cNvPr id="2050" name="Picture 2" descr="C:\Users\136159\Documents\DOCUMENTI\VARIE\ppt vigilanza\ingranaggi-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94" y="28924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136159\Documents\DOCUMENTI\VARIE\ppt vigilanza\ingranaggi-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312" y="37268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136159\Documents\DOCUMENTI\VARIE\ppt vigilanza\ingranaggi-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278092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136159\Documents\DOCUMENTI\VARIE\ppt vigilanza\ingranaggi-0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278112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136159\Documents\DOCUMENTI\VARIE\ppt vigilanza\ingranaggi-06-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9912" y="384543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5"/>
          <p:cNvSpPr>
            <a:spLocks noGrp="1"/>
          </p:cNvSpPr>
          <p:nvPr>
            <p:ph type="title"/>
          </p:nvPr>
        </p:nvSpPr>
        <p:spPr>
          <a:xfrm>
            <a:off x="0" y="1196752"/>
            <a:ext cx="9144000" cy="627856"/>
          </a:xfrm>
        </p:spPr>
        <p:txBody>
          <a:bodyPr/>
          <a:lstStyle/>
          <a:p>
            <a:pPr algn="ctr"/>
            <a:r>
              <a:rPr lang="it-IT" sz="2800" dirty="0" smtClean="0"/>
              <a:t>IL SERVIZIO GEOLOGICO </a:t>
            </a:r>
            <a:endParaRPr lang="it-IT" sz="2800" dirty="0"/>
          </a:p>
        </p:txBody>
      </p:sp>
    </p:spTree>
    <p:extLst>
      <p:ext uri="{BB962C8B-B14F-4D97-AF65-F5344CB8AC3E}">
        <p14:creationId xmlns:p14="http://schemas.microsoft.com/office/powerpoint/2010/main" val="258396101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sp>
        <p:nvSpPr>
          <p:cNvPr id="3" name="Goccia 2"/>
          <p:cNvSpPr/>
          <p:nvPr/>
        </p:nvSpPr>
        <p:spPr>
          <a:xfrm>
            <a:off x="8489380" y="6273773"/>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20484"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3</a:t>
            </a:fld>
            <a:endParaRPr lang="it-IT" altLang="it-IT" sz="1600" dirty="0">
              <a:solidFill>
                <a:schemeClr val="bg1"/>
              </a:solidFill>
              <a:latin typeface="Decima Rg" pitchFamily="50" charset="0"/>
            </a:endParaRPr>
          </a:p>
        </p:txBody>
      </p:sp>
      <p:sp>
        <p:nvSpPr>
          <p:cNvPr id="12"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15"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sp>
        <p:nvSpPr>
          <p:cNvPr id="14" name="CasellaDiTesto 6"/>
          <p:cNvSpPr txBox="1">
            <a:spLocks noChangeArrowheads="1"/>
          </p:cNvSpPr>
          <p:nvPr/>
        </p:nvSpPr>
        <p:spPr bwMode="auto">
          <a:xfrm>
            <a:off x="4145670" y="1124744"/>
            <a:ext cx="47468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400" b="1" dirty="0" smtClean="0"/>
              <a:t>PATRIMONIO SPELEOLOGICO </a:t>
            </a:r>
          </a:p>
          <a:p>
            <a:pPr algn="l" eaLnBrk="1" hangingPunct="1"/>
            <a:r>
              <a:rPr lang="it-IT" altLang="it-IT" sz="1600" dirty="0" smtClean="0"/>
              <a:t>(</a:t>
            </a:r>
            <a:r>
              <a:rPr lang="it-IT" sz="1600" dirty="0" smtClean="0"/>
              <a:t>L.R</a:t>
            </a:r>
            <a:r>
              <a:rPr lang="it-IT" sz="1600" dirty="0"/>
              <a:t>. </a:t>
            </a:r>
            <a:r>
              <a:rPr lang="it-IT" sz="1600" dirty="0" smtClean="0"/>
              <a:t>15/2016)</a:t>
            </a:r>
            <a:endParaRPr lang="it-IT" altLang="it-IT" sz="2400" b="1" dirty="0"/>
          </a:p>
        </p:txBody>
      </p:sp>
      <p:sp>
        <p:nvSpPr>
          <p:cNvPr id="17" name="CasellaDiTesto 16"/>
          <p:cNvSpPr txBox="1"/>
          <p:nvPr/>
        </p:nvSpPr>
        <p:spPr>
          <a:xfrm>
            <a:off x="4182182" y="1922343"/>
            <a:ext cx="4998330" cy="3954929"/>
          </a:xfrm>
          <a:prstGeom prst="rect">
            <a:avLst/>
          </a:prstGeom>
          <a:noFill/>
        </p:spPr>
        <p:txBody>
          <a:bodyPr wrap="square" rtlCol="0">
            <a:spAutoFit/>
          </a:bodyPr>
          <a:lstStyle/>
          <a:p>
            <a:pPr algn="l" fontAlgn="auto">
              <a:spcBef>
                <a:spcPts val="600"/>
              </a:spcBef>
              <a:spcAft>
                <a:spcPts val="0"/>
              </a:spcAft>
            </a:pPr>
            <a:r>
              <a:rPr lang="it-IT" altLang="it-IT" sz="1800" b="1" dirty="0" smtClean="0">
                <a:latin typeface="+mj-lt"/>
              </a:rPr>
              <a:t>Catasto Speleologico Regionale (CSR)</a:t>
            </a:r>
          </a:p>
          <a:p>
            <a:pPr marL="622300" lvl="1" indent="-354013" algn="l" fontAlgn="auto">
              <a:spcBef>
                <a:spcPts val="600"/>
              </a:spcBef>
              <a:spcAft>
                <a:spcPts val="0"/>
              </a:spcAft>
              <a:buFont typeface="Wingdings" panose="05000000000000000000" pitchFamily="2" charset="2"/>
              <a:buChar char="à"/>
            </a:pPr>
            <a:r>
              <a:rPr lang="it-IT" sz="1800" b="1" dirty="0" smtClean="0">
                <a:latin typeface="+mj-lt"/>
              </a:rPr>
              <a:t>Sistema informativo</a:t>
            </a:r>
          </a:p>
          <a:p>
            <a:pPr marL="625475" lvl="2" algn="l" fontAlgn="auto">
              <a:spcBef>
                <a:spcPts val="0"/>
              </a:spcBef>
              <a:spcAft>
                <a:spcPts val="0"/>
              </a:spcAft>
            </a:pPr>
            <a:r>
              <a:rPr lang="it-IT" sz="1600" dirty="0" smtClean="0">
                <a:latin typeface="+mj-lt"/>
              </a:rPr>
              <a:t>- Grotte, cavità artificiali, forre</a:t>
            </a:r>
          </a:p>
          <a:p>
            <a:pPr marL="625475" lvl="2" algn="l" fontAlgn="auto">
              <a:spcBef>
                <a:spcPts val="0"/>
              </a:spcBef>
              <a:spcAft>
                <a:spcPts val="0"/>
              </a:spcAft>
            </a:pPr>
            <a:r>
              <a:rPr lang="it-IT" sz="1600" dirty="0" smtClean="0">
                <a:latin typeface="+mj-lt"/>
              </a:rPr>
              <a:t>- Aree carsiche ed acquiferi carsici </a:t>
            </a:r>
          </a:p>
          <a:p>
            <a:pPr marL="622300" lvl="1" indent="-354013" algn="l" fontAlgn="auto">
              <a:spcBef>
                <a:spcPts val="600"/>
              </a:spcBef>
              <a:spcAft>
                <a:spcPts val="0"/>
              </a:spcAft>
              <a:buFont typeface="Wingdings" panose="05000000000000000000" pitchFamily="2" charset="2"/>
              <a:buChar char="à"/>
            </a:pPr>
            <a:r>
              <a:rPr lang="it-IT" sz="1800" b="1" dirty="0">
                <a:latin typeface="+mj-lt"/>
              </a:rPr>
              <a:t>Centro di studio e ricerca</a:t>
            </a:r>
          </a:p>
          <a:p>
            <a:pPr marL="625475" lvl="2" algn="l" fontAlgn="auto">
              <a:spcBef>
                <a:spcPts val="0"/>
              </a:spcBef>
              <a:spcAft>
                <a:spcPts val="0"/>
              </a:spcAft>
            </a:pPr>
            <a:r>
              <a:rPr lang="it-IT" sz="1600" dirty="0" smtClean="0">
                <a:latin typeface="+mj-lt"/>
              </a:rPr>
              <a:t>- Citizen science</a:t>
            </a:r>
          </a:p>
          <a:p>
            <a:pPr marL="625475" lvl="2" algn="l" fontAlgn="auto">
              <a:spcBef>
                <a:spcPts val="0"/>
              </a:spcBef>
              <a:spcAft>
                <a:spcPts val="0"/>
              </a:spcAft>
            </a:pPr>
            <a:r>
              <a:rPr lang="it-IT" sz="1600" dirty="0" smtClean="0">
                <a:latin typeface="+mj-lt"/>
              </a:rPr>
              <a:t>- Tavolo Speleo e comitati tecnici</a:t>
            </a:r>
          </a:p>
          <a:p>
            <a:pPr marL="625475" lvl="2" algn="l" fontAlgn="auto">
              <a:spcBef>
                <a:spcPts val="0"/>
              </a:spcBef>
              <a:spcAft>
                <a:spcPts val="0"/>
              </a:spcAft>
            </a:pPr>
            <a:r>
              <a:rPr lang="it-IT" sz="1600" dirty="0" smtClean="0">
                <a:latin typeface="+mj-lt"/>
              </a:rPr>
              <a:t>- Contributi alle Associazioni speleo</a:t>
            </a:r>
          </a:p>
          <a:p>
            <a:pPr marL="622300" lvl="1" indent="-354013" algn="l" fontAlgn="auto">
              <a:spcBef>
                <a:spcPts val="600"/>
              </a:spcBef>
              <a:spcAft>
                <a:spcPts val="0"/>
              </a:spcAft>
              <a:buFont typeface="Wingdings" panose="05000000000000000000" pitchFamily="2" charset="2"/>
              <a:buChar char="à"/>
            </a:pPr>
            <a:r>
              <a:rPr lang="it-IT" sz="1800" b="1" dirty="0">
                <a:latin typeface="+mj-lt"/>
              </a:rPr>
              <a:t>Supporto alla vigilanza ambientale</a:t>
            </a:r>
          </a:p>
          <a:p>
            <a:pPr algn="l" fontAlgn="auto">
              <a:spcBef>
                <a:spcPts val="0"/>
              </a:spcBef>
              <a:spcAft>
                <a:spcPts val="0"/>
              </a:spcAft>
            </a:pPr>
            <a:endParaRPr lang="it-IT" altLang="it-IT" sz="1800" b="1" dirty="0" smtClean="0">
              <a:solidFill>
                <a:srgbClr val="000000"/>
              </a:solidFill>
              <a:latin typeface="+mj-lt"/>
            </a:endParaRPr>
          </a:p>
          <a:p>
            <a:pPr algn="l" fontAlgn="auto">
              <a:spcBef>
                <a:spcPts val="0"/>
              </a:spcBef>
              <a:spcAft>
                <a:spcPts val="0"/>
              </a:spcAft>
            </a:pPr>
            <a:r>
              <a:rPr lang="it-IT" altLang="it-IT" sz="1800" b="1" dirty="0" smtClean="0">
                <a:solidFill>
                  <a:srgbClr val="000000"/>
                </a:solidFill>
                <a:latin typeface="+mj-lt"/>
              </a:rPr>
              <a:t>Attività </a:t>
            </a:r>
            <a:r>
              <a:rPr lang="it-IT" altLang="it-IT" sz="1800" b="1" dirty="0">
                <a:solidFill>
                  <a:srgbClr val="000000"/>
                </a:solidFill>
                <a:latin typeface="+mj-lt"/>
              </a:rPr>
              <a:t>e provvedimenti SGEO</a:t>
            </a:r>
          </a:p>
          <a:p>
            <a:pPr marL="625475" lvl="2" algn="l" fontAlgn="auto">
              <a:spcBef>
                <a:spcPts val="0"/>
              </a:spcBef>
              <a:spcAft>
                <a:spcPts val="0"/>
              </a:spcAft>
            </a:pPr>
            <a:r>
              <a:rPr lang="it-IT" sz="1600" dirty="0" smtClean="0">
                <a:latin typeface="+mj-lt"/>
              </a:rPr>
              <a:t>- Monitoraggio </a:t>
            </a:r>
            <a:r>
              <a:rPr lang="it-IT" sz="1600" dirty="0">
                <a:latin typeface="+mj-lt"/>
              </a:rPr>
              <a:t>stato conservazione</a:t>
            </a:r>
          </a:p>
          <a:p>
            <a:pPr marL="715963" lvl="2" indent="-90488" algn="l" fontAlgn="auto">
              <a:spcBef>
                <a:spcPts val="0"/>
              </a:spcBef>
              <a:spcAft>
                <a:spcPts val="0"/>
              </a:spcAft>
            </a:pPr>
            <a:r>
              <a:rPr lang="it-IT" sz="1600" dirty="0" smtClean="0">
                <a:latin typeface="+mj-lt"/>
              </a:rPr>
              <a:t>- Provvedimenti </a:t>
            </a:r>
            <a:r>
              <a:rPr lang="it-IT" sz="1600" dirty="0" smtClean="0">
                <a:latin typeface="+mj-lt"/>
              </a:rPr>
              <a:t>per la </a:t>
            </a:r>
            <a:r>
              <a:rPr lang="it-IT" sz="1600" dirty="0">
                <a:latin typeface="+mj-lt"/>
              </a:rPr>
              <a:t>conservazione e per la </a:t>
            </a:r>
            <a:r>
              <a:rPr lang="it-IT" sz="1600" dirty="0" smtClean="0">
                <a:latin typeface="+mj-lt"/>
              </a:rPr>
              <a:t>fruizione del </a:t>
            </a:r>
            <a:r>
              <a:rPr lang="it-IT" sz="1600" dirty="0">
                <a:latin typeface="+mj-lt"/>
              </a:rPr>
              <a:t>patrimonio speleologico</a:t>
            </a:r>
            <a:endParaRPr lang="it-IT" altLang="it-IT" sz="1600" dirty="0">
              <a:latin typeface="+mj-lt"/>
            </a:endParaRPr>
          </a:p>
        </p:txBody>
      </p:sp>
      <p:pic>
        <p:nvPicPr>
          <p:cNvPr id="11" name="Picture 2" descr="C:\Users\136159\Documents\DOCUMENTI\VARIE\ppt vigilanza\5318_2709851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23691"/>
            <a:ext cx="4145670" cy="4686559"/>
          </a:xfrm>
          <a:prstGeom prst="flowChartDelay">
            <a:avLst/>
          </a:prstGeom>
          <a:noFill/>
          <a:ln>
            <a:noFill/>
          </a:ln>
          <a:extLst>
            <a:ext uri="{909E8E84-426E-40DD-AFC4-6F175D3DCCD1}">
              <a14:hiddenFill xmlns:a14="http://schemas.microsoft.com/office/drawing/2010/main">
                <a:solidFill>
                  <a:srgbClr val="FFFFFF"/>
                </a:solidFill>
              </a14:hiddenFill>
            </a:ext>
          </a:extLst>
        </p:spPr>
      </p:pic>
      <p:pic>
        <p:nvPicPr>
          <p:cNvPr id="3074" name="Picture 2" descr="C:\Users\136159\Documents\DOCUMENTI\VARIE\ppt vigilanza\1079_2028446881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101194"/>
            <a:ext cx="4145670" cy="4696104"/>
          </a:xfrm>
          <a:prstGeom prst="flowChartDelay">
            <a:avLst/>
          </a:prstGeom>
          <a:noFill/>
          <a:extLst>
            <a:ext uri="{909E8E84-426E-40DD-AFC4-6F175D3DCCD1}">
              <a14:hiddenFill xmlns:a14="http://schemas.microsoft.com/office/drawing/2010/main">
                <a:solidFill>
                  <a:srgbClr val="FFFFFF"/>
                </a:solidFill>
              </a14:hiddenFill>
            </a:ext>
          </a:extLst>
        </p:spPr>
      </p:pic>
      <p:pic>
        <p:nvPicPr>
          <p:cNvPr id="3075" name="Picture 3" descr="C:\Users\136159\Documents\DOCUMENTI\VARIE\ppt vigilanza\grot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08" y="1101194"/>
            <a:ext cx="4181274" cy="4749504"/>
          </a:xfrm>
          <a:prstGeom prst="flowChartDelay">
            <a:avLst/>
          </a:prstGeom>
          <a:noFill/>
          <a:extLst>
            <a:ext uri="{909E8E84-426E-40DD-AFC4-6F175D3DCCD1}">
              <a14:hiddenFill xmlns:a14="http://schemas.microsoft.com/office/drawing/2010/main">
                <a:solidFill>
                  <a:srgbClr val="FFFFFF"/>
                </a:solidFill>
              </a14:hiddenFill>
            </a:ext>
          </a:extLst>
        </p:spPr>
      </p:pic>
      <p:pic>
        <p:nvPicPr>
          <p:cNvPr id="20" name="Picture 7" descr="C:\Users\136159\Documents\DOCUMENTI\VARIE\GRAFICA REGIONE\RIGHETTE 35-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4148"/>
          <a:stretch/>
        </p:blipFill>
        <p:spPr bwMode="auto">
          <a:xfrm>
            <a:off x="-36511" y="5574709"/>
            <a:ext cx="3322636" cy="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p:cNvSpPr txBox="1"/>
          <p:nvPr/>
        </p:nvSpPr>
        <p:spPr>
          <a:xfrm>
            <a:off x="3851920" y="1187460"/>
            <a:ext cx="35165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4F81BD"/>
                </a:solidFill>
                <a:effectLst/>
                <a:uLnTx/>
                <a:uFillTx/>
                <a:latin typeface="Decima Rg" pitchFamily="50" charset="0"/>
                <a:sym typeface="Wingdings"/>
              </a:rPr>
              <a:t></a:t>
            </a:r>
            <a:endParaRPr kumimoji="0" lang="it-IT" sz="16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745820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500"/>
                            </p:stCondLst>
                            <p:childTnLst>
                              <p:par>
                                <p:cTn id="9" presetID="10" presetClass="entr" presetSubtype="0" fill="hold" nodeType="afterEffect">
                                  <p:stCondLst>
                                    <p:cond delay="500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sp>
        <p:nvSpPr>
          <p:cNvPr id="3" name="Goccia 2"/>
          <p:cNvSpPr/>
          <p:nvPr/>
        </p:nvSpPr>
        <p:spPr>
          <a:xfrm>
            <a:off x="8489380" y="6273773"/>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20484"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4</a:t>
            </a:fld>
            <a:endParaRPr lang="it-IT" altLang="it-IT" sz="1600" dirty="0">
              <a:solidFill>
                <a:schemeClr val="bg1"/>
              </a:solidFill>
              <a:latin typeface="Decima Rg" pitchFamily="50" charset="0"/>
            </a:endParaRPr>
          </a:p>
        </p:txBody>
      </p:sp>
      <p:sp>
        <p:nvSpPr>
          <p:cNvPr id="12"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15"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sp>
        <p:nvSpPr>
          <p:cNvPr id="25" name="CasellaDiTesto 6"/>
          <p:cNvSpPr txBox="1">
            <a:spLocks noChangeArrowheads="1"/>
          </p:cNvSpPr>
          <p:nvPr/>
        </p:nvSpPr>
        <p:spPr bwMode="auto">
          <a:xfrm>
            <a:off x="4139952" y="1106791"/>
            <a:ext cx="50040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400" b="1" dirty="0" smtClean="0"/>
              <a:t>GEOSITI E GEODIVERSITÀ </a:t>
            </a:r>
          </a:p>
          <a:p>
            <a:pPr algn="l" eaLnBrk="1" hangingPunct="1"/>
            <a:r>
              <a:rPr lang="it-IT" altLang="it-IT" sz="1800" dirty="0" smtClean="0">
                <a:solidFill>
                  <a:srgbClr val="000000"/>
                </a:solidFill>
              </a:rPr>
              <a:t>(</a:t>
            </a:r>
            <a:r>
              <a:rPr lang="it-IT" sz="1800" dirty="0">
                <a:solidFill>
                  <a:srgbClr val="000000"/>
                </a:solidFill>
              </a:rPr>
              <a:t>L.R. 15/2016)</a:t>
            </a:r>
            <a:endParaRPr lang="it-IT" altLang="it-IT" sz="3600" b="1" dirty="0"/>
          </a:p>
        </p:txBody>
      </p:sp>
      <p:sp>
        <p:nvSpPr>
          <p:cNvPr id="26" name="CasellaDiTesto 25"/>
          <p:cNvSpPr txBox="1"/>
          <p:nvPr/>
        </p:nvSpPr>
        <p:spPr>
          <a:xfrm>
            <a:off x="3995936" y="2044873"/>
            <a:ext cx="5004048" cy="3616375"/>
          </a:xfrm>
          <a:prstGeom prst="rect">
            <a:avLst/>
          </a:prstGeom>
          <a:noFill/>
        </p:spPr>
        <p:txBody>
          <a:bodyPr wrap="square" rtlCol="0">
            <a:spAutoFit/>
          </a:bodyPr>
          <a:lstStyle/>
          <a:p>
            <a:pPr marL="622300" lvl="1" indent="-354013" algn="l" fontAlgn="auto">
              <a:spcBef>
                <a:spcPts val="600"/>
              </a:spcBef>
              <a:spcAft>
                <a:spcPts val="0"/>
              </a:spcAft>
              <a:buFont typeface="Wingdings" panose="05000000000000000000" pitchFamily="2" charset="2"/>
              <a:buChar char="à"/>
            </a:pPr>
            <a:r>
              <a:rPr lang="it-IT" altLang="it-IT" sz="1800" b="1" dirty="0" err="1">
                <a:latin typeface="+mj-lt"/>
              </a:rPr>
              <a:t>Geositi</a:t>
            </a:r>
            <a:r>
              <a:rPr lang="it-IT" altLang="it-IT" sz="1800" b="1" dirty="0">
                <a:latin typeface="+mj-lt"/>
              </a:rPr>
              <a:t> e </a:t>
            </a:r>
            <a:r>
              <a:rPr lang="it-IT" altLang="it-IT" sz="1800" b="1" dirty="0" err="1">
                <a:latin typeface="+mj-lt"/>
              </a:rPr>
              <a:t>geoparchi</a:t>
            </a:r>
            <a:endParaRPr lang="it-IT" altLang="it-IT" sz="1800" b="1" dirty="0">
              <a:latin typeface="+mj-lt"/>
            </a:endParaRPr>
          </a:p>
          <a:p>
            <a:pPr marL="625475" lvl="2" indent="1588" algn="l" fontAlgn="auto">
              <a:spcBef>
                <a:spcPts val="0"/>
              </a:spcBef>
              <a:spcAft>
                <a:spcPts val="0"/>
              </a:spcAft>
            </a:pPr>
            <a:r>
              <a:rPr lang="it-IT" altLang="it-IT" sz="1600" dirty="0">
                <a:latin typeface="+mj-lt"/>
              </a:rPr>
              <a:t>- Catasto regionale (</a:t>
            </a:r>
            <a:r>
              <a:rPr lang="it-IT" altLang="it-IT" sz="1600" dirty="0" err="1">
                <a:latin typeface="+mj-lt"/>
              </a:rPr>
              <a:t>CaRGeo</a:t>
            </a:r>
            <a:r>
              <a:rPr lang="it-IT" altLang="it-IT" sz="1600" dirty="0">
                <a:latin typeface="+mj-lt"/>
              </a:rPr>
              <a:t>)</a:t>
            </a:r>
          </a:p>
          <a:p>
            <a:pPr marL="893763" lvl="2" indent="-268288" algn="l" fontAlgn="auto">
              <a:spcBef>
                <a:spcPts val="0"/>
              </a:spcBef>
              <a:spcAft>
                <a:spcPts val="0"/>
              </a:spcAft>
              <a:tabLst>
                <a:tab pos="893763" algn="l"/>
              </a:tabLst>
            </a:pPr>
            <a:r>
              <a:rPr lang="it-IT" altLang="it-IT" sz="1600" dirty="0">
                <a:latin typeface="+mj-lt"/>
              </a:rPr>
              <a:t>- Promozione, valorizzazione, studio, divulgazione e fruizione turistica </a:t>
            </a:r>
          </a:p>
          <a:p>
            <a:pPr marL="625475" lvl="2" indent="1588" algn="l" fontAlgn="auto">
              <a:spcBef>
                <a:spcPts val="0"/>
              </a:spcBef>
              <a:spcAft>
                <a:spcPts val="0"/>
              </a:spcAft>
            </a:pPr>
            <a:r>
              <a:rPr lang="it-IT" altLang="it-IT" sz="1600" dirty="0">
                <a:latin typeface="+mj-lt"/>
              </a:rPr>
              <a:t>- Rete funzionale alla </a:t>
            </a:r>
            <a:r>
              <a:rPr lang="it-IT" altLang="it-IT" sz="1600" dirty="0" err="1">
                <a:latin typeface="+mj-lt"/>
              </a:rPr>
              <a:t>geodiversità</a:t>
            </a:r>
            <a:endParaRPr lang="it-IT" altLang="it-IT" sz="1600" dirty="0">
              <a:latin typeface="+mj-lt"/>
            </a:endParaRPr>
          </a:p>
          <a:p>
            <a:pPr marL="625475" lvl="2" indent="1588" algn="l" fontAlgn="auto">
              <a:spcBef>
                <a:spcPts val="0"/>
              </a:spcBef>
              <a:spcAft>
                <a:spcPts val="0"/>
              </a:spcAft>
            </a:pPr>
            <a:r>
              <a:rPr lang="it-IT" altLang="it-IT" sz="1600" dirty="0">
                <a:latin typeface="+mj-lt"/>
              </a:rPr>
              <a:t>- Contributi</a:t>
            </a:r>
          </a:p>
          <a:p>
            <a:pPr marL="622300" lvl="1" indent="-354013" algn="l" fontAlgn="auto">
              <a:spcBef>
                <a:spcPts val="600"/>
              </a:spcBef>
              <a:spcAft>
                <a:spcPts val="0"/>
              </a:spcAft>
              <a:buFont typeface="Wingdings" panose="05000000000000000000" pitchFamily="2" charset="2"/>
              <a:buChar char="à"/>
            </a:pPr>
            <a:r>
              <a:rPr lang="it-IT" altLang="it-IT" sz="1800" b="1" dirty="0">
                <a:latin typeface="+mj-lt"/>
              </a:rPr>
              <a:t>Attività e provvedimenti SGEO</a:t>
            </a:r>
          </a:p>
          <a:p>
            <a:pPr marL="893763" lvl="2" indent="-268288" algn="l" fontAlgn="auto">
              <a:spcBef>
                <a:spcPts val="0"/>
              </a:spcBef>
              <a:spcAft>
                <a:spcPts val="0"/>
              </a:spcAft>
            </a:pPr>
            <a:r>
              <a:rPr lang="it-IT" altLang="it-IT" sz="1600" dirty="0">
                <a:latin typeface="+mj-lt"/>
              </a:rPr>
              <a:t>- Approvazione documenti per l’individuazione e la valorizzazione dei </a:t>
            </a:r>
            <a:r>
              <a:rPr lang="it-IT" altLang="it-IT" sz="1600" dirty="0" err="1">
                <a:latin typeface="+mj-lt"/>
              </a:rPr>
              <a:t>geoS</a:t>
            </a:r>
            <a:r>
              <a:rPr lang="it-IT" altLang="it-IT" sz="1600" dirty="0">
                <a:latin typeface="+mj-lt"/>
              </a:rPr>
              <a:t> e </a:t>
            </a:r>
            <a:r>
              <a:rPr lang="it-IT" altLang="it-IT" sz="1600" dirty="0" err="1">
                <a:latin typeface="+mj-lt"/>
              </a:rPr>
              <a:t>geoP</a:t>
            </a:r>
            <a:endParaRPr lang="it-IT" altLang="it-IT" sz="1600" dirty="0">
              <a:latin typeface="+mj-lt"/>
            </a:endParaRPr>
          </a:p>
          <a:p>
            <a:pPr marL="893763" lvl="2" indent="-268288" algn="l" fontAlgn="auto">
              <a:spcBef>
                <a:spcPts val="0"/>
              </a:spcBef>
              <a:spcAft>
                <a:spcPts val="0"/>
              </a:spcAft>
            </a:pPr>
            <a:r>
              <a:rPr lang="it-IT" altLang="it-IT" sz="1600" dirty="0">
                <a:latin typeface="+mj-lt"/>
              </a:rPr>
              <a:t>- Monitoraggio e partecipazione alla individuazione delle misura di tutela</a:t>
            </a:r>
          </a:p>
          <a:p>
            <a:pPr marL="622300" lvl="1" indent="-354013" algn="l" fontAlgn="auto">
              <a:spcBef>
                <a:spcPts val="600"/>
              </a:spcBef>
              <a:spcAft>
                <a:spcPts val="0"/>
              </a:spcAft>
              <a:buFont typeface="Wingdings" panose="05000000000000000000" pitchFamily="2" charset="2"/>
              <a:buChar char="à"/>
            </a:pPr>
            <a:r>
              <a:rPr lang="it-IT" altLang="it-IT" sz="1800" b="1" dirty="0">
                <a:latin typeface="+mj-lt"/>
              </a:rPr>
              <a:t>Geoparco transfrontaliero del Carso</a:t>
            </a:r>
          </a:p>
          <a:p>
            <a:pPr marL="625475" lvl="2" indent="1588" algn="l" fontAlgn="auto">
              <a:spcBef>
                <a:spcPts val="0"/>
              </a:spcBef>
              <a:spcAft>
                <a:spcPts val="0"/>
              </a:spcAft>
            </a:pPr>
            <a:r>
              <a:rPr lang="it-IT" altLang="it-IT" sz="1600" dirty="0">
                <a:latin typeface="+mj-lt"/>
              </a:rPr>
              <a:t>candidato alla Rete Globale dei </a:t>
            </a:r>
            <a:r>
              <a:rPr lang="it-IT" altLang="it-IT" sz="1600" dirty="0" err="1">
                <a:latin typeface="+mj-lt"/>
              </a:rPr>
              <a:t>Geoparchi</a:t>
            </a:r>
            <a:r>
              <a:rPr lang="it-IT" altLang="it-IT" sz="1600" dirty="0">
                <a:latin typeface="+mj-lt"/>
              </a:rPr>
              <a:t> UNESCO</a:t>
            </a:r>
          </a:p>
        </p:txBody>
      </p:sp>
      <p:pic>
        <p:nvPicPr>
          <p:cNvPr id="17" name="Picture 2" descr="C:\Users\136159\Documents\DOCUMENTI\VARIE\geoparco\ppt convegno verbania\foto\GM_D6C_6571_Rilke_Giancarlo Massari.jpg"/>
          <p:cNvPicPr>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27398"/>
            <a:ext cx="4139952" cy="4682852"/>
          </a:xfrm>
          <a:prstGeom prst="flowChartDelay">
            <a:avLst/>
          </a:prstGeom>
          <a:noFill/>
          <a:extLst>
            <a:ext uri="{909E8E84-426E-40DD-AFC4-6F175D3DCCD1}">
              <a14:hiddenFill xmlns:a14="http://schemas.microsoft.com/office/drawing/2010/main">
                <a:solidFill>
                  <a:srgbClr val="FFFFFF"/>
                </a:solidFill>
              </a14:hiddenFill>
            </a:ext>
          </a:extLst>
        </p:spPr>
      </p:pic>
      <p:pic>
        <p:nvPicPr>
          <p:cNvPr id="4098" name="Picture 2" descr="C:\Users\136159\Documents\DOCUMENTI\VARIE\ppt vigilanza\GM_D6C_6547_Doberdob_ Giancarlo Massar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4"/>
          <a:stretch/>
        </p:blipFill>
        <p:spPr bwMode="auto">
          <a:xfrm>
            <a:off x="0" y="1127398"/>
            <a:ext cx="4176463" cy="4682852"/>
          </a:xfrm>
          <a:prstGeom prst="flowChartDelay">
            <a:avLst/>
          </a:prstGeom>
          <a:noFill/>
          <a:extLst>
            <a:ext uri="{909E8E84-426E-40DD-AFC4-6F175D3DCCD1}">
              <a14:hiddenFill xmlns:a14="http://schemas.microsoft.com/office/drawing/2010/main">
                <a:solidFill>
                  <a:srgbClr val="FFFFFF"/>
                </a:solidFill>
              </a14:hiddenFill>
            </a:ext>
          </a:extLst>
        </p:spPr>
      </p:pic>
      <p:pic>
        <p:nvPicPr>
          <p:cNvPr id="4099" name="Picture 3" descr="C:\Users\136159\Documents\DOCUMENTI\VARIE\ppt vigilanza\43750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1127398"/>
            <a:ext cx="4176463" cy="4703460"/>
          </a:xfrm>
          <a:prstGeom prst="flowChartDelay">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8256" y="1127398"/>
            <a:ext cx="4221832" cy="4703459"/>
          </a:xfrm>
          <a:prstGeom prst="flowChartDelay">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descr="C:\Users\136159\Documents\DOCUMENTI\VARIE\GRAFICA REGIONE\RIGHETTE 35-0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4148"/>
          <a:stretch/>
        </p:blipFill>
        <p:spPr bwMode="auto">
          <a:xfrm>
            <a:off x="-36511" y="5517232"/>
            <a:ext cx="3322636" cy="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sellaDiTesto 17"/>
          <p:cNvSpPr txBox="1"/>
          <p:nvPr/>
        </p:nvSpPr>
        <p:spPr>
          <a:xfrm>
            <a:off x="3851920" y="1187460"/>
            <a:ext cx="35165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4F81BD"/>
                </a:solidFill>
                <a:effectLst/>
                <a:uLnTx/>
                <a:uFillTx/>
                <a:latin typeface="Decima Rg" pitchFamily="50" charset="0"/>
                <a:sym typeface="Wingdings"/>
              </a:rPr>
              <a:t></a:t>
            </a:r>
            <a:endParaRPr kumimoji="0" lang="it-IT" sz="16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3154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500"/>
                            </p:stCondLst>
                            <p:childTnLst>
                              <p:par>
                                <p:cTn id="9" presetID="10" presetClass="entr" presetSubtype="0" fill="hold" nodeType="afterEffect">
                                  <p:stCondLst>
                                    <p:cond delay="500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500"/>
                                        <p:tgtEl>
                                          <p:spTgt spid="4099"/>
                                        </p:tgtEl>
                                      </p:cBhvr>
                                    </p:animEffect>
                                  </p:childTnLst>
                                </p:cTn>
                              </p:par>
                            </p:childTnLst>
                          </p:cTn>
                        </p:par>
                        <p:par>
                          <p:cTn id="12" fill="hold">
                            <p:stCondLst>
                              <p:cond delay="11000"/>
                            </p:stCondLst>
                            <p:childTnLst>
                              <p:par>
                                <p:cTn id="13" presetID="10" presetClass="entr" presetSubtype="0" fill="hold" nodeType="afterEffect">
                                  <p:stCondLst>
                                    <p:cond delay="460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sp>
        <p:nvSpPr>
          <p:cNvPr id="7"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31" name="Goccia 30"/>
          <p:cNvSpPr/>
          <p:nvPr/>
        </p:nvSpPr>
        <p:spPr>
          <a:xfrm>
            <a:off x="8489380" y="6266210"/>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16"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sp>
        <p:nvSpPr>
          <p:cNvPr id="18" name="CasellaDiTesto 17"/>
          <p:cNvSpPr txBox="1"/>
          <p:nvPr/>
        </p:nvSpPr>
        <p:spPr>
          <a:xfrm>
            <a:off x="4139952" y="2060848"/>
            <a:ext cx="4680521" cy="2954655"/>
          </a:xfrm>
          <a:prstGeom prst="rect">
            <a:avLst/>
          </a:prstGeom>
          <a:noFill/>
        </p:spPr>
        <p:txBody>
          <a:bodyPr wrap="square" rtlCol="0">
            <a:spAutoFit/>
          </a:bodyPr>
          <a:lstStyle>
            <a:defPPr>
              <a:defRPr lang="it-IT"/>
            </a:defPPr>
            <a:lvl1pPr marL="285750" lvl="0" indent="-285750" algn="l" fontAlgn="auto">
              <a:spcBef>
                <a:spcPts val="600"/>
              </a:spcBef>
              <a:spcAft>
                <a:spcPts val="0"/>
              </a:spcAft>
              <a:buFont typeface="Wingdings" panose="05000000000000000000" pitchFamily="2" charset="2"/>
              <a:buChar char="v"/>
              <a:defRPr sz="2000" b="1">
                <a:solidFill>
                  <a:srgbClr val="000000"/>
                </a:solidFill>
                <a:latin typeface="DecimaWE Rg"/>
              </a:defRPr>
            </a:lvl1pPr>
            <a:lvl2pPr marL="742950" lvl="1" indent="-285750" algn="l" fontAlgn="auto">
              <a:spcBef>
                <a:spcPts val="600"/>
              </a:spcBef>
              <a:spcAft>
                <a:spcPts val="0"/>
              </a:spcAft>
              <a:buFont typeface="Wingdings" panose="05000000000000000000" pitchFamily="2" charset="2"/>
              <a:buChar char="v"/>
              <a:defRPr sz="1800" i="1">
                <a:solidFill>
                  <a:prstClr val="black"/>
                </a:solidFill>
                <a:latin typeface="+mj-lt"/>
              </a:defRPr>
            </a:lvl2pPr>
          </a:lstStyle>
          <a:p>
            <a:pPr marL="622300" lvl="1" indent="-354013">
              <a:spcBef>
                <a:spcPts val="1800"/>
              </a:spcBef>
              <a:buFont typeface="Wingdings" panose="05000000000000000000" pitchFamily="2" charset="2"/>
              <a:buChar char="à"/>
            </a:pPr>
            <a:r>
              <a:rPr lang="it-IT" b="1" i="0" dirty="0">
                <a:solidFill>
                  <a:schemeClr val="tx1"/>
                </a:solidFill>
              </a:rPr>
              <a:t>Carta geologica del Friuli Venezia </a:t>
            </a:r>
            <a:r>
              <a:rPr lang="it-IT" b="1" i="0" dirty="0" smtClean="0">
                <a:solidFill>
                  <a:schemeClr val="tx1"/>
                </a:solidFill>
              </a:rPr>
              <a:t>Giulia </a:t>
            </a:r>
            <a:r>
              <a:rPr lang="it-IT" i="0" dirty="0" smtClean="0">
                <a:solidFill>
                  <a:schemeClr val="tx1"/>
                </a:solidFill>
              </a:rPr>
              <a:t>in scala 1:150.000 </a:t>
            </a:r>
            <a:endParaRPr lang="it-IT" i="0" dirty="0">
              <a:solidFill>
                <a:schemeClr val="tx1"/>
              </a:solidFill>
            </a:endParaRPr>
          </a:p>
          <a:p>
            <a:pPr marL="622300" lvl="1" indent="-354013">
              <a:spcBef>
                <a:spcPts val="1800"/>
              </a:spcBef>
              <a:buFont typeface="Wingdings" panose="05000000000000000000" pitchFamily="2" charset="2"/>
              <a:buChar char="à"/>
            </a:pPr>
            <a:r>
              <a:rPr lang="it-IT" b="1" i="0" dirty="0">
                <a:solidFill>
                  <a:schemeClr val="tx1"/>
                </a:solidFill>
              </a:rPr>
              <a:t>Cartografia Geologica </a:t>
            </a:r>
            <a:r>
              <a:rPr lang="it-IT" b="1" i="0" dirty="0" smtClean="0">
                <a:solidFill>
                  <a:schemeClr val="tx1"/>
                </a:solidFill>
              </a:rPr>
              <a:t>Nazionale </a:t>
            </a:r>
            <a:r>
              <a:rPr lang="it-IT" i="0" dirty="0" smtClean="0">
                <a:solidFill>
                  <a:schemeClr val="tx1"/>
                </a:solidFill>
              </a:rPr>
              <a:t>(Progetto </a:t>
            </a:r>
            <a:r>
              <a:rPr lang="it-IT" i="0" dirty="0">
                <a:solidFill>
                  <a:schemeClr val="tx1"/>
                </a:solidFill>
              </a:rPr>
              <a:t>CARG) </a:t>
            </a:r>
          </a:p>
          <a:p>
            <a:pPr marL="622300" lvl="1" indent="-354013">
              <a:spcBef>
                <a:spcPts val="1800"/>
              </a:spcBef>
              <a:buFont typeface="Wingdings" panose="05000000000000000000" pitchFamily="2" charset="2"/>
              <a:buChar char="à"/>
            </a:pPr>
            <a:r>
              <a:rPr lang="it-IT" b="1" i="0" dirty="0">
                <a:solidFill>
                  <a:schemeClr val="tx1"/>
                </a:solidFill>
              </a:rPr>
              <a:t>Cartografia geologico-tecnica digitale</a:t>
            </a:r>
          </a:p>
          <a:p>
            <a:pPr marL="622300" lvl="1" indent="-354013">
              <a:spcBef>
                <a:spcPts val="1800"/>
              </a:spcBef>
              <a:buFont typeface="Wingdings" panose="05000000000000000000" pitchFamily="2" charset="2"/>
              <a:buChar char="à"/>
            </a:pPr>
            <a:r>
              <a:rPr lang="it-IT" b="1" i="0" dirty="0">
                <a:solidFill>
                  <a:schemeClr val="tx1"/>
                </a:solidFill>
              </a:rPr>
              <a:t>Faglie attive  </a:t>
            </a:r>
          </a:p>
          <a:p>
            <a:pPr marL="622300" lvl="1" indent="-354013">
              <a:spcBef>
                <a:spcPts val="1800"/>
              </a:spcBef>
              <a:buFont typeface="Wingdings" panose="05000000000000000000" pitchFamily="2" charset="2"/>
              <a:buChar char="à"/>
            </a:pPr>
            <a:r>
              <a:rPr lang="it-IT" b="1" i="0" dirty="0">
                <a:solidFill>
                  <a:schemeClr val="tx1"/>
                </a:solidFill>
              </a:rPr>
              <a:t>Archivio indagini geognostiche</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19487"/>
            <a:ext cx="4139952" cy="4729948"/>
          </a:xfrm>
          <a:prstGeom prst="flowChartDelay">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204" y="1119487"/>
            <a:ext cx="4176874" cy="4729948"/>
          </a:xfrm>
          <a:prstGeom prst="flowChartDelay">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5</a:t>
            </a:fld>
            <a:endParaRPr lang="it-IT" altLang="it-IT" sz="1600" dirty="0">
              <a:solidFill>
                <a:schemeClr val="bg1"/>
              </a:solidFill>
              <a:latin typeface="Decima Rg" pitchFamily="50" charset="0"/>
            </a:endParaRPr>
          </a:p>
        </p:txBody>
      </p:sp>
      <p:sp>
        <p:nvSpPr>
          <p:cNvPr id="17" name="CasellaDiTesto 6"/>
          <p:cNvSpPr txBox="1">
            <a:spLocks noChangeArrowheads="1"/>
          </p:cNvSpPr>
          <p:nvPr/>
        </p:nvSpPr>
        <p:spPr bwMode="auto">
          <a:xfrm>
            <a:off x="4139952" y="1124744"/>
            <a:ext cx="4608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400" b="1" dirty="0" smtClean="0"/>
              <a:t>CARTOGRAFIA GEOLOGICA</a:t>
            </a:r>
          </a:p>
        </p:txBody>
      </p:sp>
      <p:sp>
        <p:nvSpPr>
          <p:cNvPr id="19" name="CasellaDiTesto 18"/>
          <p:cNvSpPr txBox="1"/>
          <p:nvPr/>
        </p:nvSpPr>
        <p:spPr>
          <a:xfrm>
            <a:off x="3851920" y="1187460"/>
            <a:ext cx="35165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4F81BD"/>
                </a:solidFill>
                <a:effectLst/>
                <a:uLnTx/>
                <a:uFillTx/>
                <a:latin typeface="Decima Rg" pitchFamily="50" charset="0"/>
                <a:sym typeface="Wingdings"/>
              </a:rPr>
              <a:t></a:t>
            </a:r>
            <a:endParaRPr kumimoji="0" lang="it-IT" sz="1600" b="1" i="0" u="none" strike="noStrike" kern="0" cap="none" spc="0" normalizeH="0" baseline="0" noProof="0" dirty="0">
              <a:ln>
                <a:noFill/>
              </a:ln>
              <a:solidFill>
                <a:prstClr val="black"/>
              </a:solidFill>
              <a:effectLst/>
              <a:uLnTx/>
              <a:uFillTx/>
            </a:endParaRPr>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177" y="1119487"/>
            <a:ext cx="4165129" cy="4729948"/>
          </a:xfrm>
          <a:prstGeom prst="flowChartDelay">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descr="C:\Users\136159\Documents\DOCUMENTI\VARIE\GRAFICA REGIONE\RIGHETTE 35-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4148"/>
          <a:stretch/>
        </p:blipFill>
        <p:spPr bwMode="auto">
          <a:xfrm>
            <a:off x="-36511" y="5574709"/>
            <a:ext cx="3322636" cy="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049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par>
                          <p:cTn id="8" fill="hold">
                            <p:stCondLst>
                              <p:cond delay="5500"/>
                            </p:stCondLst>
                            <p:childTnLst>
                              <p:par>
                                <p:cTn id="9" presetID="10" presetClass="entr" presetSubtype="0" fill="hold" nodeType="afterEffect">
                                  <p:stCondLst>
                                    <p:cond delay="500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sp>
        <p:nvSpPr>
          <p:cNvPr id="3" name="Goccia 2"/>
          <p:cNvSpPr/>
          <p:nvPr/>
        </p:nvSpPr>
        <p:spPr>
          <a:xfrm>
            <a:off x="8489380" y="6273773"/>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20484"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6</a:t>
            </a:fld>
            <a:endParaRPr lang="it-IT" altLang="it-IT" sz="1600" dirty="0">
              <a:solidFill>
                <a:schemeClr val="bg1"/>
              </a:solidFill>
              <a:latin typeface="Decima Rg" pitchFamily="50" charset="0"/>
            </a:endParaRPr>
          </a:p>
        </p:txBody>
      </p:sp>
      <p:sp>
        <p:nvSpPr>
          <p:cNvPr id="12"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15"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pic>
        <p:nvPicPr>
          <p:cNvPr id="2051" name="Picture 3" descr="C:\Users\136159\Documents\DOCUMENTI\VARIE\ppt vigilanza\cerceves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18" y="1116711"/>
            <a:ext cx="4145670" cy="4703084"/>
          </a:xfrm>
          <a:prstGeom prst="flowChartDelay">
            <a:avLst/>
          </a:prstGeom>
          <a:noFill/>
          <a:extLst>
            <a:ext uri="{909E8E84-426E-40DD-AFC4-6F175D3DCCD1}">
              <a14:hiddenFill xmlns:a14="http://schemas.microsoft.com/office/drawing/2010/main">
                <a:solidFill>
                  <a:srgbClr val="FFFFFF"/>
                </a:solidFill>
              </a14:hiddenFill>
            </a:ext>
          </a:extLst>
        </p:spPr>
      </p:pic>
      <p:pic>
        <p:nvPicPr>
          <p:cNvPr id="2052" name="Picture 4" descr="C:\Users\136159\Documents\DOCUMENTI\VARIE\ppt vigilanza\ma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47" y="1116711"/>
            <a:ext cx="4139952" cy="4708004"/>
          </a:xfrm>
          <a:prstGeom prst="flowChartDelay">
            <a:avLst/>
          </a:prstGeom>
          <a:noFill/>
          <a:extLst>
            <a:ext uri="{909E8E84-426E-40DD-AFC4-6F175D3DCCD1}">
              <a14:hiddenFill xmlns:a14="http://schemas.microsoft.com/office/drawing/2010/main">
                <a:solidFill>
                  <a:srgbClr val="FFFFFF"/>
                </a:solidFill>
              </a14:hiddenFill>
            </a:ext>
          </a:extLst>
        </p:spPr>
      </p:pic>
      <p:pic>
        <p:nvPicPr>
          <p:cNvPr id="22" name="Picture 5" descr="P903004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347" y="1116712"/>
            <a:ext cx="4187899" cy="4708004"/>
          </a:xfrm>
          <a:prstGeom prst="flowChartDelay">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C:\Users\136159\Documents\DOCUMENTI\VARIE\GRAFICA REGIONE\RIGHETTE 35-0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4148"/>
          <a:stretch/>
        </p:blipFill>
        <p:spPr bwMode="auto">
          <a:xfrm>
            <a:off x="-36511" y="5589240"/>
            <a:ext cx="3322636" cy="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magin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7" y="1032592"/>
            <a:ext cx="5142346" cy="482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Grafico 24"/>
          <p:cNvGraphicFramePr/>
          <p:nvPr>
            <p:extLst>
              <p:ext uri="{D42A27DB-BD31-4B8C-83A1-F6EECF244321}">
                <p14:modId xmlns:p14="http://schemas.microsoft.com/office/powerpoint/2010/main" val="3433329933"/>
              </p:ext>
            </p:extLst>
          </p:nvPr>
        </p:nvGraphicFramePr>
        <p:xfrm>
          <a:off x="251520" y="3287448"/>
          <a:ext cx="5496669" cy="2598516"/>
        </p:xfrm>
        <a:graphic>
          <a:graphicData uri="http://schemas.openxmlformats.org/drawingml/2006/chart">
            <c:chart xmlns:c="http://schemas.openxmlformats.org/drawingml/2006/chart" xmlns:r="http://schemas.openxmlformats.org/officeDocument/2006/relationships" r:id="rId8"/>
          </a:graphicData>
        </a:graphic>
      </p:graphicFrame>
      <p:sp>
        <p:nvSpPr>
          <p:cNvPr id="21" name="CasellaDiTesto 20"/>
          <p:cNvSpPr txBox="1"/>
          <p:nvPr/>
        </p:nvSpPr>
        <p:spPr>
          <a:xfrm>
            <a:off x="4187899" y="1972285"/>
            <a:ext cx="4704581" cy="3400931"/>
          </a:xfrm>
          <a:prstGeom prst="rect">
            <a:avLst/>
          </a:prstGeom>
          <a:noFill/>
        </p:spPr>
        <p:txBody>
          <a:bodyPr wrap="square" rtlCol="0">
            <a:spAutoFit/>
          </a:bodyPr>
          <a:lstStyle/>
          <a:p>
            <a:pPr marL="622300" lvl="1" indent="-354013" algn="l" fontAlgn="auto">
              <a:spcBef>
                <a:spcPts val="600"/>
              </a:spcBef>
              <a:spcAft>
                <a:spcPts val="0"/>
              </a:spcAft>
              <a:buFont typeface="Wingdings" panose="05000000000000000000" pitchFamily="2" charset="2"/>
              <a:buChar char="à"/>
            </a:pPr>
            <a:r>
              <a:rPr lang="it-IT" altLang="it-IT" sz="1800" b="1" dirty="0">
                <a:latin typeface="+mj-lt"/>
              </a:rPr>
              <a:t>Catasto frane e opere di difesa </a:t>
            </a:r>
            <a:r>
              <a:rPr lang="it-IT" altLang="it-IT" sz="1800" dirty="0">
                <a:latin typeface="+mj-lt"/>
              </a:rPr>
              <a:t>(</a:t>
            </a:r>
            <a:r>
              <a:rPr lang="it-IT" altLang="it-IT" sz="1800" dirty="0" smtClean="0">
                <a:latin typeface="+mj-lt"/>
              </a:rPr>
              <a:t>dissesti)</a:t>
            </a:r>
            <a:endParaRPr lang="it-IT" altLang="it-IT" sz="1800" dirty="0">
              <a:latin typeface="+mj-lt"/>
            </a:endParaRPr>
          </a:p>
          <a:p>
            <a:pPr marL="630238" lvl="2" algn="l" fontAlgn="auto">
              <a:spcBef>
                <a:spcPts val="0"/>
              </a:spcBef>
              <a:spcAft>
                <a:spcPts val="0"/>
              </a:spcAft>
            </a:pPr>
            <a:r>
              <a:rPr lang="it-IT" altLang="it-IT" sz="1600" dirty="0">
                <a:latin typeface="+mj-lt"/>
              </a:rPr>
              <a:t>- 6392 aree di frana</a:t>
            </a:r>
          </a:p>
          <a:p>
            <a:pPr marL="622300" lvl="1" indent="-354013" algn="l" fontAlgn="auto">
              <a:spcBef>
                <a:spcPts val="600"/>
              </a:spcBef>
              <a:spcAft>
                <a:spcPts val="0"/>
              </a:spcAft>
              <a:buFont typeface="Wingdings" panose="05000000000000000000" pitchFamily="2" charset="2"/>
              <a:buChar char="à"/>
            </a:pPr>
            <a:r>
              <a:rPr lang="it-IT" altLang="it-IT" sz="1800" b="1" dirty="0">
                <a:latin typeface="+mj-lt"/>
              </a:rPr>
              <a:t>Interventi non strutturali</a:t>
            </a:r>
          </a:p>
          <a:p>
            <a:pPr marL="630238" lvl="2" algn="l" fontAlgn="auto">
              <a:spcBef>
                <a:spcPts val="0"/>
              </a:spcBef>
              <a:spcAft>
                <a:spcPts val="0"/>
              </a:spcAft>
            </a:pPr>
            <a:r>
              <a:rPr lang="it-IT" altLang="it-IT" sz="1600" dirty="0">
                <a:latin typeface="+mj-lt"/>
              </a:rPr>
              <a:t>- Monitoraggi</a:t>
            </a:r>
          </a:p>
          <a:p>
            <a:pPr marL="893763" lvl="2" indent="-263525" algn="l" fontAlgn="auto">
              <a:spcBef>
                <a:spcPts val="0"/>
              </a:spcBef>
              <a:spcAft>
                <a:spcPts val="0"/>
              </a:spcAft>
            </a:pPr>
            <a:r>
              <a:rPr lang="it-IT" altLang="it-IT" sz="1600" dirty="0" smtClean="0">
                <a:latin typeface="+mj-lt"/>
              </a:rPr>
              <a:t>- Prevenzione</a:t>
            </a:r>
            <a:r>
              <a:rPr lang="it-IT" altLang="it-IT" sz="1600" dirty="0">
                <a:latin typeface="+mj-lt"/>
              </a:rPr>
              <a:t>, interventi su attività pianificatoria  (aggiornamento PAI geologico, </a:t>
            </a:r>
            <a:r>
              <a:rPr lang="it-IT" altLang="it-IT" sz="1600" dirty="0" smtClean="0">
                <a:latin typeface="+mj-lt"/>
              </a:rPr>
              <a:t>parere </a:t>
            </a:r>
            <a:r>
              <a:rPr lang="it-IT" altLang="it-IT" sz="1600" dirty="0">
                <a:latin typeface="+mj-lt"/>
              </a:rPr>
              <a:t>geologico su varianti PRGC)</a:t>
            </a:r>
          </a:p>
          <a:p>
            <a:pPr marL="893763" lvl="2" indent="-263525" algn="l" fontAlgn="auto">
              <a:spcBef>
                <a:spcPts val="0"/>
              </a:spcBef>
              <a:spcAft>
                <a:spcPts val="0"/>
              </a:spcAft>
            </a:pPr>
            <a:r>
              <a:rPr lang="it-IT" altLang="it-IT" sz="1600" dirty="0">
                <a:latin typeface="+mj-lt"/>
              </a:rPr>
              <a:t>- Attività consulenziale e partecipativa (es. VIA, VAS, </a:t>
            </a:r>
            <a:r>
              <a:rPr lang="it-IT" altLang="it-IT" sz="1600" dirty="0" err="1">
                <a:latin typeface="+mj-lt"/>
              </a:rPr>
              <a:t>CdS</a:t>
            </a:r>
            <a:r>
              <a:rPr lang="it-IT" altLang="it-IT" sz="1600" dirty="0">
                <a:latin typeface="+mj-lt"/>
              </a:rPr>
              <a:t>, …)</a:t>
            </a:r>
          </a:p>
          <a:p>
            <a:pPr marL="622300" lvl="1" indent="-354013" algn="l" fontAlgn="auto">
              <a:spcBef>
                <a:spcPts val="600"/>
              </a:spcBef>
              <a:spcAft>
                <a:spcPts val="0"/>
              </a:spcAft>
              <a:buFont typeface="Wingdings" panose="05000000000000000000" pitchFamily="2" charset="2"/>
              <a:buChar char="à"/>
            </a:pPr>
            <a:r>
              <a:rPr lang="it-IT" altLang="it-IT" sz="1800" b="1" dirty="0">
                <a:latin typeface="+mj-lt"/>
              </a:rPr>
              <a:t>Interventi strutturali</a:t>
            </a:r>
          </a:p>
          <a:p>
            <a:pPr marL="630238" lvl="2" algn="l" fontAlgn="auto">
              <a:spcBef>
                <a:spcPts val="0"/>
              </a:spcBef>
              <a:spcAft>
                <a:spcPts val="0"/>
              </a:spcAft>
            </a:pPr>
            <a:r>
              <a:rPr lang="it-IT" altLang="it-IT" sz="1600" dirty="0">
                <a:latin typeface="+mj-lt"/>
              </a:rPr>
              <a:t>- Finanziamento e realizzazione di opere di difesa</a:t>
            </a:r>
          </a:p>
          <a:p>
            <a:pPr marL="630238" lvl="2" algn="l" fontAlgn="auto">
              <a:spcBef>
                <a:spcPts val="0"/>
              </a:spcBef>
              <a:spcAft>
                <a:spcPts val="0"/>
              </a:spcAft>
            </a:pPr>
            <a:r>
              <a:rPr lang="it-IT" altLang="it-IT" sz="1600" dirty="0">
                <a:latin typeface="+mj-lt"/>
              </a:rPr>
              <a:t>- Soggetto attuatore Commissari straordinari</a:t>
            </a:r>
          </a:p>
        </p:txBody>
      </p:sp>
      <p:sp>
        <p:nvSpPr>
          <p:cNvPr id="20" name="CasellaDiTesto 6"/>
          <p:cNvSpPr txBox="1">
            <a:spLocks noChangeArrowheads="1"/>
          </p:cNvSpPr>
          <p:nvPr/>
        </p:nvSpPr>
        <p:spPr bwMode="auto">
          <a:xfrm>
            <a:off x="4427984" y="1106791"/>
            <a:ext cx="3888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400" b="1" dirty="0" smtClean="0"/>
              <a:t>GEOLOGIA APPLICATA</a:t>
            </a:r>
          </a:p>
        </p:txBody>
      </p:sp>
      <p:sp>
        <p:nvSpPr>
          <p:cNvPr id="24" name="CasellaDiTesto 23"/>
          <p:cNvSpPr txBox="1"/>
          <p:nvPr/>
        </p:nvSpPr>
        <p:spPr>
          <a:xfrm>
            <a:off x="4145670" y="1187460"/>
            <a:ext cx="35165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4F81BD"/>
                </a:solidFill>
                <a:effectLst/>
                <a:uLnTx/>
                <a:uFillTx/>
                <a:latin typeface="Decima Rg" pitchFamily="50" charset="0"/>
                <a:sym typeface="Wingdings"/>
              </a:rPr>
              <a:t></a:t>
            </a:r>
            <a:endParaRPr kumimoji="0" lang="it-IT" sz="16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541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childTnLst>
                          </p:cTn>
                        </p:par>
                        <p:par>
                          <p:cTn id="8" fill="hold">
                            <p:stCondLst>
                              <p:cond delay="6000"/>
                            </p:stCondLst>
                            <p:childTnLst>
                              <p:par>
                                <p:cTn id="9" presetID="10" presetClass="entr" presetSubtype="0" fill="hold" nodeType="afterEffect">
                                  <p:stCondLst>
                                    <p:cond delay="51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00"/>
                                        <p:tgtEl>
                                          <p:spTgt spid="22"/>
                                        </p:tgtEl>
                                      </p:cBhvr>
                                    </p:animEffect>
                                  </p:childTnLst>
                                </p:cTn>
                              </p:par>
                            </p:childTnLst>
                          </p:cTn>
                        </p:par>
                        <p:par>
                          <p:cTn id="12" fill="hold">
                            <p:stCondLst>
                              <p:cond delay="11800"/>
                            </p:stCondLst>
                            <p:childTnLst>
                              <p:par>
                                <p:cTn id="13" presetID="10" presetClass="entr" presetSubtype="0" fill="hold" nodeType="afterEffect">
                                  <p:stCondLst>
                                    <p:cond delay="63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900"/>
                                        <p:tgtEl>
                                          <p:spTgt spid="23"/>
                                        </p:tgtEl>
                                      </p:cBhvr>
                                    </p:animEffect>
                                  </p:childTnLst>
                                </p:cTn>
                              </p:par>
                            </p:childTnLst>
                          </p:cTn>
                        </p:par>
                        <p:par>
                          <p:cTn id="16" fill="hold">
                            <p:stCondLst>
                              <p:cond delay="19000"/>
                            </p:stCondLst>
                            <p:childTnLst>
                              <p:par>
                                <p:cTn id="17" presetID="10" presetClass="entr" presetSubtype="0" fill="hold" grpId="0" nodeType="afterEffect">
                                  <p:stCondLst>
                                    <p:cond delay="7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8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sp>
        <p:nvSpPr>
          <p:cNvPr id="3" name="Goccia 2"/>
          <p:cNvSpPr/>
          <p:nvPr/>
        </p:nvSpPr>
        <p:spPr>
          <a:xfrm>
            <a:off x="8489380" y="6273773"/>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20484"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7</a:t>
            </a:fld>
            <a:endParaRPr lang="it-IT" altLang="it-IT" sz="1600" dirty="0">
              <a:solidFill>
                <a:schemeClr val="bg1"/>
              </a:solidFill>
              <a:latin typeface="Decima Rg" pitchFamily="50" charset="0"/>
            </a:endParaRPr>
          </a:p>
        </p:txBody>
      </p:sp>
      <p:sp>
        <p:nvSpPr>
          <p:cNvPr id="20487" name="CasellaDiTesto 6"/>
          <p:cNvSpPr txBox="1">
            <a:spLocks noChangeArrowheads="1"/>
          </p:cNvSpPr>
          <p:nvPr/>
        </p:nvSpPr>
        <p:spPr bwMode="auto">
          <a:xfrm>
            <a:off x="4340792" y="1044780"/>
            <a:ext cx="2952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400" b="1" dirty="0"/>
              <a:t>ATTIVITÀ </a:t>
            </a:r>
            <a:r>
              <a:rPr lang="it-IT" altLang="it-IT" sz="2400" b="1" dirty="0" smtClean="0"/>
              <a:t>MINERARIE</a:t>
            </a:r>
            <a:endParaRPr lang="it-IT" altLang="it-IT" sz="2400" b="1" dirty="0"/>
          </a:p>
        </p:txBody>
      </p:sp>
      <p:sp>
        <p:nvSpPr>
          <p:cNvPr id="14" name="CasellaDiTesto 13"/>
          <p:cNvSpPr txBox="1"/>
          <p:nvPr/>
        </p:nvSpPr>
        <p:spPr>
          <a:xfrm>
            <a:off x="4340791" y="1596563"/>
            <a:ext cx="4213997" cy="4262705"/>
          </a:xfrm>
          <a:prstGeom prst="rect">
            <a:avLst/>
          </a:prstGeom>
          <a:noFill/>
        </p:spPr>
        <p:txBody>
          <a:bodyPr wrap="square" rtlCol="0">
            <a:spAutoFit/>
          </a:bodyPr>
          <a:lstStyle/>
          <a:p>
            <a:pPr algn="l" fontAlgn="auto">
              <a:spcBef>
                <a:spcPts val="600"/>
              </a:spcBef>
              <a:spcAft>
                <a:spcPts val="0"/>
              </a:spcAft>
            </a:pPr>
            <a:r>
              <a:rPr lang="it-IT" sz="1800" b="1" dirty="0" smtClean="0">
                <a:solidFill>
                  <a:srgbClr val="000000"/>
                </a:solidFill>
                <a:latin typeface="DecimaWE Rg"/>
              </a:rPr>
              <a:t>Autorizzazione  attività estrattive</a:t>
            </a:r>
          </a:p>
          <a:p>
            <a:pPr algn="l" fontAlgn="auto">
              <a:spcBef>
                <a:spcPts val="600"/>
              </a:spcBef>
              <a:spcAft>
                <a:spcPts val="0"/>
              </a:spcAft>
            </a:pPr>
            <a:r>
              <a:rPr lang="it-IT" sz="1400" b="1" dirty="0" smtClean="0"/>
              <a:t>67 cave autorizzate</a:t>
            </a:r>
            <a:endParaRPr lang="it-IT" sz="1400" b="1" dirty="0"/>
          </a:p>
          <a:p>
            <a:pPr marL="171450" indent="-171450" algn="l" fontAlgn="auto">
              <a:spcBef>
                <a:spcPts val="600"/>
              </a:spcBef>
              <a:spcAft>
                <a:spcPts val="0"/>
              </a:spcAft>
              <a:buFont typeface="Wingdings" panose="05000000000000000000" pitchFamily="2" charset="2"/>
              <a:buChar char="§"/>
            </a:pPr>
            <a:r>
              <a:rPr lang="it-IT" sz="1400" dirty="0"/>
              <a:t>29 in provincia di Udine</a:t>
            </a:r>
          </a:p>
          <a:p>
            <a:pPr marL="171450" indent="-171450" algn="l" fontAlgn="auto">
              <a:spcBef>
                <a:spcPts val="0"/>
              </a:spcBef>
              <a:spcAft>
                <a:spcPts val="0"/>
              </a:spcAft>
              <a:buFont typeface="Wingdings" panose="05000000000000000000" pitchFamily="2" charset="2"/>
              <a:buChar char="§"/>
            </a:pPr>
            <a:r>
              <a:rPr lang="it-IT" sz="1400" dirty="0"/>
              <a:t>10 in provincia di Trieste</a:t>
            </a:r>
          </a:p>
          <a:p>
            <a:pPr marL="171450" indent="-171450" algn="l" fontAlgn="auto">
              <a:spcBef>
                <a:spcPts val="0"/>
              </a:spcBef>
              <a:spcAft>
                <a:spcPts val="0"/>
              </a:spcAft>
              <a:buFont typeface="Wingdings" panose="05000000000000000000" pitchFamily="2" charset="2"/>
              <a:buChar char="§"/>
            </a:pPr>
            <a:r>
              <a:rPr lang="it-IT" sz="1400" dirty="0"/>
              <a:t>21 in provincia di Pordenone</a:t>
            </a:r>
          </a:p>
          <a:p>
            <a:pPr marL="171450" indent="-171450" algn="l" fontAlgn="auto">
              <a:spcBef>
                <a:spcPts val="0"/>
              </a:spcBef>
              <a:spcAft>
                <a:spcPts val="0"/>
              </a:spcAft>
              <a:buFont typeface="Wingdings" panose="05000000000000000000" pitchFamily="2" charset="2"/>
              <a:buChar char="§"/>
            </a:pPr>
            <a:r>
              <a:rPr lang="it-IT" sz="1400" dirty="0" smtClean="0"/>
              <a:t>7 </a:t>
            </a:r>
            <a:r>
              <a:rPr lang="it-IT" sz="1400" dirty="0"/>
              <a:t>in provincia di Gorizia</a:t>
            </a:r>
          </a:p>
          <a:p>
            <a:pPr algn="l" fontAlgn="auto">
              <a:spcBef>
                <a:spcPts val="1200"/>
              </a:spcBef>
              <a:spcAft>
                <a:spcPts val="0"/>
              </a:spcAft>
            </a:pPr>
            <a:r>
              <a:rPr lang="it-IT" altLang="it-IT" sz="1400" b="1" dirty="0" smtClean="0">
                <a:solidFill>
                  <a:prstClr val="black"/>
                </a:solidFill>
                <a:latin typeface="+mj-lt"/>
              </a:rPr>
              <a:t>I materiali estratti in FVG </a:t>
            </a:r>
            <a:endParaRPr lang="it-IT" altLang="it-IT" sz="1400" b="1" dirty="0">
              <a:solidFill>
                <a:prstClr val="black"/>
              </a:solidFill>
              <a:latin typeface="+mj-lt"/>
            </a:endParaRPr>
          </a:p>
          <a:p>
            <a:pPr marL="171450" indent="-171450" algn="l" fontAlgn="auto">
              <a:spcBef>
                <a:spcPts val="600"/>
              </a:spcBef>
              <a:spcAft>
                <a:spcPts val="0"/>
              </a:spcAft>
              <a:buFont typeface="Wingdings" panose="05000000000000000000" pitchFamily="2" charset="2"/>
              <a:buChar char="§"/>
            </a:pPr>
            <a:r>
              <a:rPr lang="it-IT" altLang="it-IT" sz="1400" dirty="0">
                <a:solidFill>
                  <a:prstClr val="black"/>
                </a:solidFill>
                <a:latin typeface="+mj-lt"/>
              </a:rPr>
              <a:t>calcari, marmorino, </a:t>
            </a:r>
            <a:r>
              <a:rPr lang="it-IT" altLang="it-IT" sz="1400" dirty="0" smtClean="0">
                <a:solidFill>
                  <a:prstClr val="black"/>
                </a:solidFill>
                <a:latin typeface="+mj-lt"/>
              </a:rPr>
              <a:t>gessi, </a:t>
            </a:r>
            <a:r>
              <a:rPr lang="it-IT" altLang="it-IT" sz="1400" dirty="0">
                <a:solidFill>
                  <a:prstClr val="black"/>
                </a:solidFill>
                <a:latin typeface="+mj-lt"/>
              </a:rPr>
              <a:t>flysch e </a:t>
            </a:r>
            <a:r>
              <a:rPr lang="it-IT" altLang="it-IT" sz="1400" dirty="0" smtClean="0">
                <a:solidFill>
                  <a:prstClr val="black"/>
                </a:solidFill>
                <a:latin typeface="+mj-lt"/>
              </a:rPr>
              <a:t>marna</a:t>
            </a:r>
            <a:endParaRPr lang="it-IT" altLang="it-IT" sz="1400" dirty="0">
              <a:solidFill>
                <a:prstClr val="black"/>
              </a:solidFill>
              <a:latin typeface="+mj-lt"/>
            </a:endParaRPr>
          </a:p>
          <a:p>
            <a:pPr marL="171450" indent="-171450" algn="l" fontAlgn="auto">
              <a:spcBef>
                <a:spcPts val="0"/>
              </a:spcBef>
              <a:spcAft>
                <a:spcPts val="0"/>
              </a:spcAft>
              <a:buFont typeface="Wingdings" panose="05000000000000000000" pitchFamily="2" charset="2"/>
              <a:buChar char="§"/>
            </a:pPr>
            <a:r>
              <a:rPr lang="it-IT" altLang="it-IT" sz="1400" dirty="0">
                <a:solidFill>
                  <a:prstClr val="black"/>
                </a:solidFill>
                <a:latin typeface="+mj-lt"/>
              </a:rPr>
              <a:t>ghiaie e </a:t>
            </a:r>
            <a:r>
              <a:rPr lang="it-IT" altLang="it-IT" sz="1400" dirty="0" smtClean="0">
                <a:solidFill>
                  <a:prstClr val="black"/>
                </a:solidFill>
                <a:latin typeface="+mj-lt"/>
              </a:rPr>
              <a:t>sabbie</a:t>
            </a:r>
            <a:endParaRPr lang="it-IT" altLang="it-IT" sz="1400" dirty="0">
              <a:solidFill>
                <a:prstClr val="black"/>
              </a:solidFill>
              <a:latin typeface="+mj-lt"/>
            </a:endParaRPr>
          </a:p>
          <a:p>
            <a:pPr marL="171450" indent="-171450" algn="l" fontAlgn="auto">
              <a:spcBef>
                <a:spcPts val="0"/>
              </a:spcBef>
              <a:spcAft>
                <a:spcPts val="0"/>
              </a:spcAft>
              <a:buFont typeface="Wingdings" panose="05000000000000000000" pitchFamily="2" charset="2"/>
              <a:buChar char="§"/>
            </a:pPr>
            <a:r>
              <a:rPr lang="it-IT" altLang="it-IT" sz="1400" dirty="0">
                <a:solidFill>
                  <a:prstClr val="black"/>
                </a:solidFill>
                <a:latin typeface="+mj-lt"/>
              </a:rPr>
              <a:t>pietre </a:t>
            </a:r>
            <a:r>
              <a:rPr lang="it-IT" altLang="it-IT" sz="1400" dirty="0" smtClean="0">
                <a:solidFill>
                  <a:prstClr val="black"/>
                </a:solidFill>
                <a:latin typeface="+mj-lt"/>
              </a:rPr>
              <a:t>ornamentali</a:t>
            </a:r>
            <a:endParaRPr lang="it-IT" altLang="it-IT" sz="1400" dirty="0">
              <a:solidFill>
                <a:prstClr val="black"/>
              </a:solidFill>
              <a:latin typeface="+mj-lt"/>
            </a:endParaRPr>
          </a:p>
          <a:p>
            <a:pPr marL="171450" indent="-171450" algn="l" fontAlgn="auto">
              <a:spcBef>
                <a:spcPts val="0"/>
              </a:spcBef>
              <a:spcAft>
                <a:spcPts val="0"/>
              </a:spcAft>
              <a:buFont typeface="Wingdings" panose="05000000000000000000" pitchFamily="2" charset="2"/>
              <a:buChar char="§"/>
            </a:pPr>
            <a:r>
              <a:rPr lang="it-IT" altLang="it-IT" sz="1400" dirty="0">
                <a:solidFill>
                  <a:prstClr val="black"/>
                </a:solidFill>
                <a:latin typeface="+mj-lt"/>
              </a:rPr>
              <a:t>argille per </a:t>
            </a:r>
            <a:r>
              <a:rPr lang="it-IT" altLang="it-IT" sz="1400" dirty="0" smtClean="0">
                <a:solidFill>
                  <a:prstClr val="black"/>
                </a:solidFill>
                <a:latin typeface="+mj-lt"/>
              </a:rPr>
              <a:t>laterizi</a:t>
            </a:r>
          </a:p>
          <a:p>
            <a:pPr algn="l" fontAlgn="auto">
              <a:spcBef>
                <a:spcPts val="600"/>
              </a:spcBef>
              <a:spcAft>
                <a:spcPts val="0"/>
              </a:spcAft>
            </a:pPr>
            <a:r>
              <a:rPr lang="it-IT" sz="1800" b="1" dirty="0" smtClean="0">
                <a:solidFill>
                  <a:srgbClr val="000000"/>
                </a:solidFill>
                <a:latin typeface="DecimaWE Rg"/>
              </a:rPr>
              <a:t>Concessione risorse geotermiche, minerali e termali</a:t>
            </a:r>
          </a:p>
          <a:p>
            <a:pPr marL="171450" indent="-171450" algn="l" fontAlgn="auto">
              <a:spcBef>
                <a:spcPts val="600"/>
              </a:spcBef>
              <a:spcAft>
                <a:spcPts val="0"/>
              </a:spcAft>
              <a:buFont typeface="Wingdings" panose="05000000000000000000" pitchFamily="2" charset="2"/>
              <a:buChar char="§"/>
              <a:defRPr/>
            </a:pPr>
            <a:r>
              <a:rPr lang="it-IT" sz="1400" dirty="0" smtClean="0">
                <a:solidFill>
                  <a:prstClr val="black"/>
                </a:solidFill>
              </a:rPr>
              <a:t>46 </a:t>
            </a:r>
            <a:r>
              <a:rPr lang="it-IT" sz="1400" dirty="0">
                <a:solidFill>
                  <a:prstClr val="black"/>
                </a:solidFill>
              </a:rPr>
              <a:t>concessioni geotermiche di interesse </a:t>
            </a:r>
            <a:r>
              <a:rPr lang="it-IT" sz="1400" dirty="0" smtClean="0">
                <a:solidFill>
                  <a:prstClr val="black"/>
                </a:solidFill>
              </a:rPr>
              <a:t>locale</a:t>
            </a:r>
            <a:endParaRPr lang="it-IT" sz="1400" dirty="0">
              <a:solidFill>
                <a:prstClr val="black"/>
              </a:solidFill>
            </a:endParaRPr>
          </a:p>
          <a:p>
            <a:pPr marL="171450" indent="-171450" algn="l" fontAlgn="auto">
              <a:spcBef>
                <a:spcPts val="0"/>
              </a:spcBef>
              <a:spcAft>
                <a:spcPts val="0"/>
              </a:spcAft>
              <a:buFont typeface="Wingdings" panose="05000000000000000000" pitchFamily="2" charset="2"/>
              <a:buChar char="§"/>
              <a:defRPr/>
            </a:pPr>
            <a:r>
              <a:rPr lang="it-IT" sz="1400" dirty="0">
                <a:solidFill>
                  <a:prstClr val="black"/>
                </a:solidFill>
              </a:rPr>
              <a:t>11 concessioni di acque minerali, termali e di sorgente</a:t>
            </a:r>
          </a:p>
          <a:p>
            <a:pPr marL="171450" indent="-171450" algn="l" fontAlgn="auto">
              <a:spcBef>
                <a:spcPts val="0"/>
              </a:spcBef>
              <a:spcAft>
                <a:spcPts val="0"/>
              </a:spcAft>
              <a:buFont typeface="Wingdings" panose="05000000000000000000" pitchFamily="2" charset="2"/>
              <a:buChar char="§"/>
              <a:defRPr/>
            </a:pPr>
            <a:r>
              <a:rPr lang="it-IT" sz="1400" dirty="0">
                <a:solidFill>
                  <a:prstClr val="black"/>
                </a:solidFill>
              </a:rPr>
              <a:t>12 piccole utilizzazioni locali </a:t>
            </a:r>
            <a:endParaRPr lang="it-IT" altLang="it-IT" sz="1400" dirty="0" smtClean="0">
              <a:solidFill>
                <a:prstClr val="black"/>
              </a:solidFill>
              <a:latin typeface="+mj-lt"/>
            </a:endParaRPr>
          </a:p>
        </p:txBody>
      </p:sp>
      <p:sp>
        <p:nvSpPr>
          <p:cNvPr id="17" name="CasellaDiTesto 16"/>
          <p:cNvSpPr txBox="1"/>
          <p:nvPr/>
        </p:nvSpPr>
        <p:spPr>
          <a:xfrm>
            <a:off x="4036100" y="1115452"/>
            <a:ext cx="35165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4F81BD"/>
                </a:solidFill>
                <a:effectLst/>
                <a:uLnTx/>
                <a:uFillTx/>
                <a:latin typeface="Decima Rg" pitchFamily="50" charset="0"/>
                <a:sym typeface="Wingdings"/>
              </a:rPr>
              <a:t></a:t>
            </a:r>
            <a:endParaRPr kumimoji="0" lang="it-IT" sz="1600" b="1" i="0" u="none" strike="noStrike" kern="0" cap="none" spc="0" normalizeH="0" baseline="0" noProof="0" dirty="0">
              <a:ln>
                <a:noFill/>
              </a:ln>
              <a:solidFill>
                <a:prstClr val="black"/>
              </a:solidFill>
              <a:effectLst/>
              <a:uLnTx/>
              <a:uFillTx/>
            </a:endParaRPr>
          </a:p>
        </p:txBody>
      </p:sp>
      <p:pic>
        <p:nvPicPr>
          <p:cNvPr id="19" name="Picture 2" descr="Z:\Interscambio\Bieker\mezzi cava\20200716_1119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123691"/>
            <a:ext cx="4139952" cy="4698610"/>
          </a:xfrm>
          <a:prstGeom prst="flowChartDelay">
            <a:avLst/>
          </a:prstGeom>
          <a:noFill/>
          <a:extLst>
            <a:ext uri="{909E8E84-426E-40DD-AFC4-6F175D3DCCD1}">
              <a14:hiddenFill xmlns:a14="http://schemas.microsoft.com/office/drawing/2010/main">
                <a:solidFill>
                  <a:srgbClr val="FFFFFF"/>
                </a:solidFill>
              </a14:hiddenFill>
            </a:ext>
          </a:extLst>
        </p:spPr>
      </p:pic>
      <p:sp>
        <p:nvSpPr>
          <p:cNvPr id="12"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15"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pic>
        <p:nvPicPr>
          <p:cNvPr id="30" name="Immagine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087" y="1123691"/>
            <a:ext cx="4154039" cy="4720238"/>
          </a:xfrm>
          <a:prstGeom prst="flowChartDelay">
            <a:avLst/>
          </a:prstGeom>
          <a:noFill/>
          <a:ln>
            <a:noFill/>
          </a:ln>
        </p:spPr>
      </p:pic>
      <p:graphicFrame>
        <p:nvGraphicFramePr>
          <p:cNvPr id="18" name="Grafico 17"/>
          <p:cNvGraphicFramePr/>
          <p:nvPr>
            <p:extLst>
              <p:ext uri="{D42A27DB-BD31-4B8C-83A1-F6EECF244321}">
                <p14:modId xmlns:p14="http://schemas.microsoft.com/office/powerpoint/2010/main" val="3921661451"/>
              </p:ext>
            </p:extLst>
          </p:nvPr>
        </p:nvGraphicFramePr>
        <p:xfrm>
          <a:off x="6660232" y="2132856"/>
          <a:ext cx="2925961" cy="1193981"/>
        </p:xfrm>
        <a:graphic>
          <a:graphicData uri="http://schemas.openxmlformats.org/drawingml/2006/chart">
            <c:chart xmlns:c="http://schemas.openxmlformats.org/drawingml/2006/chart" xmlns:r="http://schemas.openxmlformats.org/officeDocument/2006/relationships" r:id="rId5"/>
          </a:graphicData>
        </a:graphic>
      </p:graphicFrame>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1119487"/>
            <a:ext cx="4139952" cy="4749195"/>
          </a:xfrm>
          <a:prstGeom prst="flowChartDelay">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descr="C:\Users\136159\Documents\DOCUMENTI\VARIE\GRAFICA REGIONE\RIGHETTE 35-0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4148"/>
          <a:stretch/>
        </p:blipFill>
        <p:spPr bwMode="auto">
          <a:xfrm>
            <a:off x="-36511" y="5589240"/>
            <a:ext cx="3322636" cy="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004470" y="1588730"/>
            <a:ext cx="410689" cy="369332"/>
          </a:xfrm>
          <a:prstGeom prst="rect">
            <a:avLst/>
          </a:prstGeom>
        </p:spPr>
        <p:txBody>
          <a:bodyPr wrap="none">
            <a:spAutoFit/>
          </a:bodyPr>
          <a:lstStyle/>
          <a:p>
            <a:r>
              <a:rPr lang="it-IT" sz="1800" b="1" dirty="0">
                <a:latin typeface="DecimaWE Rg"/>
                <a:sym typeface="Wingdings"/>
              </a:rPr>
              <a:t></a:t>
            </a:r>
            <a:endParaRPr lang="it-IT" dirty="0"/>
          </a:p>
        </p:txBody>
      </p:sp>
      <p:sp>
        <p:nvSpPr>
          <p:cNvPr id="22" name="Rettangolo 21"/>
          <p:cNvSpPr/>
          <p:nvPr/>
        </p:nvSpPr>
        <p:spPr>
          <a:xfrm>
            <a:off x="4004469" y="4499828"/>
            <a:ext cx="410689" cy="369332"/>
          </a:xfrm>
          <a:prstGeom prst="rect">
            <a:avLst/>
          </a:prstGeom>
        </p:spPr>
        <p:txBody>
          <a:bodyPr wrap="none">
            <a:spAutoFit/>
          </a:bodyPr>
          <a:lstStyle/>
          <a:p>
            <a:r>
              <a:rPr lang="it-IT" sz="1800" b="1" dirty="0">
                <a:latin typeface="DecimaWE Rg"/>
                <a:sym typeface="Wingdings"/>
              </a:rPr>
              <a:t></a:t>
            </a:r>
            <a:endParaRPr lang="it-IT" dirty="0"/>
          </a:p>
        </p:txBody>
      </p:sp>
    </p:spTree>
    <p:extLst>
      <p:ext uri="{BB962C8B-B14F-4D97-AF65-F5344CB8AC3E}">
        <p14:creationId xmlns:p14="http://schemas.microsoft.com/office/powerpoint/2010/main" val="155615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500"/>
                            </p:stCondLst>
                            <p:childTnLst>
                              <p:par>
                                <p:cTn id="9" presetID="10" presetClass="entr" presetSubtype="0" fill="hold" nodeType="afterEffect">
                                  <p:stCondLst>
                                    <p:cond delay="53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pic>
        <p:nvPicPr>
          <p:cNvPr id="2050" name="Picture 2" descr="Z:\Interscambio\Bieker\mezzi cava\IMG202212161055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60" y="1191765"/>
            <a:ext cx="4154037" cy="4685507"/>
          </a:xfrm>
          <a:prstGeom prst="flowChartDelay">
            <a:avLst/>
          </a:prstGeom>
          <a:noFill/>
          <a:extLst>
            <a:ext uri="{909E8E84-426E-40DD-AFC4-6F175D3DCCD1}">
              <a14:hiddenFill xmlns:a14="http://schemas.microsoft.com/office/drawing/2010/main">
                <a:solidFill>
                  <a:srgbClr val="FFFFFF"/>
                </a:solidFill>
              </a14:hiddenFill>
            </a:ext>
          </a:extLst>
        </p:spPr>
      </p:pic>
      <p:sp>
        <p:nvSpPr>
          <p:cNvPr id="14" name="CasellaDiTesto 13"/>
          <p:cNvSpPr txBox="1"/>
          <p:nvPr/>
        </p:nvSpPr>
        <p:spPr>
          <a:xfrm>
            <a:off x="3873450" y="1598597"/>
            <a:ext cx="4730998" cy="4062651"/>
          </a:xfrm>
          <a:prstGeom prst="rect">
            <a:avLst/>
          </a:prstGeom>
          <a:noFill/>
        </p:spPr>
        <p:txBody>
          <a:bodyPr wrap="square" rtlCol="0">
            <a:spAutoFit/>
          </a:bodyPr>
          <a:lstStyle/>
          <a:p>
            <a:pPr marL="622300" lvl="1" indent="-354013" algn="l" fontAlgn="auto">
              <a:spcBef>
                <a:spcPts val="600"/>
              </a:spcBef>
              <a:spcAft>
                <a:spcPts val="0"/>
              </a:spcAft>
              <a:buFont typeface="Wingdings" panose="05000000000000000000" pitchFamily="2" charset="2"/>
              <a:buChar char="à"/>
              <a:defRPr/>
            </a:pPr>
            <a:r>
              <a:rPr lang="it-IT" sz="1800" b="1" dirty="0">
                <a:latin typeface="+mj-lt"/>
              </a:rPr>
              <a:t>Sicurezza sul lavoro nel settore minerario</a:t>
            </a:r>
          </a:p>
          <a:p>
            <a:pPr marL="893763" lvl="2" indent="-268288" algn="l" fontAlgn="auto">
              <a:spcBef>
                <a:spcPts val="0"/>
              </a:spcBef>
              <a:spcAft>
                <a:spcPts val="0"/>
              </a:spcAft>
              <a:defRPr/>
            </a:pPr>
            <a:r>
              <a:rPr lang="it-IT" sz="1600" dirty="0">
                <a:latin typeface="+mj-lt"/>
              </a:rPr>
              <a:t>- Sopralluoghi e controlli </a:t>
            </a:r>
          </a:p>
          <a:p>
            <a:pPr marL="893763" lvl="2" indent="-268288" algn="l" fontAlgn="auto">
              <a:spcBef>
                <a:spcPts val="0"/>
              </a:spcBef>
              <a:spcAft>
                <a:spcPts val="0"/>
              </a:spcAft>
              <a:defRPr/>
            </a:pPr>
            <a:r>
              <a:rPr lang="it-IT" sz="1600" dirty="0">
                <a:latin typeface="+mj-lt"/>
              </a:rPr>
              <a:t>- Statistica e indagini infortuni </a:t>
            </a:r>
          </a:p>
          <a:p>
            <a:pPr marL="893763" lvl="2" indent="-268288" algn="l" fontAlgn="auto">
              <a:spcBef>
                <a:spcPts val="0"/>
              </a:spcBef>
              <a:spcAft>
                <a:spcPts val="0"/>
              </a:spcAft>
              <a:defRPr/>
            </a:pPr>
            <a:r>
              <a:rPr lang="it-IT" sz="1600" dirty="0">
                <a:latin typeface="+mj-lt"/>
              </a:rPr>
              <a:t>- Accertamenti su segnalazione </a:t>
            </a:r>
          </a:p>
          <a:p>
            <a:pPr marL="892175" lvl="2" indent="-263525" algn="l" fontAlgn="auto">
              <a:spcBef>
                <a:spcPts val="0"/>
              </a:spcBef>
              <a:spcAft>
                <a:spcPts val="0"/>
              </a:spcAft>
              <a:defRPr/>
            </a:pPr>
            <a:r>
              <a:rPr lang="it-IT" sz="1600" dirty="0" smtClean="0">
                <a:latin typeface="+mj-lt"/>
              </a:rPr>
              <a:t>- Verifiche </a:t>
            </a:r>
            <a:r>
              <a:rPr lang="it-IT" sz="1600" dirty="0">
                <a:latin typeface="+mj-lt"/>
              </a:rPr>
              <a:t>sui mezzi di sollevamento </a:t>
            </a:r>
            <a:r>
              <a:rPr lang="it-IT" sz="1600" dirty="0" smtClean="0">
                <a:latin typeface="+mj-lt"/>
              </a:rPr>
              <a:t>e sugli impianti </a:t>
            </a:r>
            <a:r>
              <a:rPr lang="it-IT" sz="1600" dirty="0">
                <a:latin typeface="+mj-lt"/>
              </a:rPr>
              <a:t>di messa a terra</a:t>
            </a:r>
          </a:p>
          <a:p>
            <a:pPr marL="893763" lvl="2" indent="-268288" algn="l" fontAlgn="auto">
              <a:spcBef>
                <a:spcPts val="0"/>
              </a:spcBef>
              <a:spcAft>
                <a:spcPts val="0"/>
              </a:spcAft>
              <a:defRPr/>
            </a:pPr>
            <a:r>
              <a:rPr lang="it-IT" sz="1600" dirty="0">
                <a:latin typeface="+mj-lt"/>
              </a:rPr>
              <a:t>- Esame pratiche tecniche legate all’impiego di esplosivo</a:t>
            </a:r>
          </a:p>
          <a:p>
            <a:pPr marL="893763" lvl="2" indent="-268288" algn="l" fontAlgn="auto">
              <a:spcBef>
                <a:spcPts val="0"/>
              </a:spcBef>
              <a:spcAft>
                <a:spcPts val="0"/>
              </a:spcAft>
              <a:defRPr/>
            </a:pPr>
            <a:r>
              <a:rPr lang="it-IT" sz="1600" dirty="0">
                <a:latin typeface="+mj-lt"/>
              </a:rPr>
              <a:t>- Approvazione programmi dei lavori riguardanti le perforazioni, le concessioni e le ricerche minerarie</a:t>
            </a:r>
          </a:p>
          <a:p>
            <a:pPr marL="893763" lvl="2" indent="-268288" algn="l" fontAlgn="auto">
              <a:spcBef>
                <a:spcPts val="0"/>
              </a:spcBef>
              <a:spcAft>
                <a:spcPts val="0"/>
              </a:spcAft>
              <a:defRPr/>
            </a:pPr>
            <a:r>
              <a:rPr lang="it-IT" sz="1600" dirty="0">
                <a:latin typeface="+mj-lt"/>
              </a:rPr>
              <a:t>- Notizie di reato (Ufficiali di Polizia Giudiziaria)</a:t>
            </a:r>
          </a:p>
          <a:p>
            <a:pPr marL="622300" lvl="1" indent="-354013" algn="l" fontAlgn="auto">
              <a:spcBef>
                <a:spcPts val="1200"/>
              </a:spcBef>
              <a:spcAft>
                <a:spcPts val="0"/>
              </a:spcAft>
              <a:buFont typeface="Wingdings" panose="05000000000000000000" pitchFamily="2" charset="2"/>
              <a:buChar char="à"/>
              <a:defRPr/>
            </a:pPr>
            <a:r>
              <a:rPr lang="it-IT" sz="1800" b="1" dirty="0">
                <a:latin typeface="+mj-lt"/>
              </a:rPr>
              <a:t>Accertamento e contestazione illeciti amministrativi</a:t>
            </a:r>
          </a:p>
        </p:txBody>
      </p:sp>
      <p:sp>
        <p:nvSpPr>
          <p:cNvPr id="16" name="Goccia 15"/>
          <p:cNvSpPr/>
          <p:nvPr/>
        </p:nvSpPr>
        <p:spPr>
          <a:xfrm>
            <a:off x="8489380" y="6273773"/>
            <a:ext cx="331092" cy="331092"/>
          </a:xfrm>
          <a:prstGeom prst="teardrop">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solidFill>
                <a:schemeClr val="bg1"/>
              </a:solidFill>
            </a:endParaRPr>
          </a:p>
        </p:txBody>
      </p:sp>
      <p:sp>
        <p:nvSpPr>
          <p:cNvPr id="18" name="CasellaDiTesto 3"/>
          <p:cNvSpPr txBox="1">
            <a:spLocks noChangeArrowheads="1"/>
          </p:cNvSpPr>
          <p:nvPr/>
        </p:nvSpPr>
        <p:spPr bwMode="auto">
          <a:xfrm>
            <a:off x="8554789" y="6259710"/>
            <a:ext cx="193675"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fld id="{C7A71AD7-87B1-4C96-9DD3-2439A2C8E30B}" type="slidenum">
              <a:rPr lang="it-IT" altLang="it-IT" sz="1600">
                <a:solidFill>
                  <a:schemeClr val="bg1"/>
                </a:solidFill>
                <a:latin typeface="Decima Rg" pitchFamily="50" charset="0"/>
              </a:rPr>
              <a:pPr eaLnBrk="1" hangingPunct="1"/>
              <a:t>8</a:t>
            </a:fld>
            <a:endParaRPr lang="it-IT" altLang="it-IT" sz="1600" dirty="0">
              <a:solidFill>
                <a:schemeClr val="bg1"/>
              </a:solidFill>
              <a:latin typeface="Decima Rg" pitchFamily="50" charset="0"/>
            </a:endParaRPr>
          </a:p>
        </p:txBody>
      </p:sp>
      <p:sp>
        <p:nvSpPr>
          <p:cNvPr id="12" name="CasellaDiTesto 6"/>
          <p:cNvSpPr txBox="1">
            <a:spLocks noChangeArrowheads="1"/>
          </p:cNvSpPr>
          <p:nvPr/>
        </p:nvSpPr>
        <p:spPr bwMode="auto">
          <a:xfrm>
            <a:off x="4373176" y="1052250"/>
            <a:ext cx="4578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l" eaLnBrk="1" hangingPunct="1"/>
            <a:r>
              <a:rPr lang="it-IT" altLang="it-IT" sz="2000" b="1" dirty="0" smtClean="0"/>
              <a:t>POLIZIA MINERARIA e VIGILANZA</a:t>
            </a:r>
            <a:endParaRPr lang="it-IT" altLang="it-IT" sz="2000" b="1" dirty="0"/>
          </a:p>
        </p:txBody>
      </p:sp>
      <p:sp>
        <p:nvSpPr>
          <p:cNvPr id="15" name="CasellaDiTesto 14"/>
          <p:cNvSpPr txBox="1"/>
          <p:nvPr/>
        </p:nvSpPr>
        <p:spPr>
          <a:xfrm>
            <a:off x="4157029" y="1052027"/>
            <a:ext cx="351656"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4F81BD"/>
                </a:solidFill>
                <a:effectLst/>
                <a:uLnTx/>
                <a:uFillTx/>
                <a:latin typeface="Decima Rg" pitchFamily="50" charset="0"/>
                <a:sym typeface="Wingdings"/>
              </a:rPr>
              <a:t></a:t>
            </a:r>
            <a:endParaRPr kumimoji="0" lang="it-IT" sz="1600" b="1" i="0" u="none" strike="noStrike" kern="0" cap="none" spc="0" normalizeH="0" baseline="0" noProof="0" dirty="0">
              <a:ln>
                <a:noFill/>
              </a:ln>
              <a:solidFill>
                <a:prstClr val="black"/>
              </a:solidFill>
              <a:effectLst/>
              <a:uLnTx/>
              <a:uFillTx/>
            </a:endParaRPr>
          </a:p>
        </p:txBody>
      </p:sp>
      <p:pic>
        <p:nvPicPr>
          <p:cNvPr id="17" name="Picture 7" descr="C:\Users\136159\Documents\DOCUMENTI\VARIE\GRAFICA REGIONE\RIGHETTE 35-0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4148"/>
          <a:stretch/>
        </p:blipFill>
        <p:spPr bwMode="auto">
          <a:xfrm>
            <a:off x="-36511" y="5589240"/>
            <a:ext cx="3322636" cy="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20"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spTree>
    <p:extLst>
      <p:ext uri="{BB962C8B-B14F-4D97-AF65-F5344CB8AC3E}">
        <p14:creationId xmlns:p14="http://schemas.microsoft.com/office/powerpoint/2010/main" val="25540267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0" y="1447800"/>
            <a:ext cx="75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spcBef>
                <a:spcPct val="50000"/>
              </a:spcBef>
            </a:pPr>
            <a:endParaRPr lang="it-IT" altLang="it-IT" sz="2400" b="1">
              <a:latin typeface="Tahoma" pitchFamily="34" charset="0"/>
            </a:endParaRPr>
          </a:p>
        </p:txBody>
      </p:sp>
      <p:sp>
        <p:nvSpPr>
          <p:cNvPr id="7" name="CasellaDiTesto 6"/>
          <p:cNvSpPr txBox="1"/>
          <p:nvPr/>
        </p:nvSpPr>
        <p:spPr>
          <a:xfrm>
            <a:off x="3709831" y="2636912"/>
            <a:ext cx="4320479" cy="461665"/>
          </a:xfrm>
          <a:prstGeom prst="rect">
            <a:avLst/>
          </a:prstGeom>
          <a:noFill/>
        </p:spPr>
        <p:txBody>
          <a:bodyPr wrap="square" rtlCol="0">
            <a:spAutoFit/>
          </a:bodyPr>
          <a:lstStyle/>
          <a:p>
            <a:pPr algn="l" fontAlgn="auto">
              <a:spcBef>
                <a:spcPts val="0"/>
              </a:spcBef>
              <a:spcAft>
                <a:spcPts val="0"/>
              </a:spcAft>
            </a:pPr>
            <a:r>
              <a:rPr lang="it-IT" sz="2400" i="1" dirty="0">
                <a:solidFill>
                  <a:prstClr val="black"/>
                </a:solidFill>
                <a:latin typeface="+mj-lt"/>
              </a:rPr>
              <a:t>Grazie dell’attenzione</a:t>
            </a:r>
          </a:p>
        </p:txBody>
      </p:sp>
      <p:sp>
        <p:nvSpPr>
          <p:cNvPr id="8" name="CasellaDiTesto 7"/>
          <p:cNvSpPr txBox="1"/>
          <p:nvPr/>
        </p:nvSpPr>
        <p:spPr>
          <a:xfrm>
            <a:off x="3709831" y="3277433"/>
            <a:ext cx="4968552" cy="1200329"/>
          </a:xfrm>
          <a:prstGeom prst="rect">
            <a:avLst/>
          </a:prstGeom>
          <a:noFill/>
        </p:spPr>
        <p:txBody>
          <a:bodyPr wrap="square" rtlCol="0">
            <a:spAutoFit/>
          </a:bodyPr>
          <a:lstStyle/>
          <a:p>
            <a:pPr algn="l" fontAlgn="auto">
              <a:spcBef>
                <a:spcPts val="0"/>
              </a:spcBef>
              <a:spcAft>
                <a:spcPts val="0"/>
              </a:spcAft>
            </a:pPr>
            <a:r>
              <a:rPr lang="it-IT" sz="1200" b="1" dirty="0">
                <a:solidFill>
                  <a:prstClr val="black"/>
                </a:solidFill>
                <a:latin typeface="+mj-lt"/>
              </a:rPr>
              <a:t>Massimo Zanetti</a:t>
            </a:r>
          </a:p>
          <a:p>
            <a:pPr algn="l" fontAlgn="auto">
              <a:spcBef>
                <a:spcPts val="0"/>
              </a:spcBef>
              <a:spcAft>
                <a:spcPts val="0"/>
              </a:spcAft>
            </a:pPr>
            <a:r>
              <a:rPr lang="it-IT" sz="1200" dirty="0">
                <a:solidFill>
                  <a:prstClr val="black"/>
                </a:solidFill>
                <a:latin typeface="+mj-lt"/>
              </a:rPr>
              <a:t>Direzione Centrale difesa dell’ambiente, energia e sviluppo sostenibile </a:t>
            </a:r>
          </a:p>
          <a:p>
            <a:pPr algn="l" fontAlgn="auto">
              <a:spcBef>
                <a:spcPts val="0"/>
              </a:spcBef>
              <a:spcAft>
                <a:spcPts val="0"/>
              </a:spcAft>
            </a:pPr>
            <a:r>
              <a:rPr lang="it-IT" sz="1200" dirty="0">
                <a:solidFill>
                  <a:prstClr val="black"/>
                </a:solidFill>
                <a:latin typeface="+mj-lt"/>
              </a:rPr>
              <a:t>Direttore del Servizio geologico</a:t>
            </a:r>
          </a:p>
          <a:p>
            <a:pPr algn="l" fontAlgn="auto">
              <a:spcBef>
                <a:spcPts val="0"/>
              </a:spcBef>
              <a:spcAft>
                <a:spcPts val="0"/>
              </a:spcAft>
            </a:pPr>
            <a:endParaRPr lang="it-IT" sz="1200" dirty="0">
              <a:solidFill>
                <a:prstClr val="black"/>
              </a:solidFill>
              <a:latin typeface="+mj-lt"/>
            </a:endParaRPr>
          </a:p>
          <a:p>
            <a:pPr algn="l" fontAlgn="auto">
              <a:spcBef>
                <a:spcPts val="0"/>
              </a:spcBef>
              <a:spcAft>
                <a:spcPts val="0"/>
              </a:spcAft>
            </a:pPr>
            <a:r>
              <a:rPr lang="it-IT" sz="1200" dirty="0">
                <a:solidFill>
                  <a:srgbClr val="4F81BD"/>
                </a:solidFill>
                <a:latin typeface="+mj-lt"/>
                <a:sym typeface="Wingdings"/>
              </a:rPr>
              <a:t></a:t>
            </a:r>
            <a:r>
              <a:rPr lang="it-IT" sz="1200" dirty="0">
                <a:solidFill>
                  <a:prstClr val="black"/>
                </a:solidFill>
                <a:latin typeface="+mj-lt"/>
              </a:rPr>
              <a:t> mail: </a:t>
            </a:r>
            <a:r>
              <a:rPr lang="it-IT" sz="1200" dirty="0" smtClean="0">
                <a:solidFill>
                  <a:prstClr val="black"/>
                </a:solidFill>
                <a:latin typeface="+mj-lt"/>
              </a:rPr>
              <a:t>geologico@regione.fvg.it</a:t>
            </a:r>
            <a:endParaRPr lang="it-IT" sz="1200" dirty="0">
              <a:solidFill>
                <a:prstClr val="black"/>
              </a:solidFill>
              <a:latin typeface="+mj-lt"/>
            </a:endParaRPr>
          </a:p>
          <a:p>
            <a:pPr algn="l" fontAlgn="auto">
              <a:spcBef>
                <a:spcPts val="0"/>
              </a:spcBef>
              <a:spcAft>
                <a:spcPts val="0"/>
              </a:spcAft>
            </a:pPr>
            <a:r>
              <a:rPr lang="it-IT" sz="1200" dirty="0">
                <a:solidFill>
                  <a:srgbClr val="4F81BD"/>
                </a:solidFill>
                <a:latin typeface="+mj-lt"/>
                <a:sym typeface="Wingdings"/>
              </a:rPr>
              <a:t> </a:t>
            </a:r>
            <a:r>
              <a:rPr lang="it-IT" sz="1200" dirty="0">
                <a:solidFill>
                  <a:prstClr val="black"/>
                </a:solidFill>
                <a:latin typeface="+mj-lt"/>
              </a:rPr>
              <a:t>tel. 040 377 4182</a:t>
            </a:r>
          </a:p>
        </p:txBody>
      </p:sp>
      <p:sp>
        <p:nvSpPr>
          <p:cNvPr id="10" name="Text Box 24"/>
          <p:cNvSpPr txBox="1">
            <a:spLocks noChangeArrowheads="1"/>
          </p:cNvSpPr>
          <p:nvPr/>
        </p:nvSpPr>
        <p:spPr bwMode="auto">
          <a:xfrm>
            <a:off x="457200" y="6324034"/>
            <a:ext cx="8153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eaLnBrk="1" hangingPunct="1"/>
            <a:r>
              <a:rPr lang="it-IT" altLang="it-IT" sz="1400" dirty="0">
                <a:solidFill>
                  <a:schemeClr val="bg1"/>
                </a:solidFill>
                <a:latin typeface="+mj-lt"/>
              </a:rPr>
              <a:t>Direzione Centrale difesa dell’ambiente, energia e sviluppo sostenibile </a:t>
            </a:r>
            <a:r>
              <a:rPr lang="it-IT" altLang="it-IT" sz="1400" dirty="0" smtClean="0">
                <a:solidFill>
                  <a:schemeClr val="bg1"/>
                </a:solidFill>
                <a:latin typeface="+mj-lt"/>
              </a:rPr>
              <a:t> -  Servizio </a:t>
            </a:r>
            <a:r>
              <a:rPr lang="it-IT" altLang="it-IT" sz="1400" dirty="0">
                <a:solidFill>
                  <a:schemeClr val="bg1"/>
                </a:solidFill>
                <a:latin typeface="+mj-lt"/>
              </a:rPr>
              <a:t>geologico</a:t>
            </a:r>
          </a:p>
        </p:txBody>
      </p:sp>
      <p:sp>
        <p:nvSpPr>
          <p:cNvPr id="12" name="Text Box 24"/>
          <p:cNvSpPr txBox="1">
            <a:spLocks noChangeArrowheads="1"/>
          </p:cNvSpPr>
          <p:nvPr/>
        </p:nvSpPr>
        <p:spPr bwMode="auto">
          <a:xfrm>
            <a:off x="4145670" y="276037"/>
            <a:ext cx="474681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4400">
                <a:solidFill>
                  <a:schemeClr val="tx1"/>
                </a:solidFill>
                <a:latin typeface="DecimaWE Rg" pitchFamily="2" charset="0"/>
              </a:defRPr>
            </a:lvl1pPr>
            <a:lvl2pPr marL="742950" indent="-285750" eaLnBrk="0" hangingPunct="0">
              <a:defRPr sz="4400">
                <a:solidFill>
                  <a:schemeClr val="tx1"/>
                </a:solidFill>
                <a:latin typeface="DecimaWE Rg" pitchFamily="2" charset="0"/>
              </a:defRPr>
            </a:lvl2pPr>
            <a:lvl3pPr marL="1143000" indent="-228600" eaLnBrk="0" hangingPunct="0">
              <a:defRPr sz="4400">
                <a:solidFill>
                  <a:schemeClr val="tx1"/>
                </a:solidFill>
                <a:latin typeface="DecimaWE Rg" pitchFamily="2" charset="0"/>
              </a:defRPr>
            </a:lvl3pPr>
            <a:lvl4pPr marL="1600200" indent="-228600" eaLnBrk="0" hangingPunct="0">
              <a:defRPr sz="4400">
                <a:solidFill>
                  <a:schemeClr val="tx1"/>
                </a:solidFill>
                <a:latin typeface="DecimaWE Rg" pitchFamily="2" charset="0"/>
              </a:defRPr>
            </a:lvl4pPr>
            <a:lvl5pPr marL="2057400" indent="-228600" eaLnBrk="0" hangingPunct="0">
              <a:defRPr sz="4400">
                <a:solidFill>
                  <a:schemeClr val="tx1"/>
                </a:solidFill>
                <a:latin typeface="DecimaWE Rg" pitchFamily="2" charset="0"/>
              </a:defRPr>
            </a:lvl5pPr>
            <a:lvl6pPr marL="2514600" indent="-228600" algn="ctr" eaLnBrk="0" fontAlgn="base" hangingPunct="0">
              <a:spcBef>
                <a:spcPct val="0"/>
              </a:spcBef>
              <a:spcAft>
                <a:spcPct val="0"/>
              </a:spcAft>
              <a:defRPr sz="4400">
                <a:solidFill>
                  <a:schemeClr val="tx1"/>
                </a:solidFill>
                <a:latin typeface="DecimaWE Rg" pitchFamily="2" charset="0"/>
              </a:defRPr>
            </a:lvl6pPr>
            <a:lvl7pPr marL="2971800" indent="-228600" algn="ctr" eaLnBrk="0" fontAlgn="base" hangingPunct="0">
              <a:spcBef>
                <a:spcPct val="0"/>
              </a:spcBef>
              <a:spcAft>
                <a:spcPct val="0"/>
              </a:spcAft>
              <a:defRPr sz="4400">
                <a:solidFill>
                  <a:schemeClr val="tx1"/>
                </a:solidFill>
                <a:latin typeface="DecimaWE Rg" pitchFamily="2" charset="0"/>
              </a:defRPr>
            </a:lvl7pPr>
            <a:lvl8pPr marL="3429000" indent="-228600" algn="ctr" eaLnBrk="0" fontAlgn="base" hangingPunct="0">
              <a:spcBef>
                <a:spcPct val="0"/>
              </a:spcBef>
              <a:spcAft>
                <a:spcPct val="0"/>
              </a:spcAft>
              <a:defRPr sz="4400">
                <a:solidFill>
                  <a:schemeClr val="tx1"/>
                </a:solidFill>
                <a:latin typeface="DecimaWE Rg" pitchFamily="2" charset="0"/>
              </a:defRPr>
            </a:lvl8pPr>
            <a:lvl9pPr marL="3886200" indent="-228600" algn="ctr" eaLnBrk="0" fontAlgn="base" hangingPunct="0">
              <a:spcBef>
                <a:spcPct val="0"/>
              </a:spcBef>
              <a:spcAft>
                <a:spcPct val="0"/>
              </a:spcAft>
              <a:defRPr sz="4400">
                <a:solidFill>
                  <a:schemeClr val="tx1"/>
                </a:solidFill>
                <a:latin typeface="DecimaWE Rg" pitchFamily="2" charset="0"/>
              </a:defRPr>
            </a:lvl9pPr>
          </a:lstStyle>
          <a:p>
            <a:pPr algn="r" eaLnBrk="1" hangingPunct="1"/>
            <a:r>
              <a:rPr lang="it-IT" altLang="it-IT" sz="1600" i="1" dirty="0" smtClean="0">
                <a:solidFill>
                  <a:schemeClr val="bg1"/>
                </a:solidFill>
                <a:latin typeface="+mj-lt"/>
              </a:rPr>
              <a:t>Seminario « la vigilanza ambientale in Friuli Venezia Giulia »</a:t>
            </a:r>
          </a:p>
          <a:p>
            <a:pPr algn="r" eaLnBrk="1" hangingPunct="1"/>
            <a:r>
              <a:rPr lang="it-IT" altLang="it-IT" sz="1200" i="1" dirty="0" smtClean="0">
                <a:solidFill>
                  <a:schemeClr val="bg1"/>
                </a:solidFill>
                <a:latin typeface="+mj-lt"/>
              </a:rPr>
              <a:t> Udine, Via Sabbadini 31, 26-27 febbraio 2024</a:t>
            </a:r>
            <a:endParaRPr lang="it-IT" altLang="it-IT" sz="1200" i="1" dirty="0">
              <a:solidFill>
                <a:schemeClr val="bg1"/>
              </a:solidFill>
              <a:latin typeface="+mj-lt"/>
            </a:endParaRPr>
          </a:p>
        </p:txBody>
      </p:sp>
      <p:pic>
        <p:nvPicPr>
          <p:cNvPr id="11" name="Picture 7" descr="C:\Users\136159\Documents\DOCUMENTI\VARIE\GRAFICA REGIONE\RIGHETTE 35-03.png"/>
          <p:cNvPicPr>
            <a:picLocks noChangeAspect="1" noChangeArrowheads="1"/>
          </p:cNvPicPr>
          <p:nvPr/>
        </p:nvPicPr>
        <p:blipFill>
          <a:blip r:embed="rId3" cstate="print">
            <a:extLst>
              <a:ext uri="{28A0092B-C50C-407E-A947-70E740481C1C}">
                <a14:useLocalDpi xmlns:a14="http://schemas.microsoft.com/office/drawing/2010/main" val="0"/>
              </a:ext>
            </a:extLst>
          </a:blip>
          <a:srcRect l="2493" t="-4250" r="7237"/>
          <a:stretch>
            <a:fillRect/>
          </a:stretch>
        </p:blipFill>
        <p:spPr bwMode="auto">
          <a:xfrm>
            <a:off x="0" y="5877272"/>
            <a:ext cx="914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DecimaWE Rg"/>
        <a:ea typeface=""/>
        <a:cs typeface=""/>
      </a:majorFont>
      <a:minorFont>
        <a:latin typeface="DecimaW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4400" b="0" i="0" u="none" strike="noStrike" cap="none" normalizeH="0" baseline="0" smtClean="0">
            <a:ln>
              <a:noFill/>
            </a:ln>
            <a:solidFill>
              <a:schemeClr val="tx1"/>
            </a:solidFill>
            <a:effectLst/>
            <a:latin typeface="DecimaWE Rg"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4400" b="0" i="0" u="none" strike="noStrike" cap="none" normalizeH="0" baseline="0" smtClean="0">
            <a:ln>
              <a:noFill/>
            </a:ln>
            <a:solidFill>
              <a:schemeClr val="tx1"/>
            </a:solidFill>
            <a:effectLst/>
            <a:latin typeface="DecimaWE Rg" pitchFamily="2"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7ED308B15CA74FB972EE1186E42D69" ma:contentTypeVersion="1" ma:contentTypeDescription="Creare un nuovo documento." ma:contentTypeScope="" ma:versionID="9b3d1cb9099bf2c2c9cc6cf464270624">
  <xsd:schema xmlns:xsd="http://www.w3.org/2001/XMLSchema" xmlns:xs="http://www.w3.org/2001/XMLSchema" xmlns:p="http://schemas.microsoft.com/office/2006/metadata/properties" xmlns:ns2="6a1f9fd6-b943-4971-a001-1b94774612e9" targetNamespace="http://schemas.microsoft.com/office/2006/metadata/properties" ma:root="true" ma:fieldsID="4d42d85f458742b4d6e491afb2df5a64" ns2:_="">
    <xsd:import namespace="6a1f9fd6-b943-4971-a001-1b94774612e9"/>
    <xsd:element name="properties">
      <xsd:complexType>
        <xsd:sequence>
          <xsd:element name="documentManagement">
            <xsd:complexType>
              <xsd:all>
                <xsd:element ref="ns2:Tipologi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f9fd6-b943-4971-a001-1b94774612e9" elementFormDefault="qualified">
    <xsd:import namespace="http://schemas.microsoft.com/office/2006/documentManagement/types"/>
    <xsd:import namespace="http://schemas.microsoft.com/office/infopath/2007/PartnerControls"/>
    <xsd:element name="Tipologia" ma:index="8" nillable="true" ma:displayName="Tipologia" ma:default="Lettere" ma:format="Dropdown" ma:internalName="Tipologia">
      <xsd:simpleType>
        <xsd:restriction base="dms:Choice">
          <xsd:enumeration value="Decreto Presidente"/>
          <xsd:enumeration value="Decreti dei Direttori"/>
          <xsd:enumeration value="Proposta deliberazione di Giunta"/>
          <xsd:enumeration value="Dichiarazioni sostitutive"/>
          <xsd:enumeration value="Lettere"/>
          <xsd:enumeration value="Vari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ipologia xmlns="6a1f9fd6-b943-4971-a001-1b94774612e9">Varie</Tipologia>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AA536B-AFCB-47AF-B9D3-64DDC16710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f9fd6-b943-4971-a001-1b9477461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FB1487-D456-4966-B4D9-4070B7D84855}">
  <ds:schemaRefs>
    <ds:schemaRef ds:uri="http://purl.org/dc/dcmitype/"/>
    <ds:schemaRef ds:uri="http://schemas.microsoft.com/office/infopath/2007/PartnerControls"/>
    <ds:schemaRef ds:uri="6a1f9fd6-b943-4971-a001-1b94774612e9"/>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37C7F5-CA04-4B75-A4BB-86BD969B5872}">
  <ds:schemaRefs>
    <ds:schemaRef ds:uri="http://schemas.microsoft.com/office/2006/metadata/longProperties"/>
  </ds:schemaRefs>
</ds:datastoreItem>
</file>

<file path=customXml/itemProps4.xml><?xml version="1.0" encoding="utf-8"?>
<ds:datastoreItem xmlns:ds="http://schemas.openxmlformats.org/officeDocument/2006/customXml" ds:itemID="{A32032C6-81A6-4DCF-882B-D80C02E9D3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5577</TotalTime>
  <Words>1083</Words>
  <Application>Microsoft Office PowerPoint</Application>
  <PresentationFormat>Presentazione su schermo (4:3)</PresentationFormat>
  <Paragraphs>180</Paragraphs>
  <Slides>9</Slides>
  <Notes>9</Notes>
  <HiddenSlides>0</HiddenSlides>
  <MMClips>0</MMClips>
  <ScaleCrop>false</ScaleCrop>
  <HeadingPairs>
    <vt:vector size="4" baseType="variant">
      <vt:variant>
        <vt:lpstr>Tema</vt:lpstr>
      </vt:variant>
      <vt:variant>
        <vt:i4>2</vt:i4>
      </vt:variant>
      <vt:variant>
        <vt:lpstr>Titoli diapositive</vt:lpstr>
      </vt:variant>
      <vt:variant>
        <vt:i4>9</vt:i4>
      </vt:variant>
    </vt:vector>
  </HeadingPairs>
  <TitlesOfParts>
    <vt:vector size="11" baseType="lpstr">
      <vt:lpstr>Struttura predefinita</vt:lpstr>
      <vt:lpstr>Personalizza struttura</vt:lpstr>
      <vt:lpstr>Presentazione standard di PowerPoint</vt:lpstr>
      <vt:lpstr>IL SERVIZIO GEOLOGICO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sandro</dc:creator>
  <cp:lastModifiedBy>Fiorella Bieker</cp:lastModifiedBy>
  <cp:revision>239</cp:revision>
  <cp:lastPrinted>2024-02-14T10:19:38Z</cp:lastPrinted>
  <dcterms:created xsi:type="dcterms:W3CDTF">2006-02-07T08:20:31Z</dcterms:created>
  <dcterms:modified xsi:type="dcterms:W3CDTF">2024-02-21T16:15:52Z</dcterms:modified>
</cp:coreProperties>
</file>