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31"/>
  </p:notesMasterIdLst>
  <p:sldIdLst>
    <p:sldId id="256" r:id="rId2"/>
    <p:sldId id="342" r:id="rId3"/>
    <p:sldId id="327" r:id="rId4"/>
    <p:sldId id="363" r:id="rId5"/>
    <p:sldId id="335" r:id="rId6"/>
    <p:sldId id="359" r:id="rId7"/>
    <p:sldId id="341" r:id="rId8"/>
    <p:sldId id="360" r:id="rId9"/>
    <p:sldId id="362" r:id="rId10"/>
    <p:sldId id="343" r:id="rId11"/>
    <p:sldId id="326" r:id="rId12"/>
    <p:sldId id="308" r:id="rId13"/>
    <p:sldId id="337" r:id="rId14"/>
    <p:sldId id="309" r:id="rId15"/>
    <p:sldId id="310" r:id="rId16"/>
    <p:sldId id="311" r:id="rId17"/>
    <p:sldId id="312" r:id="rId18"/>
    <p:sldId id="313" r:id="rId19"/>
    <p:sldId id="314" r:id="rId20"/>
    <p:sldId id="315" r:id="rId21"/>
    <p:sldId id="316" r:id="rId22"/>
    <p:sldId id="317" r:id="rId23"/>
    <p:sldId id="318" r:id="rId24"/>
    <p:sldId id="347" r:id="rId25"/>
    <p:sldId id="358" r:id="rId26"/>
    <p:sldId id="351" r:id="rId27"/>
    <p:sldId id="352" r:id="rId28"/>
    <p:sldId id="293" r:id="rId29"/>
    <p:sldId id="307" r:id="rId30"/>
  </p:sldIdLst>
  <p:sldSz cx="9144000" cy="6858000" type="screen4x3"/>
  <p:notesSz cx="6808788" cy="9940925"/>
  <p:defaultTextStyle>
    <a:defPPr lvl="0">
      <a:defRPr lang="it-IT"/>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12">
          <p15:clr>
            <a:srgbClr val="A4A3A4"/>
          </p15:clr>
        </p15:guide>
        <p15:guide id="2" pos="2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79929" autoAdjust="0"/>
  </p:normalViewPr>
  <p:slideViewPr>
    <p:cSldViewPr snapToGrid="0">
      <p:cViewPr varScale="1">
        <p:scale>
          <a:sx n="68" d="100"/>
          <a:sy n="68" d="100"/>
        </p:scale>
        <p:origin x="1886" y="58"/>
      </p:cViewPr>
      <p:guideLst>
        <p:guide orient="horz" pos="1212"/>
        <p:guide pos="2884"/>
      </p:guideLst>
    </p:cSldViewPr>
  </p:slideViewPr>
  <p:outlineViewPr>
    <p:cViewPr>
      <p:scale>
        <a:sx n="33" d="100"/>
        <a:sy n="33" d="100"/>
      </p:scale>
      <p:origin x="0" y="-66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6A6C6676-532A-DE48-85E7-C1CB8A1C9309}" type="datetimeFigureOut">
              <a:rPr lang="it-IT" smtClean="0"/>
              <a:t>18/11/2024</a:t>
            </a:fld>
            <a:endParaRPr lang="it-IT"/>
          </a:p>
        </p:txBody>
      </p:sp>
      <p:sp>
        <p:nvSpPr>
          <p:cNvPr id="4" name="Segnaposto immagine diapositiva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75B46C22-177E-E044-B58A-38F5F6FE126F}" type="slidenum">
              <a:rPr lang="it-IT" smtClean="0"/>
              <a:t>‹N›</a:t>
            </a:fld>
            <a:endParaRPr lang="it-IT"/>
          </a:p>
        </p:txBody>
      </p:sp>
    </p:spTree>
    <p:extLst>
      <p:ext uri="{BB962C8B-B14F-4D97-AF65-F5344CB8AC3E}">
        <p14:creationId xmlns:p14="http://schemas.microsoft.com/office/powerpoint/2010/main" val="32979968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0</a:t>
            </a:fld>
            <a:endParaRPr lang="it-IT"/>
          </a:p>
        </p:txBody>
      </p:sp>
    </p:spTree>
    <p:extLst>
      <p:ext uri="{BB962C8B-B14F-4D97-AF65-F5344CB8AC3E}">
        <p14:creationId xmlns:p14="http://schemas.microsoft.com/office/powerpoint/2010/main" val="2850296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15</a:t>
            </a:fld>
            <a:endParaRPr lang="it-IT"/>
          </a:p>
        </p:txBody>
      </p:sp>
    </p:spTree>
    <p:extLst>
      <p:ext uri="{BB962C8B-B14F-4D97-AF65-F5344CB8AC3E}">
        <p14:creationId xmlns:p14="http://schemas.microsoft.com/office/powerpoint/2010/main" val="4071401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classi più importanti in ambito </a:t>
            </a:r>
            <a:r>
              <a:rPr lang="it-IT" dirty="0" err="1"/>
              <a:t>suap</a:t>
            </a:r>
            <a:r>
              <a:rPr lang="it-IT" dirty="0"/>
              <a:t> sono:</a:t>
            </a:r>
          </a:p>
          <a:p>
            <a:pPr marL="171450" indent="-171450">
              <a:buFontTx/>
              <a:buChar char="-"/>
            </a:pPr>
            <a:r>
              <a:rPr lang="it-IT" dirty="0"/>
              <a:t>Documentazione tecnica </a:t>
            </a:r>
          </a:p>
          <a:p>
            <a:pPr marL="171450" indent="-171450">
              <a:buFontTx/>
              <a:buChar char="-"/>
            </a:pPr>
            <a:r>
              <a:rPr lang="it-IT" dirty="0"/>
              <a:t>Autorizzazioni, permessi, autocertificazioni</a:t>
            </a:r>
          </a:p>
          <a:p>
            <a:pPr marL="171450" indent="-171450">
              <a:buFontTx/>
              <a:buChar char="-"/>
            </a:pPr>
            <a:r>
              <a:rPr lang="it-IT" dirty="0"/>
              <a:t>Documenti</a:t>
            </a:r>
            <a:r>
              <a:rPr lang="it-IT" baseline="0" dirty="0"/>
              <a:t> relativi alle persone</a:t>
            </a:r>
          </a:p>
          <a:p>
            <a:pPr marL="171450" indent="-171450">
              <a:buFontTx/>
              <a:buChar char="-"/>
            </a:pPr>
            <a:r>
              <a:rPr lang="it-IT" baseline="0" dirty="0"/>
              <a:t>Certificati (solo per collaudo, agibilità, </a:t>
            </a:r>
            <a:r>
              <a:rPr lang="it-IT" baseline="0" dirty="0" err="1"/>
              <a:t>ecc</a:t>
            </a:r>
            <a:endParaRPr lang="it-IT" baseline="0" dirty="0"/>
          </a:p>
          <a:p>
            <a:pPr marL="171450" indent="-171450">
              <a:buFontTx/>
              <a:buChar char="-"/>
            </a:pPr>
            <a:endParaRPr lang="it-IT" baseline="0" dirty="0"/>
          </a:p>
          <a:p>
            <a:pPr marL="0" indent="0">
              <a:buFontTx/>
              <a:buNone/>
            </a:pPr>
            <a:r>
              <a:rPr lang="it-IT" baseline="0" dirty="0"/>
              <a:t>La tassonomia prevede altre classi, (iscrizione albi, certificati) oggi alimentate da apposite convenzioni. </a:t>
            </a:r>
          </a:p>
          <a:p>
            <a:pPr marL="0" indent="0">
              <a:buFontTx/>
              <a:buNone/>
            </a:pPr>
            <a:r>
              <a:rPr lang="it-IT" baseline="0" dirty="0"/>
              <a:t>Altre classi sono previste ma ad aggi di fatto non popolate (visite ispettive, documenti finanziari, …)</a:t>
            </a:r>
          </a:p>
          <a:p>
            <a:pPr marL="171450" indent="-171450">
              <a:buFontTx/>
              <a:buChar char="-"/>
            </a:pPr>
            <a:endParaRPr lang="it-IT"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17</a:t>
            </a:fld>
            <a:endParaRPr lang="it-IT"/>
          </a:p>
        </p:txBody>
      </p:sp>
    </p:spTree>
    <p:extLst>
      <p:ext uri="{BB962C8B-B14F-4D97-AF65-F5344CB8AC3E}">
        <p14:creationId xmlns:p14="http://schemas.microsoft.com/office/powerpoint/2010/main" val="67408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due icone di «azioni», evidenziate dalla freccia, servono a</a:t>
            </a:r>
            <a:r>
              <a:rPr lang="it-IT" baseline="0" dirty="0"/>
              <a:t> scaricare il documento ed avere altre informazioni sullo stesso.</a:t>
            </a:r>
            <a:endParaRPr lang="it-IT"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18</a:t>
            </a:fld>
            <a:endParaRPr lang="it-IT"/>
          </a:p>
        </p:txBody>
      </p:sp>
    </p:spTree>
    <p:extLst>
      <p:ext uri="{BB962C8B-B14F-4D97-AF65-F5344CB8AC3E}">
        <p14:creationId xmlns:p14="http://schemas.microsoft.com/office/powerpoint/2010/main" val="103956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19</a:t>
            </a:fld>
            <a:endParaRPr lang="it-IT"/>
          </a:p>
        </p:txBody>
      </p:sp>
    </p:spTree>
    <p:extLst>
      <p:ext uri="{BB962C8B-B14F-4D97-AF65-F5344CB8AC3E}">
        <p14:creationId xmlns:p14="http://schemas.microsoft.com/office/powerpoint/2010/main" val="2892769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questo esempio vediamo uno dei documenti più importanti che i SUAP comunicano al fascicolo d’impresa.</a:t>
            </a:r>
            <a:r>
              <a:rPr lang="it-IT" baseline="0" dirty="0"/>
              <a:t> </a:t>
            </a:r>
          </a:p>
          <a:p>
            <a:r>
              <a:rPr lang="it-IT" baseline="0" dirty="0"/>
              <a:t>Si tratta della determina (esito) che il SUAP emette in risposta alla pratica.</a:t>
            </a:r>
          </a:p>
          <a:p>
            <a:endParaRPr lang="it-IT" baseline="0" dirty="0"/>
          </a:p>
          <a:p>
            <a:endParaRPr lang="it-IT" baseline="0"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20</a:t>
            </a:fld>
            <a:endParaRPr lang="it-IT"/>
          </a:p>
        </p:txBody>
      </p:sp>
    </p:spTree>
    <p:extLst>
      <p:ext uri="{BB962C8B-B14F-4D97-AF65-F5344CB8AC3E}">
        <p14:creationId xmlns:p14="http://schemas.microsoft.com/office/powerpoint/2010/main" val="114073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L’esempio riporta certificazioni di fonte</a:t>
            </a:r>
            <a:r>
              <a:rPr lang="it-IT" baseline="0" dirty="0"/>
              <a:t> </a:t>
            </a:r>
            <a:r>
              <a:rPr lang="it-IT" baseline="0" dirty="0" err="1"/>
              <a:t>Ecocerved</a:t>
            </a:r>
            <a:r>
              <a:rPr lang="it-IT" baseline="0" dirty="0"/>
              <a:t>.</a:t>
            </a:r>
          </a:p>
          <a:p>
            <a:r>
              <a:rPr lang="it-IT" baseline="0" dirty="0"/>
              <a:t>Le iscrizioni </a:t>
            </a:r>
            <a:r>
              <a:rPr lang="it-IT" baseline="0" dirty="0" err="1"/>
              <a:t>Ecocerved</a:t>
            </a:r>
            <a:r>
              <a:rPr lang="it-IT" baseline="0" dirty="0"/>
              <a:t> sono relative a problematiche di tipo ambientali (smaltimenti pile, </a:t>
            </a:r>
            <a:r>
              <a:rPr lang="it-IT" baseline="0" dirty="0" err="1"/>
              <a:t>ecc</a:t>
            </a:r>
            <a:r>
              <a:rPr lang="it-IT" baseline="0" dirty="0"/>
              <a:t>)</a:t>
            </a:r>
          </a:p>
          <a:p>
            <a:r>
              <a:rPr lang="it-IT" baseline="0" dirty="0"/>
              <a:t>Le iscrizioni SOA sono tipiche di aziende che partecipano ad importanti appalti.</a:t>
            </a:r>
          </a:p>
          <a:p>
            <a:r>
              <a:rPr lang="it-IT" baseline="0" dirty="0"/>
              <a:t>I dati di fonte </a:t>
            </a:r>
            <a:r>
              <a:rPr lang="it-IT" baseline="0" dirty="0" err="1"/>
              <a:t>Accredia</a:t>
            </a:r>
            <a:r>
              <a:rPr lang="it-IT" baseline="0" dirty="0"/>
              <a:t> sono relativi a </a:t>
            </a:r>
            <a:r>
              <a:rPr lang="it-IT" baseline="0" dirty="0" err="1"/>
              <a:t>Ceritificazioni</a:t>
            </a:r>
            <a:r>
              <a:rPr lang="it-IT" baseline="0" dirty="0"/>
              <a:t>.</a:t>
            </a:r>
          </a:p>
          <a:p>
            <a:endParaRPr lang="it-IT" baseline="0" dirty="0"/>
          </a:p>
          <a:p>
            <a:endParaRPr lang="it-IT"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21</a:t>
            </a:fld>
            <a:endParaRPr lang="it-IT"/>
          </a:p>
        </p:txBody>
      </p:sp>
    </p:spTree>
    <p:extLst>
      <p:ext uri="{BB962C8B-B14F-4D97-AF65-F5344CB8AC3E}">
        <p14:creationId xmlns:p14="http://schemas.microsoft.com/office/powerpoint/2010/main" val="1998185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5A2B4267-FD12-436C-A400-74799FCF0CD5}" type="slidenum">
              <a:rPr lang="it-IT" smtClean="0"/>
              <a:t>27</a:t>
            </a:fld>
            <a:endParaRPr lang="it-IT"/>
          </a:p>
        </p:txBody>
      </p:sp>
    </p:spTree>
    <p:extLst>
      <p:ext uri="{BB962C8B-B14F-4D97-AF65-F5344CB8AC3E}">
        <p14:creationId xmlns:p14="http://schemas.microsoft.com/office/powerpoint/2010/main" val="173887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2</a:t>
            </a:fld>
            <a:endParaRPr lang="it-IT"/>
          </a:p>
        </p:txBody>
      </p:sp>
    </p:spTree>
    <p:extLst>
      <p:ext uri="{BB962C8B-B14F-4D97-AF65-F5344CB8AC3E}">
        <p14:creationId xmlns:p14="http://schemas.microsoft.com/office/powerpoint/2010/main" val="144972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3</a:t>
            </a:fld>
            <a:endParaRPr lang="it-IT"/>
          </a:p>
        </p:txBody>
      </p:sp>
    </p:spTree>
    <p:extLst>
      <p:ext uri="{BB962C8B-B14F-4D97-AF65-F5344CB8AC3E}">
        <p14:creationId xmlns:p14="http://schemas.microsoft.com/office/powerpoint/2010/main" val="422464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4</a:t>
            </a:fld>
            <a:endParaRPr lang="it-IT"/>
          </a:p>
        </p:txBody>
      </p:sp>
    </p:spTree>
    <p:extLst>
      <p:ext uri="{BB962C8B-B14F-4D97-AF65-F5344CB8AC3E}">
        <p14:creationId xmlns:p14="http://schemas.microsoft.com/office/powerpoint/2010/main" val="286836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5</a:t>
            </a:fld>
            <a:endParaRPr lang="it-IT"/>
          </a:p>
        </p:txBody>
      </p:sp>
    </p:spTree>
    <p:extLst>
      <p:ext uri="{BB962C8B-B14F-4D97-AF65-F5344CB8AC3E}">
        <p14:creationId xmlns:p14="http://schemas.microsoft.com/office/powerpoint/2010/main" val="294650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Utilizzare</a:t>
            </a:r>
            <a:r>
              <a:rPr lang="it-IT" baseline="0" dirty="0"/>
              <a:t> questo schema per evidenziare le possibili fonti, e che per prima cosa è aggiornato il REA , con Info utili per l’istruttoria (SCRIBA), poi una elaborazione notturna seleziona i documenti di interesse del fascicolo. (solo comunicazioni relative ad imprese iscritte al RI, solo i documenti previsti dalla tassonomia decisa da UC).</a:t>
            </a:r>
          </a:p>
        </p:txBody>
      </p:sp>
      <p:sp>
        <p:nvSpPr>
          <p:cNvPr id="4" name="Segnaposto numero diapositiva 3"/>
          <p:cNvSpPr>
            <a:spLocks noGrp="1"/>
          </p:cNvSpPr>
          <p:nvPr>
            <p:ph type="sldNum" sz="quarter" idx="10"/>
          </p:nvPr>
        </p:nvSpPr>
        <p:spPr/>
        <p:txBody>
          <a:bodyPr/>
          <a:lstStyle/>
          <a:p>
            <a:fld id="{75B46C22-177E-E044-B58A-38F5F6FE126F}" type="slidenum">
              <a:rPr lang="it-IT" smtClean="0"/>
              <a:t>10</a:t>
            </a:fld>
            <a:endParaRPr lang="it-IT"/>
          </a:p>
        </p:txBody>
      </p:sp>
    </p:spTree>
    <p:extLst>
      <p:ext uri="{BB962C8B-B14F-4D97-AF65-F5344CB8AC3E}">
        <p14:creationId xmlns:p14="http://schemas.microsoft.com/office/powerpoint/2010/main" val="360867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L’accesso al fascicolo d’impresa può avvenire tramite,</a:t>
            </a:r>
            <a:r>
              <a:rPr lang="it-IT" baseline="0" dirty="0"/>
              <a:t> per gli enti SUAP  tramite il portale </a:t>
            </a:r>
            <a:r>
              <a:rPr lang="it-IT" baseline="0" dirty="0" err="1"/>
              <a:t>impresainungiorno</a:t>
            </a:r>
            <a:r>
              <a:rPr lang="it-IT" baseline="0" dirty="0"/>
              <a:t>, ogni ente accreditato accede tramite CNS e può definire autonomamente le utenze necessarie.</a:t>
            </a:r>
          </a:p>
          <a:p>
            <a:r>
              <a:rPr lang="it-IT" baseline="0" dirty="0"/>
              <a:t>Le altre amministrazioni utilizzano </a:t>
            </a:r>
            <a:r>
              <a:rPr lang="it-IT" baseline="0" dirty="0" err="1"/>
              <a:t>VerifichePA</a:t>
            </a:r>
            <a:r>
              <a:rPr lang="it-IT" baseline="0" dirty="0"/>
              <a:t>.</a:t>
            </a:r>
          </a:p>
          <a:p>
            <a:endParaRPr lang="it-IT" baseline="0" dirty="0"/>
          </a:p>
          <a:p>
            <a:r>
              <a:rPr lang="it-IT" baseline="0" dirty="0"/>
              <a:t>L’accesso al fascicolo d’impresa è previsto sia per i SUAP che hanno attivato una convenzione con le Camere di Commercio sia per i SUAP autonomi.</a:t>
            </a:r>
          </a:p>
          <a:p>
            <a:endParaRPr lang="it-IT" baseline="0" dirty="0"/>
          </a:p>
          <a:p>
            <a:r>
              <a:rPr lang="it-IT" baseline="0" dirty="0"/>
              <a:t>L’accesso per i SUAP autonomi è stato reso disponibile da alcuni mesi.</a:t>
            </a:r>
          </a:p>
          <a:p>
            <a:endParaRPr lang="it-IT" baseline="0" dirty="0"/>
          </a:p>
          <a:p>
            <a:r>
              <a:rPr lang="it-IT" baseline="0" dirty="0"/>
              <a:t>L’accesso è previsto dallo strumento </a:t>
            </a:r>
            <a:r>
              <a:rPr lang="it-IT" dirty="0" err="1"/>
              <a:t>VerifichePA</a:t>
            </a:r>
            <a:r>
              <a:rPr lang="it-IT" dirty="0"/>
              <a:t>, il sito realizzato da </a:t>
            </a:r>
            <a:r>
              <a:rPr lang="it-IT" dirty="0" err="1"/>
              <a:t>InfoCamere</a:t>
            </a:r>
            <a:r>
              <a:rPr lang="it-IT" dirty="0"/>
              <a:t> per conto delle Camere di Commercio italiane per far fronte a quanto stabilito dalla legge di stabilità 2012 (art. 15 legge 12/2011 n.183), che ha sancito il principio della </a:t>
            </a:r>
            <a:r>
              <a:rPr lang="it-IT" b="1" dirty="0"/>
              <a:t>'</a:t>
            </a:r>
            <a:r>
              <a:rPr lang="it-IT" b="1" dirty="0" err="1"/>
              <a:t>decertificazione</a:t>
            </a:r>
            <a:r>
              <a:rPr lang="it-IT" b="1" dirty="0"/>
              <a:t>'</a:t>
            </a:r>
            <a:r>
              <a:rPr lang="it-IT" dirty="0"/>
              <a:t>. Questo nuovo punto di accesso ai dati del Registro Imprese permette alle Pubbliche Amministrazioni di </a:t>
            </a:r>
            <a:r>
              <a:rPr lang="it-IT" b="1" dirty="0"/>
              <a:t>controllare la veridicità delle dichiarazioni sostitutive</a:t>
            </a:r>
            <a:r>
              <a:rPr lang="it-IT" dirty="0"/>
              <a:t> ricevute da imprese e persone relativamente ai dati contenuti nel Registro. </a:t>
            </a:r>
          </a:p>
          <a:p>
            <a:r>
              <a:rPr lang="it-IT" dirty="0" err="1"/>
              <a:t>VerifichePA</a:t>
            </a:r>
            <a:r>
              <a:rPr lang="it-IT" dirty="0"/>
              <a:t> inoltre permette la consultazione, per fini ispettivi e di controlli a campione, della 'documentazione d'impresa' di cui all'art. 43-bis, lettera a), del D.P.R. 445/2000, in ottemperanza a quanto previsto dall'art. 9, comma 4, della L. 180/2011. Consente l'acquisizione di certificazioni e documenti relativi ai procedimenti connessi all'esercizio dell'attività d'impresa. </a:t>
            </a:r>
          </a:p>
          <a:p>
            <a:endParaRPr lang="it-IT"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12</a:t>
            </a:fld>
            <a:endParaRPr lang="it-IT"/>
          </a:p>
        </p:txBody>
      </p:sp>
    </p:spTree>
    <p:extLst>
      <p:ext uri="{BB962C8B-B14F-4D97-AF65-F5344CB8AC3E}">
        <p14:creationId xmlns:p14="http://schemas.microsoft.com/office/powerpoint/2010/main" val="319996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Impresa</a:t>
            </a:r>
            <a:r>
              <a:rPr lang="it-IT" baseline="0" dirty="0"/>
              <a:t> in un giorno prevede l’accesso al fascicolo d’impresa sia per i SUAP in convenzione che per i SUAP autonomi.</a:t>
            </a:r>
          </a:p>
          <a:p>
            <a:r>
              <a:rPr lang="it-IT" baseline="0" dirty="0"/>
              <a:t>La pagina «Servizi per  i SUAP» descrive come accedere a questi servizi</a:t>
            </a:r>
          </a:p>
          <a:p>
            <a:endParaRPr lang="it-IT" baseline="0" dirty="0"/>
          </a:p>
          <a:p>
            <a:r>
              <a:rPr lang="it-IT" dirty="0"/>
              <a:t>In particolare i SUAP autonomi accedono dalla pagina ‘servizi per i SUAP’ tramite login (CNS, SPID</a:t>
            </a:r>
            <a:r>
              <a:rPr lang="it-IT" baseline="0" dirty="0"/>
              <a:t> o </a:t>
            </a:r>
            <a:r>
              <a:rPr lang="it-IT" baseline="0" dirty="0" err="1"/>
              <a:t>user</a:t>
            </a:r>
            <a:r>
              <a:rPr lang="it-IT" baseline="0" dirty="0"/>
              <a:t> / password).</a:t>
            </a:r>
          </a:p>
          <a:p>
            <a:endParaRPr lang="it-IT" baseline="0" dirty="0"/>
          </a:p>
          <a:p>
            <a:r>
              <a:rPr lang="it-IT" baseline="0" dirty="0"/>
              <a:t>Nel seguito vediamo meglio come ottenere le credenziali.</a:t>
            </a:r>
          </a:p>
          <a:p>
            <a:endParaRPr lang="it-IT" baseline="0" dirty="0"/>
          </a:p>
          <a:p>
            <a:r>
              <a:rPr lang="it-IT" baseline="0" dirty="0"/>
              <a:t>Il servizio «Portale servizi SUAP» (SU.RI</a:t>
            </a:r>
            <a:r>
              <a:rPr lang="it-IT" baseline="0" dirty="0">
                <a:sym typeface="Wingdings" panose="05000000000000000000" pitchFamily="2" charset="2"/>
              </a:rPr>
              <a:t>) dedicato ai SUAP autonomi eroga altri servizi</a:t>
            </a:r>
            <a:r>
              <a:rPr lang="it-IT" baseline="0" dirty="0"/>
              <a:t>, focalizzati sull’interscambio fra SUAP e CCIAA . </a:t>
            </a:r>
          </a:p>
          <a:p>
            <a:r>
              <a:rPr lang="it-IT" baseline="0" dirty="0"/>
              <a:t>In particolare sono tracciate tutte le pratiche COMUNICA con pratiche SUAP e tutte le comunicazioni REA del SUAP alla CCIAA</a:t>
            </a:r>
            <a:endParaRPr lang="it-IT"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13</a:t>
            </a:fld>
            <a:endParaRPr lang="it-IT"/>
          </a:p>
        </p:txBody>
      </p:sp>
    </p:spTree>
    <p:extLst>
      <p:ext uri="{BB962C8B-B14F-4D97-AF65-F5344CB8AC3E}">
        <p14:creationId xmlns:p14="http://schemas.microsoft.com/office/powerpoint/2010/main" val="77491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L’accesso</a:t>
            </a:r>
            <a:r>
              <a:rPr lang="it-IT" baseline="0" dirty="0"/>
              <a:t> al fascicolo è aperto sempre in una nuova finestra, è richiesto solo il CF dell’impresa, oltre ai riferimenti delle pratica in corso e la causale dell’interrogazione.</a:t>
            </a:r>
            <a:endParaRPr lang="it-IT" dirty="0"/>
          </a:p>
        </p:txBody>
      </p:sp>
      <p:sp>
        <p:nvSpPr>
          <p:cNvPr id="4" name="Segnaposto numero diapositiva 3"/>
          <p:cNvSpPr>
            <a:spLocks noGrp="1"/>
          </p:cNvSpPr>
          <p:nvPr>
            <p:ph type="sldNum" sz="quarter" idx="10"/>
          </p:nvPr>
        </p:nvSpPr>
        <p:spPr/>
        <p:txBody>
          <a:bodyPr/>
          <a:lstStyle/>
          <a:p>
            <a:fld id="{75B46C22-177E-E044-B58A-38F5F6FE126F}" type="slidenum">
              <a:rPr lang="it-IT" smtClean="0"/>
              <a:t>14</a:t>
            </a:fld>
            <a:endParaRPr lang="it-IT"/>
          </a:p>
        </p:txBody>
      </p:sp>
    </p:spTree>
    <p:extLst>
      <p:ext uri="{BB962C8B-B14F-4D97-AF65-F5344CB8AC3E}">
        <p14:creationId xmlns:p14="http://schemas.microsoft.com/office/powerpoint/2010/main" val="2461924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ario/Lavori/Infocamere/ppt_15_1_16/base_1.jpg"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file://localhost/Users/mario/Lavori/Infocamere/modello%20powerpoint_3/mezzaluna.jpg"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localhost/Users/mario/Lavori/Infocamere/modello%20powerpoint_3/mezzaluna.jpg"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localhost/Users/mario/Lavori/Infocamere/modello%20powerpoint_3/mezzaluna.jpg" TargetMode="External"/><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file://localhost/Users/mario/Lavori/Infocamere/ppt_15_1_16/base_2.jpg" TargetMode="External"/><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olo presentazione">
    <p:spTree>
      <p:nvGrpSpPr>
        <p:cNvPr id="1" name=""/>
        <p:cNvGrpSpPr/>
        <p:nvPr/>
      </p:nvGrpSpPr>
      <p:grpSpPr>
        <a:xfrm>
          <a:off x="0" y="0"/>
          <a:ext cx="0" cy="0"/>
          <a:chOff x="0" y="0"/>
          <a:chExt cx="0" cy="0"/>
        </a:xfrm>
      </p:grpSpPr>
      <p:pic>
        <p:nvPicPr>
          <p:cNvPr id="4" name="base_1.jpg" descr="/Users/mario/Lavori/Infocamere/ppt_15_1_16/base_1.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3505200"/>
            <a:ext cx="9144000" cy="3352800"/>
          </a:xfrm>
          <a:prstGeom prst="rect">
            <a:avLst/>
          </a:prstGeom>
        </p:spPr>
      </p:pic>
      <p:sp>
        <p:nvSpPr>
          <p:cNvPr id="3" name="Sottotitolo 2"/>
          <p:cNvSpPr>
            <a:spLocks noGrp="1"/>
          </p:cNvSpPr>
          <p:nvPr>
            <p:ph type="subTitle" idx="1" hasCustomPrompt="1"/>
          </p:nvPr>
        </p:nvSpPr>
        <p:spPr>
          <a:xfrm>
            <a:off x="1440000" y="3217863"/>
            <a:ext cx="7246800" cy="307777"/>
          </a:xfrm>
        </p:spPr>
        <p:txBody>
          <a:bodyPr lIns="0" tIns="0" rIns="0" bIns="0">
            <a:spAutoFit/>
          </a:bodyPr>
          <a:lstStyle>
            <a:lvl1pPr marL="0" indent="0" algn="l">
              <a:lnSpc>
                <a:spcPct val="100000"/>
              </a:lnSpc>
              <a:buNone/>
              <a:defRPr sz="2000">
                <a:solidFill>
                  <a:srgbClr val="184B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Presentazione sottotitolo</a:t>
            </a:r>
          </a:p>
        </p:txBody>
      </p:sp>
      <p:sp>
        <p:nvSpPr>
          <p:cNvPr id="2" name="Titolo 1"/>
          <p:cNvSpPr>
            <a:spLocks noGrp="1"/>
          </p:cNvSpPr>
          <p:nvPr>
            <p:ph type="ctrTitle" hasCustomPrompt="1"/>
          </p:nvPr>
        </p:nvSpPr>
        <p:spPr>
          <a:xfrm>
            <a:off x="1440000" y="1929314"/>
            <a:ext cx="7246800" cy="1111926"/>
          </a:xfrm>
        </p:spPr>
        <p:txBody>
          <a:bodyPr lIns="0" tIns="0" rIns="0" bIns="0" anchor="t">
            <a:noAutofit/>
          </a:bodyPr>
          <a:lstStyle>
            <a:lvl1pPr algn="l">
              <a:lnSpc>
                <a:spcPct val="100000"/>
              </a:lnSpc>
              <a:defRPr sz="3300" b="1">
                <a:solidFill>
                  <a:srgbClr val="184B9A"/>
                </a:solidFill>
              </a:defRPr>
            </a:lvl1pPr>
          </a:lstStyle>
          <a:p>
            <a:r>
              <a:rPr lang="it-IT" dirty="0"/>
              <a:t>Presentazione titolo</a:t>
            </a:r>
            <a:br>
              <a:rPr lang="it-IT" dirty="0"/>
            </a:br>
            <a:endParaRPr lang="it-IT" dirty="0"/>
          </a:p>
        </p:txBody>
      </p:sp>
      <p:pic>
        <p:nvPicPr>
          <p:cNvPr id="9" name="Immagine 8">
            <a:extLst>
              <a:ext uri="{FF2B5EF4-FFF2-40B4-BE49-F238E27FC236}">
                <a16:creationId xmlns:a16="http://schemas.microsoft.com/office/drawing/2014/main" id="{223BCA9F-224C-41BA-A11E-1EDB67EDB8B5}"/>
              </a:ext>
            </a:extLst>
          </p:cNvPr>
          <p:cNvPicPr>
            <a:picLocks noChangeAspect="1"/>
          </p:cNvPicPr>
          <p:nvPr userDrawn="1"/>
        </p:nvPicPr>
        <p:blipFill>
          <a:blip r:embed="rId4"/>
          <a:stretch>
            <a:fillRect/>
          </a:stretch>
        </p:blipFill>
        <p:spPr>
          <a:xfrm>
            <a:off x="334816" y="420149"/>
            <a:ext cx="5161037" cy="804644"/>
          </a:xfrm>
          <a:prstGeom prst="rect">
            <a:avLst/>
          </a:prstGeom>
        </p:spPr>
      </p:pic>
    </p:spTree>
    <p:extLst>
      <p:ext uri="{BB962C8B-B14F-4D97-AF65-F5344CB8AC3E}">
        <p14:creationId xmlns:p14="http://schemas.microsoft.com/office/powerpoint/2010/main" val="347737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 interna 1">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67999" y="943194"/>
            <a:ext cx="8218799" cy="276999"/>
          </a:xfrm>
        </p:spPr>
        <p:txBody>
          <a:bodyPr lIns="0" tIns="0" rIns="0" bIns="0" anchor="t">
            <a:spAutoFit/>
          </a:bodyPr>
          <a:lstStyle>
            <a:lvl1pPr marL="0" indent="0">
              <a:lnSpc>
                <a:spcPct val="100000"/>
              </a:lnSpc>
              <a:buNone/>
              <a:defRPr sz="1800">
                <a:solidFill>
                  <a:srgbClr val="4C59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6" name="Segnaposto numero diapositiva 5"/>
          <p:cNvSpPr>
            <a:spLocks noGrp="1"/>
          </p:cNvSpPr>
          <p:nvPr>
            <p:ph type="sldNum" sz="quarter" idx="12"/>
          </p:nvPr>
        </p:nvSpPr>
        <p:spPr/>
        <p:txBody>
          <a:bodyPr/>
          <a:lstStyle>
            <a:lvl1pPr>
              <a:defRPr>
                <a:solidFill>
                  <a:srgbClr val="184B9A"/>
                </a:solidFill>
              </a:defRPr>
            </a:lvl1pPr>
          </a:lstStyle>
          <a:p>
            <a:fld id="{5EECA967-669B-5F49-BDED-58964807E68B}" type="slidenum">
              <a:rPr lang="it-IT" smtClean="0"/>
              <a:pPr/>
              <a:t>‹N›</a:t>
            </a:fld>
            <a:endParaRPr lang="it-IT" dirty="0"/>
          </a:p>
        </p:txBody>
      </p:sp>
      <p:pic>
        <p:nvPicPr>
          <p:cNvPr id="8" name="mezzaluna.jpg" descr="/Users/mario/Lavori/Infocamere/modello powerpoint_3/mezzalun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65760" cy="1676400"/>
          </a:xfrm>
          <a:prstGeom prst="rect">
            <a:avLst/>
          </a:prstGeom>
        </p:spPr>
      </p:pic>
      <p:sp>
        <p:nvSpPr>
          <p:cNvPr id="10" name="Segnaposto contenuto 2"/>
          <p:cNvSpPr>
            <a:spLocks noGrp="1"/>
          </p:cNvSpPr>
          <p:nvPr>
            <p:ph idx="13"/>
          </p:nvPr>
        </p:nvSpPr>
        <p:spPr>
          <a:xfrm>
            <a:off x="468000" y="2664001"/>
            <a:ext cx="8229600" cy="1428083"/>
          </a:xfrm>
        </p:spPr>
        <p:txBody>
          <a:bodyPr lIns="0" tIns="0" rIns="0" bIns="0">
            <a:spAutoFit/>
          </a:bodyPr>
          <a:lstStyle>
            <a:lvl1pPr>
              <a:lnSpc>
                <a:spcPct val="100000"/>
              </a:lnSpc>
              <a:defRPr sz="1600">
                <a:solidFill>
                  <a:srgbClr val="4C5966"/>
                </a:solidFill>
              </a:defRPr>
            </a:lvl1pPr>
            <a:lvl2pPr>
              <a:lnSpc>
                <a:spcPct val="100000"/>
              </a:lnSpc>
              <a:defRPr sz="1600">
                <a:solidFill>
                  <a:srgbClr val="4C5966"/>
                </a:solidFill>
              </a:defRPr>
            </a:lvl2pPr>
            <a:lvl3pPr>
              <a:lnSpc>
                <a:spcPct val="100000"/>
              </a:lnSpc>
              <a:defRPr sz="1600">
                <a:solidFill>
                  <a:srgbClr val="4C5966"/>
                </a:solidFill>
              </a:defRPr>
            </a:lvl3pPr>
            <a:lvl4pPr>
              <a:lnSpc>
                <a:spcPct val="100000"/>
              </a:lnSpc>
              <a:defRPr sz="1600">
                <a:solidFill>
                  <a:srgbClr val="4C5966"/>
                </a:solidFill>
              </a:defRPr>
            </a:lvl4pPr>
            <a:lvl5pPr>
              <a:lnSpc>
                <a:spcPct val="100000"/>
              </a:lnSpc>
              <a:defRPr sz="1600">
                <a:solidFill>
                  <a:srgbClr val="4C5966"/>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Titolo 3">
            <a:extLst>
              <a:ext uri="{FF2B5EF4-FFF2-40B4-BE49-F238E27FC236}">
                <a16:creationId xmlns:a16="http://schemas.microsoft.com/office/drawing/2014/main" id="{0F377086-28CD-4BE6-99B8-216D06293689}"/>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412353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g. interna 2">
    <p:spTree>
      <p:nvGrpSpPr>
        <p:cNvPr id="1" name=""/>
        <p:cNvGrpSpPr/>
        <p:nvPr/>
      </p:nvGrpSpPr>
      <p:grpSpPr>
        <a:xfrm>
          <a:off x="0" y="0"/>
          <a:ext cx="0" cy="0"/>
          <a:chOff x="0" y="0"/>
          <a:chExt cx="0" cy="0"/>
        </a:xfrm>
      </p:grpSpPr>
      <p:sp>
        <p:nvSpPr>
          <p:cNvPr id="2" name="Titolo 1"/>
          <p:cNvSpPr>
            <a:spLocks noGrp="1"/>
          </p:cNvSpPr>
          <p:nvPr>
            <p:ph type="title"/>
          </p:nvPr>
        </p:nvSpPr>
        <p:spPr>
          <a:xfrm>
            <a:off x="468000" y="432000"/>
            <a:ext cx="8218798" cy="333425"/>
          </a:xfrm>
        </p:spPr>
        <p:txBody>
          <a:bodyPr lIns="0" tIns="0" rIns="0" bIns="0" anchor="t">
            <a:spAutoFit/>
          </a:bodyPr>
          <a:lstStyle>
            <a:lvl1pPr algn="l">
              <a:lnSpc>
                <a:spcPts val="2600"/>
              </a:lnSpc>
              <a:defRPr sz="2400" b="1" cap="none">
                <a:solidFill>
                  <a:srgbClr val="184B9A"/>
                </a:solidFill>
              </a:defRPr>
            </a:lvl1pPr>
          </a:lstStyle>
          <a:p>
            <a:r>
              <a:rPr lang="it-IT"/>
              <a:t>Fare clic per modificare lo stile del titolo</a:t>
            </a:r>
            <a:endParaRPr lang="it-IT" dirty="0"/>
          </a:p>
        </p:txBody>
      </p:sp>
      <p:sp>
        <p:nvSpPr>
          <p:cNvPr id="3" name="Segnaposto testo 2"/>
          <p:cNvSpPr>
            <a:spLocks noGrp="1"/>
          </p:cNvSpPr>
          <p:nvPr>
            <p:ph type="body" idx="1"/>
          </p:nvPr>
        </p:nvSpPr>
        <p:spPr>
          <a:xfrm>
            <a:off x="467999" y="943194"/>
            <a:ext cx="8218799" cy="276999"/>
          </a:xfrm>
        </p:spPr>
        <p:txBody>
          <a:bodyPr lIns="0" tIns="0" rIns="0" bIns="0" anchor="t">
            <a:spAutoFit/>
          </a:bodyPr>
          <a:lstStyle>
            <a:lvl1pPr marL="0" indent="0">
              <a:buNone/>
              <a:defRPr sz="1800">
                <a:solidFill>
                  <a:srgbClr val="4C59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6" name="Segnaposto numero diapositiva 5"/>
          <p:cNvSpPr>
            <a:spLocks noGrp="1"/>
          </p:cNvSpPr>
          <p:nvPr>
            <p:ph type="sldNum" sz="quarter" idx="12"/>
          </p:nvPr>
        </p:nvSpPr>
        <p:spPr/>
        <p:txBody>
          <a:bodyPr/>
          <a:lstStyle/>
          <a:p>
            <a:fld id="{5EECA967-669B-5F49-BDED-58964807E68B}" type="slidenum">
              <a:rPr lang="it-IT" smtClean="0"/>
              <a:t>‹N›</a:t>
            </a:fld>
            <a:endParaRPr lang="it-IT"/>
          </a:p>
        </p:txBody>
      </p:sp>
      <p:pic>
        <p:nvPicPr>
          <p:cNvPr id="8" name="mezzaluna.jpg" descr="/Users/mario/Lavori/Infocamere/modello powerpoint_3/mezzalun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65760" cy="1676400"/>
          </a:xfrm>
          <a:prstGeom prst="rect">
            <a:avLst/>
          </a:prstGeom>
        </p:spPr>
      </p:pic>
      <p:sp>
        <p:nvSpPr>
          <p:cNvPr id="11" name="Segnaposto contenuto 3"/>
          <p:cNvSpPr>
            <a:spLocks noGrp="1"/>
          </p:cNvSpPr>
          <p:nvPr>
            <p:ph sz="half" idx="2"/>
          </p:nvPr>
        </p:nvSpPr>
        <p:spPr>
          <a:xfrm>
            <a:off x="4648200" y="1692000"/>
            <a:ext cx="4038600" cy="1674305"/>
          </a:xfrm>
        </p:spPr>
        <p:txBody>
          <a:bodyPr lIns="0" tIns="0" rIns="0" bIns="0">
            <a:spAutoFit/>
          </a:bodyPr>
          <a:lstStyle>
            <a:lvl1pPr>
              <a:defRPr sz="1600">
                <a:solidFill>
                  <a:srgbClr val="4C5966"/>
                </a:solidFill>
              </a:defRPr>
            </a:lvl1pPr>
            <a:lvl2pPr>
              <a:defRPr sz="1600">
                <a:solidFill>
                  <a:srgbClr val="4C5966"/>
                </a:solidFill>
              </a:defRPr>
            </a:lvl2pPr>
            <a:lvl3pPr>
              <a:defRPr sz="1600">
                <a:solidFill>
                  <a:srgbClr val="4C5966"/>
                </a:solidFill>
              </a:defRPr>
            </a:lvl3pPr>
            <a:lvl4pPr>
              <a:defRPr sz="1600">
                <a:solidFill>
                  <a:srgbClr val="4C5966"/>
                </a:solidFill>
              </a:defRPr>
            </a:lvl4pPr>
            <a:lvl5pPr>
              <a:defRPr sz="1600">
                <a:solidFill>
                  <a:srgbClr val="4C5966"/>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9" name="Segnaposto contenuto 2"/>
          <p:cNvSpPr>
            <a:spLocks noGrp="1"/>
          </p:cNvSpPr>
          <p:nvPr>
            <p:ph sz="half" idx="13"/>
          </p:nvPr>
        </p:nvSpPr>
        <p:spPr>
          <a:xfrm>
            <a:off x="468000" y="1692000"/>
            <a:ext cx="4038600" cy="1674305"/>
          </a:xfrm>
        </p:spPr>
        <p:txBody>
          <a:bodyPr lIns="0" tIns="0" rIns="0" bIns="0">
            <a:spAutoFit/>
          </a:bodyPr>
          <a:lstStyle>
            <a:lvl1pPr>
              <a:defRPr sz="1600">
                <a:solidFill>
                  <a:srgbClr val="4C5966"/>
                </a:solidFill>
              </a:defRPr>
            </a:lvl1pPr>
            <a:lvl2pPr>
              <a:defRPr sz="1600">
                <a:solidFill>
                  <a:srgbClr val="4C5966"/>
                </a:solidFill>
              </a:defRPr>
            </a:lvl2pPr>
            <a:lvl3pPr>
              <a:defRPr sz="1600">
                <a:solidFill>
                  <a:srgbClr val="4C5966"/>
                </a:solidFill>
              </a:defRPr>
            </a:lvl3pPr>
            <a:lvl4pPr>
              <a:defRPr sz="1600">
                <a:solidFill>
                  <a:srgbClr val="4C5966"/>
                </a:solidFill>
              </a:defRPr>
            </a:lvl4pPr>
            <a:lvl5pPr>
              <a:defRPr sz="1600">
                <a:solidFill>
                  <a:srgbClr val="4C5966"/>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403910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g. interna 3">
    <p:spTree>
      <p:nvGrpSpPr>
        <p:cNvPr id="1" name=""/>
        <p:cNvGrpSpPr/>
        <p:nvPr/>
      </p:nvGrpSpPr>
      <p:grpSpPr>
        <a:xfrm>
          <a:off x="0" y="0"/>
          <a:ext cx="0" cy="0"/>
          <a:chOff x="0" y="0"/>
          <a:chExt cx="0" cy="0"/>
        </a:xfrm>
      </p:grpSpPr>
      <p:sp>
        <p:nvSpPr>
          <p:cNvPr id="2" name="Titolo 1"/>
          <p:cNvSpPr>
            <a:spLocks noGrp="1"/>
          </p:cNvSpPr>
          <p:nvPr>
            <p:ph type="title"/>
          </p:nvPr>
        </p:nvSpPr>
        <p:spPr>
          <a:xfrm>
            <a:off x="468000" y="432000"/>
            <a:ext cx="8218798" cy="369332"/>
          </a:xfrm>
        </p:spPr>
        <p:txBody>
          <a:bodyPr lIns="0" tIns="0" rIns="0" bIns="0" anchor="t">
            <a:spAutoFit/>
          </a:bodyPr>
          <a:lstStyle>
            <a:lvl1pPr algn="l">
              <a:lnSpc>
                <a:spcPct val="100000"/>
              </a:lnSpc>
              <a:defRPr sz="2400" b="1" cap="none">
                <a:solidFill>
                  <a:srgbClr val="184B9A"/>
                </a:solidFill>
              </a:defRPr>
            </a:lvl1pPr>
          </a:lstStyle>
          <a:p>
            <a:r>
              <a:rPr lang="it-IT"/>
              <a:t>Fare clic per modificare lo stile del titolo</a:t>
            </a:r>
            <a:endParaRPr lang="it-IT" dirty="0"/>
          </a:p>
        </p:txBody>
      </p:sp>
      <p:sp>
        <p:nvSpPr>
          <p:cNvPr id="3" name="Segnaposto testo 2"/>
          <p:cNvSpPr>
            <a:spLocks noGrp="1"/>
          </p:cNvSpPr>
          <p:nvPr>
            <p:ph type="body" idx="1"/>
          </p:nvPr>
        </p:nvSpPr>
        <p:spPr>
          <a:xfrm>
            <a:off x="467999" y="943194"/>
            <a:ext cx="8218799" cy="276999"/>
          </a:xfrm>
        </p:spPr>
        <p:txBody>
          <a:bodyPr lIns="0" tIns="0" bIns="0" anchor="t">
            <a:spAutoFit/>
          </a:bodyPr>
          <a:lstStyle>
            <a:lvl1pPr marL="0" indent="0">
              <a:buNone/>
              <a:defRPr sz="1800">
                <a:solidFill>
                  <a:srgbClr val="4C59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6" name="Segnaposto numero diapositiva 5"/>
          <p:cNvSpPr>
            <a:spLocks noGrp="1"/>
          </p:cNvSpPr>
          <p:nvPr>
            <p:ph type="sldNum" sz="quarter" idx="12"/>
          </p:nvPr>
        </p:nvSpPr>
        <p:spPr/>
        <p:txBody>
          <a:bodyPr/>
          <a:lstStyle/>
          <a:p>
            <a:fld id="{5EECA967-669B-5F49-BDED-58964807E68B}" type="slidenum">
              <a:rPr lang="it-IT" smtClean="0"/>
              <a:t>‹N›</a:t>
            </a:fld>
            <a:endParaRPr lang="it-IT"/>
          </a:p>
        </p:txBody>
      </p:sp>
      <p:pic>
        <p:nvPicPr>
          <p:cNvPr id="8" name="mezzaluna.jpg" descr="/Users/mario/Lavori/Infocamere/modello powerpoint_3/mezzaluna.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0"/>
            <a:ext cx="365760" cy="1676400"/>
          </a:xfrm>
          <a:prstGeom prst="rect">
            <a:avLst/>
          </a:prstGeom>
        </p:spPr>
      </p:pic>
      <p:sp>
        <p:nvSpPr>
          <p:cNvPr id="9" name="Segnaposto contenuto 2"/>
          <p:cNvSpPr>
            <a:spLocks noGrp="1"/>
          </p:cNvSpPr>
          <p:nvPr>
            <p:ph sz="half" idx="13"/>
          </p:nvPr>
        </p:nvSpPr>
        <p:spPr>
          <a:xfrm>
            <a:off x="468000" y="1692000"/>
            <a:ext cx="8218798" cy="1428083"/>
          </a:xfrm>
        </p:spPr>
        <p:txBody>
          <a:bodyPr lIns="0" tIns="0" rIns="0" bIns="0">
            <a:spAutoFit/>
          </a:bodyPr>
          <a:lstStyle>
            <a:lvl1pPr>
              <a:defRPr sz="1600">
                <a:solidFill>
                  <a:srgbClr val="4C5966"/>
                </a:solidFill>
              </a:defRPr>
            </a:lvl1pPr>
            <a:lvl2pPr>
              <a:defRPr sz="1600">
                <a:solidFill>
                  <a:srgbClr val="4C5966"/>
                </a:solidFill>
              </a:defRPr>
            </a:lvl2pPr>
            <a:lvl3pPr>
              <a:defRPr sz="1600">
                <a:solidFill>
                  <a:srgbClr val="4C5966"/>
                </a:solidFill>
              </a:defRPr>
            </a:lvl3pPr>
            <a:lvl4pPr>
              <a:defRPr sz="1600">
                <a:solidFill>
                  <a:srgbClr val="4C5966"/>
                </a:solidFill>
              </a:defRPr>
            </a:lvl4pPr>
            <a:lvl5pPr>
              <a:defRPr sz="1600">
                <a:solidFill>
                  <a:srgbClr val="4C5966"/>
                </a:solidFill>
              </a:defRPr>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426685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 interna titolo">
    <p:spTree>
      <p:nvGrpSpPr>
        <p:cNvPr id="1" name=""/>
        <p:cNvGrpSpPr/>
        <p:nvPr/>
      </p:nvGrpSpPr>
      <p:grpSpPr>
        <a:xfrm>
          <a:off x="0" y="0"/>
          <a:ext cx="0" cy="0"/>
          <a:chOff x="0" y="0"/>
          <a:chExt cx="0" cy="0"/>
        </a:xfrm>
      </p:grpSpPr>
      <p:pic>
        <p:nvPicPr>
          <p:cNvPr id="4" name="base_1.jp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0" y="3505200"/>
            <a:ext cx="9144000" cy="3352799"/>
          </a:xfrm>
          <a:prstGeom prst="rect">
            <a:avLst/>
          </a:prstGeom>
        </p:spPr>
      </p:pic>
      <p:sp>
        <p:nvSpPr>
          <p:cNvPr id="2" name="Titolo 1"/>
          <p:cNvSpPr>
            <a:spLocks noGrp="1"/>
          </p:cNvSpPr>
          <p:nvPr>
            <p:ph type="ctrTitle" hasCustomPrompt="1"/>
          </p:nvPr>
        </p:nvSpPr>
        <p:spPr>
          <a:xfrm>
            <a:off x="1440000" y="1852608"/>
            <a:ext cx="7246800" cy="1015663"/>
          </a:xfrm>
        </p:spPr>
        <p:txBody>
          <a:bodyPr lIns="0" tIns="0" rIns="0" bIns="0" anchor="t">
            <a:spAutoFit/>
          </a:bodyPr>
          <a:lstStyle>
            <a:lvl1pPr algn="l">
              <a:lnSpc>
                <a:spcPct val="100000"/>
              </a:lnSpc>
              <a:defRPr sz="3300" b="1">
                <a:solidFill>
                  <a:srgbClr val="184B9A"/>
                </a:solidFill>
              </a:defRPr>
            </a:lvl1pPr>
          </a:lstStyle>
          <a:p>
            <a:r>
              <a:rPr lang="it-IT" dirty="0"/>
              <a:t>Titolo</a:t>
            </a:r>
            <a:br>
              <a:rPr lang="it-IT" dirty="0"/>
            </a:br>
            <a:endParaRPr lang="it-IT" dirty="0"/>
          </a:p>
        </p:txBody>
      </p:sp>
      <p:pic>
        <p:nvPicPr>
          <p:cNvPr id="6" name="Immagine 5">
            <a:extLst>
              <a:ext uri="{FF2B5EF4-FFF2-40B4-BE49-F238E27FC236}">
                <a16:creationId xmlns:a16="http://schemas.microsoft.com/office/drawing/2014/main" id="{09FC3C0A-D785-4AD2-91D3-8C5493AD9E38}"/>
              </a:ext>
            </a:extLst>
          </p:cNvPr>
          <p:cNvPicPr>
            <a:picLocks noChangeAspect="1"/>
          </p:cNvPicPr>
          <p:nvPr userDrawn="1"/>
        </p:nvPicPr>
        <p:blipFill>
          <a:blip r:embed="rId4"/>
          <a:stretch>
            <a:fillRect/>
          </a:stretch>
        </p:blipFill>
        <p:spPr>
          <a:xfrm>
            <a:off x="334816" y="420149"/>
            <a:ext cx="5161037" cy="804644"/>
          </a:xfrm>
          <a:prstGeom prst="rect">
            <a:avLst/>
          </a:prstGeom>
        </p:spPr>
      </p:pic>
    </p:spTree>
    <p:extLst>
      <p:ext uri="{BB962C8B-B14F-4D97-AF65-F5344CB8AC3E}">
        <p14:creationId xmlns:p14="http://schemas.microsoft.com/office/powerpoint/2010/main" val="1139864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fld id="{0E4DB1AB-7C99-4513-9609-539810CF0AE1}" type="datetime1">
              <a:rPr lang="it-IT" smtClean="0"/>
              <a:t>18/11/2024</a:t>
            </a:fld>
            <a:endParaRPr lang="it-IT"/>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8C35B7C0-3F1A-401A-A78A-DC5A51E7AE22}" type="slidenum">
              <a:rPr lang="it-IT" smtClean="0"/>
              <a:t>‹N›</a:t>
            </a:fld>
            <a:endParaRPr lang="it-IT"/>
          </a:p>
        </p:txBody>
      </p:sp>
    </p:spTree>
    <p:extLst>
      <p:ext uri="{BB962C8B-B14F-4D97-AF65-F5344CB8AC3E}">
        <p14:creationId xmlns:p14="http://schemas.microsoft.com/office/powerpoint/2010/main" val="285415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Vuoto">
    <p:spTree>
      <p:nvGrpSpPr>
        <p:cNvPr id="1" name=""/>
        <p:cNvGrpSpPr/>
        <p:nvPr/>
      </p:nvGrpSpPr>
      <p:grpSpPr>
        <a:xfrm>
          <a:off x="0" y="0"/>
          <a:ext cx="0" cy="0"/>
          <a:chOff x="0" y="0"/>
          <a:chExt cx="0" cy="0"/>
        </a:xfrm>
      </p:grpSpPr>
      <p:sp>
        <p:nvSpPr>
          <p:cNvPr id="35" name="Segnaposto immagine 34">
            <a:extLst>
              <a:ext uri="{FF2B5EF4-FFF2-40B4-BE49-F238E27FC236}">
                <a16:creationId xmlns:a16="http://schemas.microsoft.com/office/drawing/2014/main" id="{EAA216C1-AB2E-40F5-9FEB-99A051529BBC}"/>
              </a:ext>
            </a:extLst>
          </p:cNvPr>
          <p:cNvSpPr>
            <a:spLocks noGrp="1"/>
          </p:cNvSpPr>
          <p:nvPr>
            <p:ph type="pic" sz="quarter" idx="10" hasCustomPrompt="1"/>
          </p:nvPr>
        </p:nvSpPr>
        <p:spPr>
          <a:xfrm>
            <a:off x="1021194" y="2616354"/>
            <a:ext cx="665560" cy="889000"/>
          </a:xfrm>
        </p:spPr>
        <p:txBody>
          <a:bodyPr rtlCol="0">
            <a:normAutofit/>
          </a:bodyPr>
          <a:lstStyle>
            <a:lvl1pPr marL="0" indent="0">
              <a:buNone/>
              <a:defRPr sz="750"/>
            </a:lvl1pPr>
          </a:lstStyle>
          <a:p>
            <a:pPr rtl="0"/>
            <a:r>
              <a:rPr lang="it-IT" noProof="0"/>
              <a:t>ICONA</a:t>
            </a:r>
          </a:p>
        </p:txBody>
      </p:sp>
      <p:sp>
        <p:nvSpPr>
          <p:cNvPr id="36" name="Segnaposto immagine 34">
            <a:extLst>
              <a:ext uri="{FF2B5EF4-FFF2-40B4-BE49-F238E27FC236}">
                <a16:creationId xmlns:a16="http://schemas.microsoft.com/office/drawing/2014/main" id="{FAEA8B42-3F7F-41AD-BABE-4EEB23482AE7}"/>
              </a:ext>
            </a:extLst>
          </p:cNvPr>
          <p:cNvSpPr>
            <a:spLocks noGrp="1"/>
          </p:cNvSpPr>
          <p:nvPr>
            <p:ph type="pic" sz="quarter" idx="11" hasCustomPrompt="1"/>
          </p:nvPr>
        </p:nvSpPr>
        <p:spPr>
          <a:xfrm>
            <a:off x="3315697" y="2616354"/>
            <a:ext cx="665560" cy="889000"/>
          </a:xfrm>
        </p:spPr>
        <p:txBody>
          <a:bodyPr rtlCol="0">
            <a:normAutofit/>
          </a:bodyPr>
          <a:lstStyle>
            <a:lvl1pPr marL="0" indent="0">
              <a:buNone/>
              <a:defRPr sz="750"/>
            </a:lvl1pPr>
          </a:lstStyle>
          <a:p>
            <a:pPr rtl="0"/>
            <a:r>
              <a:rPr lang="it-IT" noProof="0"/>
              <a:t>ICONA</a:t>
            </a:r>
          </a:p>
        </p:txBody>
      </p:sp>
      <p:sp>
        <p:nvSpPr>
          <p:cNvPr id="37" name="Segnaposto immagine 34">
            <a:extLst>
              <a:ext uri="{FF2B5EF4-FFF2-40B4-BE49-F238E27FC236}">
                <a16:creationId xmlns:a16="http://schemas.microsoft.com/office/drawing/2014/main" id="{7567D676-2C80-4141-893B-11FCC59F8435}"/>
              </a:ext>
            </a:extLst>
          </p:cNvPr>
          <p:cNvSpPr>
            <a:spLocks noGrp="1"/>
          </p:cNvSpPr>
          <p:nvPr>
            <p:ph type="pic" sz="quarter" idx="12" hasCustomPrompt="1"/>
          </p:nvPr>
        </p:nvSpPr>
        <p:spPr>
          <a:xfrm>
            <a:off x="5555475" y="2616354"/>
            <a:ext cx="665560" cy="889000"/>
          </a:xfrm>
        </p:spPr>
        <p:txBody>
          <a:bodyPr rtlCol="0">
            <a:normAutofit/>
          </a:bodyPr>
          <a:lstStyle>
            <a:lvl1pPr marL="0" indent="0">
              <a:buNone/>
              <a:defRPr sz="750"/>
            </a:lvl1pPr>
          </a:lstStyle>
          <a:p>
            <a:pPr rtl="0"/>
            <a:r>
              <a:rPr lang="it-IT" noProof="0"/>
              <a:t>ICONA</a:t>
            </a:r>
          </a:p>
        </p:txBody>
      </p:sp>
      <p:sp>
        <p:nvSpPr>
          <p:cNvPr id="38" name="Segnaposto immagine 34">
            <a:extLst>
              <a:ext uri="{FF2B5EF4-FFF2-40B4-BE49-F238E27FC236}">
                <a16:creationId xmlns:a16="http://schemas.microsoft.com/office/drawing/2014/main" id="{6F952DCC-32A4-47A9-94B1-DD217C6081C8}"/>
              </a:ext>
            </a:extLst>
          </p:cNvPr>
          <p:cNvSpPr>
            <a:spLocks noGrp="1"/>
          </p:cNvSpPr>
          <p:nvPr>
            <p:ph type="pic" sz="quarter" idx="13" hasCustomPrompt="1"/>
          </p:nvPr>
        </p:nvSpPr>
        <p:spPr>
          <a:xfrm>
            <a:off x="7842712" y="2616354"/>
            <a:ext cx="665560" cy="889000"/>
          </a:xfrm>
        </p:spPr>
        <p:txBody>
          <a:bodyPr rtlCol="0">
            <a:normAutofit/>
          </a:bodyPr>
          <a:lstStyle>
            <a:lvl1pPr marL="0" indent="0">
              <a:buNone/>
              <a:defRPr sz="750"/>
            </a:lvl1pPr>
          </a:lstStyle>
          <a:p>
            <a:pPr rtl="0"/>
            <a:r>
              <a:rPr lang="it-IT" noProof="0"/>
              <a:t>ICONA</a:t>
            </a:r>
          </a:p>
        </p:txBody>
      </p:sp>
      <p:sp>
        <p:nvSpPr>
          <p:cNvPr id="40" name="Segnaposto testo 39">
            <a:extLst>
              <a:ext uri="{FF2B5EF4-FFF2-40B4-BE49-F238E27FC236}">
                <a16:creationId xmlns:a16="http://schemas.microsoft.com/office/drawing/2014/main" id="{26074907-686A-4144-BB8F-791A360F4CA9}"/>
              </a:ext>
            </a:extLst>
          </p:cNvPr>
          <p:cNvSpPr>
            <a:spLocks noGrp="1"/>
          </p:cNvSpPr>
          <p:nvPr>
            <p:ph type="body" sz="quarter" idx="14" hasCustomPrompt="1"/>
          </p:nvPr>
        </p:nvSpPr>
        <p:spPr>
          <a:xfrm>
            <a:off x="329733" y="4491306"/>
            <a:ext cx="1619249" cy="601662"/>
          </a:xfrm>
        </p:spPr>
        <p:txBody>
          <a:bodyPr rtlCol="0">
            <a:noAutofit/>
          </a:bodyPr>
          <a:lstStyle>
            <a:lvl1pPr marL="0" indent="0" algn="ctr">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rtl="0"/>
            <a:r>
              <a:rPr lang="it-IT" noProof="0"/>
              <a:t>Fare clic per modificare lo stile del titolo</a:t>
            </a:r>
          </a:p>
        </p:txBody>
      </p:sp>
      <p:sp>
        <p:nvSpPr>
          <p:cNvPr id="41" name="Segnaposto testo 39">
            <a:extLst>
              <a:ext uri="{FF2B5EF4-FFF2-40B4-BE49-F238E27FC236}">
                <a16:creationId xmlns:a16="http://schemas.microsoft.com/office/drawing/2014/main" id="{008E0623-EC20-45C5-91A6-0F11089BC4D6}"/>
              </a:ext>
            </a:extLst>
          </p:cNvPr>
          <p:cNvSpPr>
            <a:spLocks noGrp="1"/>
          </p:cNvSpPr>
          <p:nvPr>
            <p:ph type="body" sz="quarter" idx="15" hasCustomPrompt="1"/>
          </p:nvPr>
        </p:nvSpPr>
        <p:spPr>
          <a:xfrm>
            <a:off x="2685102" y="4491306"/>
            <a:ext cx="1487795" cy="601662"/>
          </a:xfrm>
        </p:spPr>
        <p:txBody>
          <a:bodyPr rtlCol="0">
            <a:noAutofit/>
          </a:bodyPr>
          <a:lstStyle>
            <a:lvl1pPr marL="0" indent="0" algn="ctr">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rtl="0"/>
            <a:r>
              <a:rPr lang="it-IT" noProof="0"/>
              <a:t>Fare clic per modificare lo stile del titolo</a:t>
            </a:r>
          </a:p>
        </p:txBody>
      </p:sp>
      <p:sp>
        <p:nvSpPr>
          <p:cNvPr id="44" name="Segnaposto testo 39">
            <a:extLst>
              <a:ext uri="{FF2B5EF4-FFF2-40B4-BE49-F238E27FC236}">
                <a16:creationId xmlns:a16="http://schemas.microsoft.com/office/drawing/2014/main" id="{61293D0A-B2E6-4C99-A936-14475FCCE59B}"/>
              </a:ext>
            </a:extLst>
          </p:cNvPr>
          <p:cNvSpPr>
            <a:spLocks noGrp="1"/>
          </p:cNvSpPr>
          <p:nvPr>
            <p:ph type="body" sz="quarter" idx="16" hasCustomPrompt="1"/>
          </p:nvPr>
        </p:nvSpPr>
        <p:spPr>
          <a:xfrm>
            <a:off x="4971103" y="4491306"/>
            <a:ext cx="1487795" cy="601662"/>
          </a:xfrm>
        </p:spPr>
        <p:txBody>
          <a:bodyPr rtlCol="0">
            <a:noAutofit/>
          </a:bodyPr>
          <a:lstStyle>
            <a:lvl1pPr marL="0" indent="0" algn="ctr">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rtl="0"/>
            <a:r>
              <a:rPr lang="it-IT" noProof="0"/>
              <a:t>Fare clic per modificare lo stile del titolo</a:t>
            </a:r>
          </a:p>
        </p:txBody>
      </p:sp>
      <p:sp>
        <p:nvSpPr>
          <p:cNvPr id="45" name="Segnaposto testo 39">
            <a:extLst>
              <a:ext uri="{FF2B5EF4-FFF2-40B4-BE49-F238E27FC236}">
                <a16:creationId xmlns:a16="http://schemas.microsoft.com/office/drawing/2014/main" id="{1527FC22-EC4A-4577-9F30-4B76AC7BCE0A}"/>
              </a:ext>
            </a:extLst>
          </p:cNvPr>
          <p:cNvSpPr>
            <a:spLocks noGrp="1"/>
          </p:cNvSpPr>
          <p:nvPr>
            <p:ph type="body" sz="quarter" idx="17" hasCustomPrompt="1"/>
          </p:nvPr>
        </p:nvSpPr>
        <p:spPr>
          <a:xfrm>
            <a:off x="7257102" y="4491306"/>
            <a:ext cx="1487795" cy="601662"/>
          </a:xfrm>
        </p:spPr>
        <p:txBody>
          <a:bodyPr rtlCol="0">
            <a:noAutofit/>
          </a:bodyPr>
          <a:lstStyle>
            <a:lvl1pPr marL="0" indent="0" algn="ctr">
              <a:buNone/>
              <a:defRPr sz="825">
                <a:solidFill>
                  <a:schemeClr val="tx1"/>
                </a:solidFill>
              </a:defRPr>
            </a:lvl1pPr>
            <a:lvl2pPr marL="342900" indent="0">
              <a:buNone/>
              <a:defRPr sz="825"/>
            </a:lvl2pPr>
            <a:lvl3pPr marL="685800" indent="0">
              <a:buNone/>
              <a:defRPr sz="825"/>
            </a:lvl3pPr>
            <a:lvl4pPr marL="1028700" indent="0">
              <a:buNone/>
              <a:defRPr sz="825"/>
            </a:lvl4pPr>
            <a:lvl5pPr marL="1371600" indent="0">
              <a:buNone/>
              <a:defRPr sz="825"/>
            </a:lvl5pPr>
          </a:lstStyle>
          <a:p>
            <a:pPr lvl="0" rtl="0"/>
            <a:r>
              <a:rPr lang="it-IT" noProof="0"/>
              <a:t>Fare clic per modificare lo stile del titolo</a:t>
            </a:r>
          </a:p>
        </p:txBody>
      </p:sp>
      <p:sp>
        <p:nvSpPr>
          <p:cNvPr id="47" name="Segnaposto testo 46">
            <a:extLst>
              <a:ext uri="{FF2B5EF4-FFF2-40B4-BE49-F238E27FC236}">
                <a16:creationId xmlns:a16="http://schemas.microsoft.com/office/drawing/2014/main" id="{ED77457B-088A-4D58-BA8E-B758F3A6A0B0}"/>
              </a:ext>
            </a:extLst>
          </p:cNvPr>
          <p:cNvSpPr>
            <a:spLocks noGrp="1"/>
          </p:cNvSpPr>
          <p:nvPr>
            <p:ph type="body" sz="quarter" idx="18"/>
          </p:nvPr>
        </p:nvSpPr>
        <p:spPr>
          <a:xfrm>
            <a:off x="175093" y="4019517"/>
            <a:ext cx="1939457" cy="369311"/>
          </a:xfrm>
        </p:spPr>
        <p:txBody>
          <a:bodyPr rtlCol="0">
            <a:noAutofit/>
          </a:bodyPr>
          <a:lstStyle>
            <a:lvl1pPr marL="0" indent="0" algn="ctr">
              <a:lnSpc>
                <a:spcPct val="100000"/>
              </a:lnSpc>
              <a:spcBef>
                <a:spcPts val="0"/>
              </a:spcBef>
              <a:buNone/>
              <a:defRPr sz="1350" b="1">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rtl="0"/>
            <a:r>
              <a:rPr lang="it-IT" noProof="0"/>
              <a:t>Fare clic per modificare</a:t>
            </a:r>
          </a:p>
        </p:txBody>
      </p:sp>
      <p:sp>
        <p:nvSpPr>
          <p:cNvPr id="48" name="Segnaposto testo 46">
            <a:extLst>
              <a:ext uri="{FF2B5EF4-FFF2-40B4-BE49-F238E27FC236}">
                <a16:creationId xmlns:a16="http://schemas.microsoft.com/office/drawing/2014/main" id="{DD29B92B-5D6C-4077-8F1A-743E03C13A11}"/>
              </a:ext>
            </a:extLst>
          </p:cNvPr>
          <p:cNvSpPr>
            <a:spLocks noGrp="1"/>
          </p:cNvSpPr>
          <p:nvPr>
            <p:ph type="body" sz="quarter" idx="19"/>
          </p:nvPr>
        </p:nvSpPr>
        <p:spPr>
          <a:xfrm>
            <a:off x="2461093" y="4019517"/>
            <a:ext cx="1939457" cy="369311"/>
          </a:xfrm>
        </p:spPr>
        <p:txBody>
          <a:bodyPr rtlCol="0">
            <a:noAutofit/>
          </a:bodyPr>
          <a:lstStyle>
            <a:lvl1pPr marL="0" indent="0" algn="ctr">
              <a:lnSpc>
                <a:spcPct val="100000"/>
              </a:lnSpc>
              <a:spcBef>
                <a:spcPts val="0"/>
              </a:spcBef>
              <a:buNone/>
              <a:defRPr sz="1350" b="1">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rtl="0"/>
            <a:r>
              <a:rPr lang="it-IT" noProof="0"/>
              <a:t>Fare clic per modificare</a:t>
            </a:r>
          </a:p>
        </p:txBody>
      </p:sp>
      <p:sp>
        <p:nvSpPr>
          <p:cNvPr id="49" name="Segnaposto testo 46">
            <a:extLst>
              <a:ext uri="{FF2B5EF4-FFF2-40B4-BE49-F238E27FC236}">
                <a16:creationId xmlns:a16="http://schemas.microsoft.com/office/drawing/2014/main" id="{13F3E81B-98F9-43EF-B142-E08146C84EC6}"/>
              </a:ext>
            </a:extLst>
          </p:cNvPr>
          <p:cNvSpPr>
            <a:spLocks noGrp="1"/>
          </p:cNvSpPr>
          <p:nvPr>
            <p:ph type="body" sz="quarter" idx="20"/>
          </p:nvPr>
        </p:nvSpPr>
        <p:spPr>
          <a:xfrm>
            <a:off x="4744609" y="4019517"/>
            <a:ext cx="1939457" cy="369311"/>
          </a:xfrm>
        </p:spPr>
        <p:txBody>
          <a:bodyPr rtlCol="0">
            <a:noAutofit/>
          </a:bodyPr>
          <a:lstStyle>
            <a:lvl1pPr marL="0" indent="0" algn="ctr">
              <a:lnSpc>
                <a:spcPct val="100000"/>
              </a:lnSpc>
              <a:spcBef>
                <a:spcPts val="0"/>
              </a:spcBef>
              <a:buNone/>
              <a:defRPr sz="1350" b="1">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rtl="0"/>
            <a:r>
              <a:rPr lang="it-IT" noProof="0"/>
              <a:t>Fare clic per modificare</a:t>
            </a:r>
          </a:p>
        </p:txBody>
      </p:sp>
      <p:sp>
        <p:nvSpPr>
          <p:cNvPr id="50" name="Segnaposto testo 46">
            <a:extLst>
              <a:ext uri="{FF2B5EF4-FFF2-40B4-BE49-F238E27FC236}">
                <a16:creationId xmlns:a16="http://schemas.microsoft.com/office/drawing/2014/main" id="{DBC70D5F-BACB-4A84-A4D0-71ECD4393E28}"/>
              </a:ext>
            </a:extLst>
          </p:cNvPr>
          <p:cNvSpPr>
            <a:spLocks noGrp="1"/>
          </p:cNvSpPr>
          <p:nvPr>
            <p:ph type="body" sz="quarter" idx="21"/>
          </p:nvPr>
        </p:nvSpPr>
        <p:spPr>
          <a:xfrm>
            <a:off x="7030609" y="4019517"/>
            <a:ext cx="1939457" cy="369311"/>
          </a:xfrm>
        </p:spPr>
        <p:txBody>
          <a:bodyPr rtlCol="0">
            <a:noAutofit/>
          </a:bodyPr>
          <a:lstStyle>
            <a:lvl1pPr marL="0" indent="0" algn="ctr">
              <a:lnSpc>
                <a:spcPct val="100000"/>
              </a:lnSpc>
              <a:spcBef>
                <a:spcPts val="0"/>
              </a:spcBef>
              <a:buNone/>
              <a:defRPr sz="1350" b="1">
                <a:latin typeface="+mj-lt"/>
              </a:defRPr>
            </a:lvl1pPr>
            <a:lvl2pPr marL="342900" indent="0">
              <a:buNone/>
              <a:defRPr sz="1350"/>
            </a:lvl2pPr>
            <a:lvl3pPr marL="685800" indent="0">
              <a:buNone/>
              <a:defRPr sz="1350"/>
            </a:lvl3pPr>
            <a:lvl4pPr marL="1028700" indent="0">
              <a:buNone/>
              <a:defRPr sz="1350"/>
            </a:lvl4pPr>
            <a:lvl5pPr marL="1371600" indent="0">
              <a:buNone/>
              <a:defRPr sz="1350"/>
            </a:lvl5pPr>
          </a:lstStyle>
          <a:p>
            <a:pPr lvl="0" rtl="0"/>
            <a:r>
              <a:rPr lang="it-IT" noProof="0"/>
              <a:t>Fare clic per modificare</a:t>
            </a:r>
          </a:p>
        </p:txBody>
      </p:sp>
      <p:sp>
        <p:nvSpPr>
          <p:cNvPr id="2" name="Titolo 1">
            <a:extLst>
              <a:ext uri="{FF2B5EF4-FFF2-40B4-BE49-F238E27FC236}">
                <a16:creationId xmlns:a16="http://schemas.microsoft.com/office/drawing/2014/main" id="{CDFE23D0-0FF0-42C6-B15F-A719DFDD5264}"/>
              </a:ext>
            </a:extLst>
          </p:cNvPr>
          <p:cNvSpPr>
            <a:spLocks noGrp="1"/>
          </p:cNvSpPr>
          <p:nvPr>
            <p:ph type="title"/>
          </p:nvPr>
        </p:nvSpPr>
        <p:spPr/>
        <p:txBody>
          <a:bodyPr rtlCol="0"/>
          <a:lstStyle/>
          <a:p>
            <a:pPr rtl="0"/>
            <a:r>
              <a:rPr lang="it-IT" noProof="0"/>
              <a:t>Fare clic per modificare lo stile del titolo</a:t>
            </a:r>
          </a:p>
        </p:txBody>
      </p:sp>
    </p:spTree>
    <p:extLst>
      <p:ext uri="{BB962C8B-B14F-4D97-AF65-F5344CB8AC3E}">
        <p14:creationId xmlns:p14="http://schemas.microsoft.com/office/powerpoint/2010/main" val="607525181"/>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0" tIns="0" rIns="91440" bIns="0" rtlCol="0" anchor="ctr">
            <a:noAutofit/>
          </a:bodyPr>
          <a:lstStyle/>
          <a:p>
            <a:r>
              <a:rPr lang="it-IT" dirty="0"/>
              <a:t>Fare clic per modificare stile</a:t>
            </a:r>
          </a:p>
        </p:txBody>
      </p:sp>
      <p:sp>
        <p:nvSpPr>
          <p:cNvPr id="3" name="Segnaposto testo 2"/>
          <p:cNvSpPr>
            <a:spLocks noGrp="1"/>
          </p:cNvSpPr>
          <p:nvPr>
            <p:ph type="body" idx="1"/>
          </p:nvPr>
        </p:nvSpPr>
        <p:spPr>
          <a:xfrm>
            <a:off x="457200" y="1600200"/>
            <a:ext cx="8229600" cy="1428083"/>
          </a:xfrm>
          <a:prstGeom prst="rect">
            <a:avLst/>
          </a:prstGeom>
        </p:spPr>
        <p:txBody>
          <a:bodyPr vert="horz" lIns="0" tIns="0" rIns="0" bIns="0" rtlCol="0">
            <a:sp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p:cNvSpPr>
            <a:spLocks noGrp="1"/>
          </p:cNvSpPr>
          <p:nvPr>
            <p:ph type="sldNum" sz="quarter" idx="4"/>
          </p:nvPr>
        </p:nvSpPr>
        <p:spPr>
          <a:xfrm>
            <a:off x="8024518" y="6356350"/>
            <a:ext cx="662281" cy="365125"/>
          </a:xfrm>
          <a:prstGeom prst="rect">
            <a:avLst/>
          </a:prstGeom>
        </p:spPr>
        <p:txBody>
          <a:bodyPr vert="horz" lIns="91440" tIns="45720" rIns="91440" bIns="45720" rtlCol="0" anchor="ctr"/>
          <a:lstStyle>
            <a:lvl1pPr algn="r">
              <a:defRPr sz="800">
                <a:solidFill>
                  <a:srgbClr val="184B9A"/>
                </a:solidFill>
                <a:latin typeface="Arial"/>
                <a:cs typeface="Arial"/>
              </a:defRPr>
            </a:lvl1pPr>
          </a:lstStyle>
          <a:p>
            <a:fld id="{5EECA967-669B-5F49-BDED-58964807E68B}" type="slidenum">
              <a:rPr lang="it-IT" smtClean="0"/>
              <a:pPr/>
              <a:t>‹N›</a:t>
            </a:fld>
            <a:endParaRPr lang="it-IT" dirty="0"/>
          </a:p>
        </p:txBody>
      </p:sp>
      <p:pic>
        <p:nvPicPr>
          <p:cNvPr id="9"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r="84672"/>
          <a:stretch/>
        </p:blipFill>
        <p:spPr bwMode="auto">
          <a:xfrm>
            <a:off x="457200" y="6220888"/>
            <a:ext cx="914400" cy="4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872262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75" r:id="rId6"/>
    <p:sldLayoutId id="2147483676" r:id="rId7"/>
  </p:sldLayoutIdLst>
  <p:hf hdr="0"/>
  <p:txStyles>
    <p:titleStyle>
      <a:lvl1pPr algn="l" defTabSz="457200" rtl="0" eaLnBrk="1" latinLnBrk="0" hangingPunct="1">
        <a:lnSpc>
          <a:spcPct val="100000"/>
        </a:lnSpc>
        <a:spcBef>
          <a:spcPct val="0"/>
        </a:spcBef>
        <a:buNone/>
        <a:defRPr sz="3300" b="1" kern="1200">
          <a:solidFill>
            <a:srgbClr val="184B9A"/>
          </a:solidFill>
          <a:latin typeface="Arial"/>
          <a:ea typeface="+mj-ea"/>
          <a:cs typeface="Arial"/>
        </a:defRPr>
      </a:lvl1pPr>
    </p:titleStyle>
    <p:bodyStyle>
      <a:lvl1pPr marL="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1pPr>
      <a:lvl2pPr marL="45720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2pPr>
      <a:lvl3pPr marL="91440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3pPr>
      <a:lvl4pPr marL="137160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4pPr>
      <a:lvl5pPr marL="1828800" indent="0" algn="l" defTabSz="457200" rtl="0" eaLnBrk="1" latinLnBrk="0" hangingPunct="1">
        <a:lnSpc>
          <a:spcPct val="100000"/>
        </a:lnSpc>
        <a:spcBef>
          <a:spcPct val="20000"/>
        </a:spcBef>
        <a:buFont typeface="Arial"/>
        <a:buNone/>
        <a:defRPr sz="1600"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normattiva.it/uri-res/N2Ls?urn:nir:stato:decreto.legislativo:2005-03-07;82~art50ter" TargetMode="External"/><Relationship Id="rId3" Type="http://schemas.openxmlformats.org/officeDocument/2006/relationships/hyperlink" Target="https://www.normattiva.it/uri-res/N2Ls?urn:nir:stato:legge:1993-12-29;580~art2-com2-letb" TargetMode="External"/><Relationship Id="rId7" Type="http://schemas.openxmlformats.org/officeDocument/2006/relationships/hyperlink" Target="https://www.normattiva.it/uri-res/N2Ls?urn:nir:stato:decreto.legislativo:2005-03-07;8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normattiva.it/uri-res/N2Ls?urn:nir::regolamento:2016;679~art5" TargetMode="External"/><Relationship Id="rId5" Type="http://schemas.openxmlformats.org/officeDocument/2006/relationships/hyperlink" Target="https://www.normattiva.it/uri-res/N2Ls?urn:nir:stato:decreto.legislativo:2016;219" TargetMode="External"/><Relationship Id="rId4" Type="http://schemas.openxmlformats.org/officeDocument/2006/relationships/hyperlink" Target="https://www.normattiva.it/uri-res/N2Ls?urn:nir:presidente.repubblica:decreto:2000-12-28;445~art47"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966975" y="1929314"/>
            <a:ext cx="7246800" cy="507831"/>
          </a:xfrm>
        </p:spPr>
        <p:txBody>
          <a:bodyPr>
            <a:spAutoFit/>
          </a:bodyPr>
          <a:lstStyle/>
          <a:p>
            <a:r>
              <a:rPr lang="it-IT" dirty="0"/>
              <a:t>Il Fascicolo informatico d’impresa </a:t>
            </a:r>
            <a:endParaRPr lang="it-IT" sz="1600" dirty="0"/>
          </a:p>
        </p:txBody>
      </p:sp>
      <p:sp>
        <p:nvSpPr>
          <p:cNvPr id="4" name="Sottotitolo 3"/>
          <p:cNvSpPr>
            <a:spLocks noGrp="1"/>
          </p:cNvSpPr>
          <p:nvPr>
            <p:ph type="subTitle" idx="1"/>
          </p:nvPr>
        </p:nvSpPr>
        <p:spPr>
          <a:xfrm>
            <a:off x="1440000" y="2503247"/>
            <a:ext cx="7551600" cy="307777"/>
          </a:xfrm>
        </p:spPr>
        <p:txBody>
          <a:bodyPr/>
          <a:lstStyle/>
          <a:p>
            <a:r>
              <a:rPr lang="it-IT" dirty="0"/>
              <a:t>Le comunicazioni al Repertorio Economico Amministrativo (REA)</a:t>
            </a:r>
          </a:p>
        </p:txBody>
      </p:sp>
      <p:sp>
        <p:nvSpPr>
          <p:cNvPr id="2" name="CasellaDiTesto 1">
            <a:extLst>
              <a:ext uri="{FF2B5EF4-FFF2-40B4-BE49-F238E27FC236}">
                <a16:creationId xmlns:a16="http://schemas.microsoft.com/office/drawing/2014/main" id="{5818246C-00DD-4E37-925C-147EF1F62486}"/>
              </a:ext>
            </a:extLst>
          </p:cNvPr>
          <p:cNvSpPr txBox="1"/>
          <p:nvPr/>
        </p:nvSpPr>
        <p:spPr>
          <a:xfrm>
            <a:off x="966975" y="3285460"/>
            <a:ext cx="3169090" cy="553998"/>
          </a:xfrm>
          <a:prstGeom prst="rect">
            <a:avLst/>
          </a:prstGeom>
          <a:noFill/>
        </p:spPr>
        <p:txBody>
          <a:bodyPr wrap="square" lIns="0" tIns="0" rIns="0" bIns="0" rtlCol="0">
            <a:spAutoFit/>
          </a:bodyPr>
          <a:lstStyle/>
          <a:p>
            <a:r>
              <a:rPr lang="it-IT" b="1"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Michele Bossi</a:t>
            </a:r>
            <a:br>
              <a:rPr lang="it-IT"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br>
            <a:r>
              <a:rPr lang="it-IT" i="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Udine, 18 novembre 2024</a:t>
            </a:r>
          </a:p>
        </p:txBody>
      </p:sp>
    </p:spTree>
    <p:extLst>
      <p:ext uri="{BB962C8B-B14F-4D97-AF65-F5344CB8AC3E}">
        <p14:creationId xmlns:p14="http://schemas.microsoft.com/office/powerpoint/2010/main" val="4100810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ctrTitle"/>
          </p:nvPr>
        </p:nvSpPr>
        <p:spPr>
          <a:xfrm>
            <a:off x="624463" y="1852608"/>
            <a:ext cx="8352263" cy="507831"/>
          </a:xfrm>
        </p:spPr>
        <p:txBody>
          <a:bodyPr/>
          <a:lstStyle/>
          <a:p>
            <a:r>
              <a:rPr lang="it-IT" dirty="0"/>
              <a:t>Come si alimenta il Fascicolo d’impresa</a:t>
            </a:r>
          </a:p>
        </p:txBody>
      </p:sp>
      <p:sp>
        <p:nvSpPr>
          <p:cNvPr id="4" name="Segnaposto numero diapositiva 3"/>
          <p:cNvSpPr>
            <a:spLocks noGrp="1"/>
          </p:cNvSpPr>
          <p:nvPr>
            <p:ph type="sldNum" sz="quarter" idx="4294967295"/>
          </p:nvPr>
        </p:nvSpPr>
        <p:spPr>
          <a:xfrm>
            <a:off x="8482013" y="6356350"/>
            <a:ext cx="661987" cy="365125"/>
          </a:xfrm>
        </p:spPr>
        <p:txBody>
          <a:bodyPr/>
          <a:lstStyle/>
          <a:p>
            <a:fld id="{5EECA967-669B-5F49-BDED-58964807E68B}" type="slidenum">
              <a:rPr lang="it-IT" smtClean="0"/>
              <a:pPr/>
              <a:t>9</a:t>
            </a:fld>
            <a:endParaRPr lang="it-IT" dirty="0"/>
          </a:p>
        </p:txBody>
      </p:sp>
    </p:spTree>
    <p:extLst>
      <p:ext uri="{BB962C8B-B14F-4D97-AF65-F5344CB8AC3E}">
        <p14:creationId xmlns:p14="http://schemas.microsoft.com/office/powerpoint/2010/main" val="2550631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EECA967-669B-5F49-BDED-58964807E68B}" type="slidenum">
              <a:rPr lang="it-IT" smtClean="0"/>
              <a:t>10</a:t>
            </a:fld>
            <a:endParaRPr lang="it-IT"/>
          </a:p>
        </p:txBody>
      </p:sp>
      <p:sp>
        <p:nvSpPr>
          <p:cNvPr id="6" name="Rettangolo 5"/>
          <p:cNvSpPr/>
          <p:nvPr/>
        </p:nvSpPr>
        <p:spPr>
          <a:xfrm>
            <a:off x="529911" y="1709929"/>
            <a:ext cx="1627838" cy="776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SUAP/SUE</a:t>
            </a:r>
          </a:p>
        </p:txBody>
      </p:sp>
      <p:sp>
        <p:nvSpPr>
          <p:cNvPr id="8" name="Rettangolo 7"/>
          <p:cNvSpPr/>
          <p:nvPr/>
        </p:nvSpPr>
        <p:spPr>
          <a:xfrm>
            <a:off x="529911" y="3911677"/>
            <a:ext cx="1627838" cy="776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PPAA - resp. procedimento</a:t>
            </a:r>
          </a:p>
        </p:txBody>
      </p:sp>
      <p:sp>
        <p:nvSpPr>
          <p:cNvPr id="9" name="Rettangolo 8"/>
          <p:cNvSpPr/>
          <p:nvPr/>
        </p:nvSpPr>
        <p:spPr>
          <a:xfrm>
            <a:off x="529911" y="2744720"/>
            <a:ext cx="1627838" cy="776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Altri organismi</a:t>
            </a:r>
          </a:p>
        </p:txBody>
      </p:sp>
      <p:sp>
        <p:nvSpPr>
          <p:cNvPr id="10" name="Rettangolo 9"/>
          <p:cNvSpPr/>
          <p:nvPr/>
        </p:nvSpPr>
        <p:spPr>
          <a:xfrm>
            <a:off x="3776291" y="2737469"/>
            <a:ext cx="1627838" cy="776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600" dirty="0"/>
              <a:t>Servizio</a:t>
            </a:r>
          </a:p>
          <a:p>
            <a:pPr algn="ctr"/>
            <a:r>
              <a:rPr lang="it-IT" sz="1600" dirty="0"/>
              <a:t>Comunicazioni REA</a:t>
            </a:r>
          </a:p>
        </p:txBody>
      </p:sp>
      <p:sp>
        <p:nvSpPr>
          <p:cNvPr id="12" name="Disco magnetico 11"/>
          <p:cNvSpPr/>
          <p:nvPr/>
        </p:nvSpPr>
        <p:spPr>
          <a:xfrm>
            <a:off x="3889579" y="4070395"/>
            <a:ext cx="1368894" cy="852786"/>
          </a:xfrm>
          <a:prstGeom prst="flowChartMagneticDis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2000" dirty="0"/>
              <a:t>REA</a:t>
            </a:r>
          </a:p>
        </p:txBody>
      </p:sp>
      <p:cxnSp>
        <p:nvCxnSpPr>
          <p:cNvPr id="14" name="Connettore 4 13"/>
          <p:cNvCxnSpPr>
            <a:stCxn id="6" idx="3"/>
            <a:endCxn id="10" idx="1"/>
          </p:cNvCxnSpPr>
          <p:nvPr/>
        </p:nvCxnSpPr>
        <p:spPr>
          <a:xfrm>
            <a:off x="2157749" y="2098347"/>
            <a:ext cx="1618542" cy="102754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Connettore 4 15"/>
          <p:cNvCxnSpPr>
            <a:stCxn id="8" idx="3"/>
            <a:endCxn id="10" idx="1"/>
          </p:cNvCxnSpPr>
          <p:nvPr/>
        </p:nvCxnSpPr>
        <p:spPr>
          <a:xfrm flipV="1">
            <a:off x="2157749" y="3125887"/>
            <a:ext cx="1618542" cy="117420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ttore 4 18"/>
          <p:cNvCxnSpPr>
            <a:stCxn id="9" idx="3"/>
            <a:endCxn id="10" idx="1"/>
          </p:cNvCxnSpPr>
          <p:nvPr/>
        </p:nvCxnSpPr>
        <p:spPr>
          <a:xfrm flipV="1">
            <a:off x="2157749" y="3125887"/>
            <a:ext cx="1618542" cy="725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Freccia in giù 19"/>
          <p:cNvSpPr/>
          <p:nvPr/>
        </p:nvSpPr>
        <p:spPr>
          <a:xfrm>
            <a:off x="4035235" y="3773400"/>
            <a:ext cx="1084333" cy="16184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2" name="Rettangolo 21"/>
          <p:cNvSpPr/>
          <p:nvPr/>
        </p:nvSpPr>
        <p:spPr>
          <a:xfrm>
            <a:off x="5907184" y="2744720"/>
            <a:ext cx="1537486" cy="76958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Elaborazione Fascicolo d’impresa</a:t>
            </a:r>
          </a:p>
        </p:txBody>
      </p:sp>
      <p:sp>
        <p:nvSpPr>
          <p:cNvPr id="25" name="Disco magnetico 24"/>
          <p:cNvSpPr/>
          <p:nvPr/>
        </p:nvSpPr>
        <p:spPr>
          <a:xfrm>
            <a:off x="5943599" y="4069046"/>
            <a:ext cx="1379691" cy="779657"/>
          </a:xfrm>
          <a:prstGeom prst="flowChartMagneticDisk">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400" dirty="0"/>
              <a:t>Fascicolo d’impresa</a:t>
            </a:r>
          </a:p>
        </p:txBody>
      </p:sp>
      <p:sp>
        <p:nvSpPr>
          <p:cNvPr id="26" name="Freccia in giù 25"/>
          <p:cNvSpPr/>
          <p:nvPr/>
        </p:nvSpPr>
        <p:spPr>
          <a:xfrm>
            <a:off x="6064979" y="3772052"/>
            <a:ext cx="1084333" cy="16184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Nastro 1 26"/>
          <p:cNvSpPr/>
          <p:nvPr/>
        </p:nvSpPr>
        <p:spPr>
          <a:xfrm>
            <a:off x="2316295" y="2955113"/>
            <a:ext cx="436970" cy="356050"/>
          </a:xfrm>
          <a:prstGeom prst="ribbon2">
            <a:avLst/>
          </a:prstGeom>
          <a:gradFill>
            <a:gsLst>
              <a:gs pos="0">
                <a:srgbClr val="C0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000" b="1" dirty="0"/>
              <a:t>PD</a:t>
            </a:r>
          </a:p>
        </p:txBody>
      </p:sp>
      <p:sp>
        <p:nvSpPr>
          <p:cNvPr id="28" name="Freccia a destra 27"/>
          <p:cNvSpPr/>
          <p:nvPr/>
        </p:nvSpPr>
        <p:spPr>
          <a:xfrm>
            <a:off x="5477632" y="3037147"/>
            <a:ext cx="372908" cy="210149"/>
          </a:xfrm>
          <a:prstGeom prst="rightArrow">
            <a:avLst/>
          </a:prstGeom>
          <a:gradFill>
            <a:gsLst>
              <a:gs pos="0">
                <a:schemeClr val="accent1"/>
              </a:gs>
              <a:gs pos="100000">
                <a:schemeClr val="dk1">
                  <a:tint val="50000"/>
                  <a:shade val="100000"/>
                  <a:satMod val="35000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it-IT"/>
          </a:p>
        </p:txBody>
      </p:sp>
      <p:sp>
        <p:nvSpPr>
          <p:cNvPr id="30" name="Pergamena 2 29"/>
          <p:cNvSpPr/>
          <p:nvPr/>
        </p:nvSpPr>
        <p:spPr>
          <a:xfrm>
            <a:off x="3889579" y="5569831"/>
            <a:ext cx="1514550" cy="861802"/>
          </a:xfrm>
          <a:prstGeom prst="horizontalScroll">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dirty="0"/>
              <a:t>Accessi da Scriba e da </a:t>
            </a:r>
            <a:r>
              <a:rPr lang="it-IT" sz="1100" dirty="0" err="1"/>
              <a:t>infoweb</a:t>
            </a:r>
            <a:endParaRPr lang="it-IT" sz="1100" dirty="0"/>
          </a:p>
        </p:txBody>
      </p:sp>
      <p:sp>
        <p:nvSpPr>
          <p:cNvPr id="31" name="Pergamena 2 30"/>
          <p:cNvSpPr/>
          <p:nvPr/>
        </p:nvSpPr>
        <p:spPr>
          <a:xfrm>
            <a:off x="5918652" y="5522318"/>
            <a:ext cx="1514550" cy="861802"/>
          </a:xfrm>
          <a:prstGeom prst="horizontalScroll">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100" dirty="0"/>
              <a:t>Accessi </a:t>
            </a:r>
            <a:r>
              <a:rPr lang="it-IT" sz="1100" dirty="0" err="1"/>
              <a:t>Vepa</a:t>
            </a:r>
            <a:r>
              <a:rPr lang="it-IT" sz="1100" dirty="0"/>
              <a:t>,  </a:t>
            </a:r>
            <a:r>
              <a:rPr lang="it-IT" sz="1100" dirty="0" err="1"/>
              <a:t>infoweb</a:t>
            </a:r>
            <a:r>
              <a:rPr lang="it-IT" sz="1100" dirty="0"/>
              <a:t> e cassetto</a:t>
            </a:r>
          </a:p>
        </p:txBody>
      </p:sp>
      <p:sp>
        <p:nvSpPr>
          <p:cNvPr id="32" name="Freccia bidirezionale orizzontale 31"/>
          <p:cNvSpPr/>
          <p:nvPr/>
        </p:nvSpPr>
        <p:spPr>
          <a:xfrm rot="5400000">
            <a:off x="4361472" y="5090618"/>
            <a:ext cx="478964" cy="29834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3" name="Freccia bidirezionale orizzontale 32"/>
          <p:cNvSpPr/>
          <p:nvPr/>
        </p:nvSpPr>
        <p:spPr>
          <a:xfrm rot="5400000">
            <a:off x="6422613" y="5133665"/>
            <a:ext cx="478964" cy="29834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36" name="Connettore 2 35"/>
          <p:cNvCxnSpPr/>
          <p:nvPr/>
        </p:nvCxnSpPr>
        <p:spPr>
          <a:xfrm>
            <a:off x="5704884" y="2135336"/>
            <a:ext cx="246465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Connettore 2 41"/>
          <p:cNvCxnSpPr/>
          <p:nvPr/>
        </p:nvCxnSpPr>
        <p:spPr>
          <a:xfrm>
            <a:off x="3358195" y="2117622"/>
            <a:ext cx="231765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CasellaDiTesto 43"/>
          <p:cNvSpPr txBox="1"/>
          <p:nvPr/>
        </p:nvSpPr>
        <p:spPr>
          <a:xfrm>
            <a:off x="4872748" y="1728344"/>
            <a:ext cx="1955583" cy="276999"/>
          </a:xfrm>
          <a:prstGeom prst="rect">
            <a:avLst/>
          </a:prstGeom>
          <a:noFill/>
        </p:spPr>
        <p:txBody>
          <a:bodyPr wrap="square" lIns="0" tIns="0" rIns="0" bIns="0" rtlCol="0">
            <a:spAutoFit/>
          </a:bodyPr>
          <a:lstStyle/>
          <a:p>
            <a:r>
              <a:rPr lang="it-IT" dirty="0">
                <a:solidFill>
                  <a:srgbClr val="4C5966"/>
                </a:solidFill>
              </a:rPr>
              <a:t>Entro 5 giorni</a:t>
            </a:r>
          </a:p>
        </p:txBody>
      </p:sp>
      <p:sp>
        <p:nvSpPr>
          <p:cNvPr id="29" name="Titolo 1"/>
          <p:cNvSpPr txBox="1">
            <a:spLocks/>
          </p:cNvSpPr>
          <p:nvPr/>
        </p:nvSpPr>
        <p:spPr>
          <a:xfrm>
            <a:off x="468000" y="465453"/>
            <a:ext cx="8218798" cy="738664"/>
          </a:xfrm>
          <a:prstGeom prst="rect">
            <a:avLst/>
          </a:prstGeom>
        </p:spPr>
        <p:txBody>
          <a:bodyPr vert="horz" lIns="0" tIns="0" rIns="0" bIns="0" rtlCol="0" anchor="t">
            <a:spAutoFit/>
          </a:bodyPr>
          <a:lstStyle>
            <a:lvl1pPr algn="l" defTabSz="457200" rtl="0" eaLnBrk="1" latinLnBrk="0" hangingPunct="1">
              <a:lnSpc>
                <a:spcPct val="100000"/>
              </a:lnSpc>
              <a:spcBef>
                <a:spcPct val="0"/>
              </a:spcBef>
              <a:buNone/>
              <a:defRPr sz="2400" b="1" kern="1200" cap="none">
                <a:solidFill>
                  <a:srgbClr val="184B9A"/>
                </a:solidFill>
                <a:latin typeface="Arial"/>
                <a:ea typeface="+mj-ea"/>
                <a:cs typeface="Arial"/>
              </a:defRPr>
            </a:lvl1pPr>
          </a:lstStyle>
          <a:p>
            <a:r>
              <a:rPr lang="it-IT" dirty="0">
                <a:solidFill>
                  <a:schemeClr val="tx1"/>
                </a:solidFill>
              </a:rPr>
              <a:t>Dalla comunicazione REA al fascicolo d’impresa</a:t>
            </a:r>
          </a:p>
          <a:p>
            <a:endParaRPr lang="it-IT" dirty="0"/>
          </a:p>
        </p:txBody>
      </p:sp>
      <p:sp>
        <p:nvSpPr>
          <p:cNvPr id="7" name="Segnaposto testo 6"/>
          <p:cNvSpPr>
            <a:spLocks noGrp="1"/>
          </p:cNvSpPr>
          <p:nvPr>
            <p:ph type="body" idx="1"/>
          </p:nvPr>
        </p:nvSpPr>
        <p:spPr>
          <a:xfrm>
            <a:off x="468001" y="925552"/>
            <a:ext cx="8218798" cy="276999"/>
          </a:xfrm>
        </p:spPr>
        <p:txBody>
          <a:bodyPr/>
          <a:lstStyle/>
          <a:p>
            <a:r>
              <a:rPr lang="it-IT" dirty="0"/>
              <a:t>Procedimento telematico attraverso porta applicativa / porta di dominio</a:t>
            </a:r>
          </a:p>
        </p:txBody>
      </p:sp>
      <p:sp>
        <p:nvSpPr>
          <p:cNvPr id="34" name="Rettangolo 33"/>
          <p:cNvSpPr/>
          <p:nvPr/>
        </p:nvSpPr>
        <p:spPr>
          <a:xfrm>
            <a:off x="529911" y="5506411"/>
            <a:ext cx="1627838" cy="7768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it-IT" dirty="0"/>
              <a:t>Imprese</a:t>
            </a:r>
          </a:p>
        </p:txBody>
      </p:sp>
      <p:cxnSp>
        <p:nvCxnSpPr>
          <p:cNvPr id="35" name="Connettore 4 34"/>
          <p:cNvCxnSpPr/>
          <p:nvPr/>
        </p:nvCxnSpPr>
        <p:spPr>
          <a:xfrm flipV="1">
            <a:off x="2157749" y="4660664"/>
            <a:ext cx="1618542" cy="1174208"/>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155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ctrTitle"/>
          </p:nvPr>
        </p:nvSpPr>
        <p:spPr>
          <a:xfrm>
            <a:off x="546411" y="1852608"/>
            <a:ext cx="8140390" cy="1015663"/>
          </a:xfrm>
        </p:spPr>
        <p:txBody>
          <a:bodyPr/>
          <a:lstStyle/>
          <a:p>
            <a:r>
              <a:rPr lang="it-IT" dirty="0"/>
              <a:t>Come si consulta il Fascicolo d’impresa</a:t>
            </a:r>
          </a:p>
        </p:txBody>
      </p:sp>
      <p:sp>
        <p:nvSpPr>
          <p:cNvPr id="4" name="Segnaposto numero diapositiva 3"/>
          <p:cNvSpPr>
            <a:spLocks noGrp="1"/>
          </p:cNvSpPr>
          <p:nvPr>
            <p:ph type="sldNum" sz="quarter" idx="4294967295"/>
          </p:nvPr>
        </p:nvSpPr>
        <p:spPr>
          <a:xfrm>
            <a:off x="8482013" y="6356350"/>
            <a:ext cx="661987" cy="365125"/>
          </a:xfrm>
        </p:spPr>
        <p:txBody>
          <a:bodyPr/>
          <a:lstStyle/>
          <a:p>
            <a:fld id="{5EECA967-669B-5F49-BDED-58964807E68B}" type="slidenum">
              <a:rPr lang="it-IT" smtClean="0"/>
              <a:pPr/>
              <a:t>11</a:t>
            </a:fld>
            <a:endParaRPr lang="it-IT" dirty="0"/>
          </a:p>
        </p:txBody>
      </p:sp>
    </p:spTree>
    <p:extLst>
      <p:ext uri="{BB962C8B-B14F-4D97-AF65-F5344CB8AC3E}">
        <p14:creationId xmlns:p14="http://schemas.microsoft.com/office/powerpoint/2010/main" val="4156636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Piattaforme di accesso al fascicolo d’impresa</a:t>
            </a:r>
          </a:p>
        </p:txBody>
      </p:sp>
      <p:sp>
        <p:nvSpPr>
          <p:cNvPr id="4" name="Segnaposto numero diapositiva 3"/>
          <p:cNvSpPr>
            <a:spLocks noGrp="1"/>
          </p:cNvSpPr>
          <p:nvPr>
            <p:ph type="sldNum" sz="quarter" idx="12"/>
          </p:nvPr>
        </p:nvSpPr>
        <p:spPr/>
        <p:txBody>
          <a:bodyPr/>
          <a:lstStyle/>
          <a:p>
            <a:fld id="{5EECA967-669B-5F49-BDED-58964807E68B}" type="slidenum">
              <a:rPr lang="it-IT" smtClean="0"/>
              <a:t>12</a:t>
            </a:fld>
            <a:endParaRPr lang="it-IT"/>
          </a:p>
        </p:txBody>
      </p:sp>
      <p:pic>
        <p:nvPicPr>
          <p:cNvPr id="7" name="Immagine 6"/>
          <p:cNvPicPr>
            <a:picLocks noChangeAspect="1"/>
          </p:cNvPicPr>
          <p:nvPr/>
        </p:nvPicPr>
        <p:blipFill>
          <a:blip r:embed="rId3"/>
          <a:stretch>
            <a:fillRect/>
          </a:stretch>
        </p:blipFill>
        <p:spPr>
          <a:xfrm>
            <a:off x="468873" y="2507006"/>
            <a:ext cx="3007974" cy="679626"/>
          </a:xfrm>
          <a:prstGeom prst="rect">
            <a:avLst/>
          </a:prstGeom>
        </p:spPr>
      </p:pic>
      <p:pic>
        <p:nvPicPr>
          <p:cNvPr id="8" name="Immagine 7"/>
          <p:cNvPicPr>
            <a:picLocks noChangeAspect="1"/>
          </p:cNvPicPr>
          <p:nvPr/>
        </p:nvPicPr>
        <p:blipFill>
          <a:blip r:embed="rId4"/>
          <a:stretch>
            <a:fillRect/>
          </a:stretch>
        </p:blipFill>
        <p:spPr>
          <a:xfrm>
            <a:off x="5110745" y="2261095"/>
            <a:ext cx="3867150" cy="1123950"/>
          </a:xfrm>
          <a:prstGeom prst="rect">
            <a:avLst/>
          </a:prstGeom>
        </p:spPr>
      </p:pic>
      <p:pic>
        <p:nvPicPr>
          <p:cNvPr id="10" name="Immagine 9"/>
          <p:cNvPicPr>
            <a:picLocks noChangeAspect="1"/>
          </p:cNvPicPr>
          <p:nvPr/>
        </p:nvPicPr>
        <p:blipFill>
          <a:blip r:embed="rId5"/>
          <a:stretch>
            <a:fillRect/>
          </a:stretch>
        </p:blipFill>
        <p:spPr>
          <a:xfrm>
            <a:off x="3476847" y="906551"/>
            <a:ext cx="2069024" cy="1314318"/>
          </a:xfrm>
          <a:prstGeom prst="rect">
            <a:avLst/>
          </a:prstGeom>
        </p:spPr>
      </p:pic>
      <p:sp>
        <p:nvSpPr>
          <p:cNvPr id="3" name="CasellaDiTesto 2"/>
          <p:cNvSpPr txBox="1"/>
          <p:nvPr/>
        </p:nvSpPr>
        <p:spPr>
          <a:xfrm>
            <a:off x="829507" y="3334390"/>
            <a:ext cx="3487783" cy="55399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it-IT" dirty="0">
                <a:solidFill>
                  <a:srgbClr val="4C5966"/>
                </a:solidFill>
              </a:rPr>
              <a:t>SUAP convenzionati</a:t>
            </a:r>
          </a:p>
          <a:p>
            <a:pPr marL="285750" indent="-285750">
              <a:buFont typeface="Arial" panose="020B0604020202020204" pitchFamily="34" charset="0"/>
              <a:buChar char="•"/>
            </a:pPr>
            <a:r>
              <a:rPr lang="it-IT" dirty="0">
                <a:solidFill>
                  <a:srgbClr val="4C5966"/>
                </a:solidFill>
              </a:rPr>
              <a:t>SUAP autonomi</a:t>
            </a:r>
          </a:p>
        </p:txBody>
      </p:sp>
      <p:pic>
        <p:nvPicPr>
          <p:cNvPr id="5" name="Immagine 4"/>
          <p:cNvPicPr>
            <a:picLocks noChangeAspect="1"/>
          </p:cNvPicPr>
          <p:nvPr/>
        </p:nvPicPr>
        <p:blipFill>
          <a:blip r:embed="rId6"/>
          <a:stretch>
            <a:fillRect/>
          </a:stretch>
        </p:blipFill>
        <p:spPr>
          <a:xfrm>
            <a:off x="2866385" y="3634725"/>
            <a:ext cx="360634" cy="355278"/>
          </a:xfrm>
          <a:prstGeom prst="rect">
            <a:avLst/>
          </a:prstGeom>
        </p:spPr>
      </p:pic>
      <p:sp>
        <p:nvSpPr>
          <p:cNvPr id="9" name="CasellaDiTesto 8">
            <a:extLst>
              <a:ext uri="{FF2B5EF4-FFF2-40B4-BE49-F238E27FC236}">
                <a16:creationId xmlns:a16="http://schemas.microsoft.com/office/drawing/2014/main" id="{29F8B0FB-BAD7-4216-91F6-48782F1A006E}"/>
              </a:ext>
            </a:extLst>
          </p:cNvPr>
          <p:cNvSpPr txBox="1"/>
          <p:nvPr/>
        </p:nvSpPr>
        <p:spPr>
          <a:xfrm>
            <a:off x="5490112" y="3562998"/>
            <a:ext cx="3487783" cy="276999"/>
          </a:xfrm>
          <a:prstGeom prst="rect">
            <a:avLst/>
          </a:prstGeom>
          <a:noFill/>
        </p:spPr>
        <p:txBody>
          <a:bodyPr wrap="square" lIns="0" tIns="0" rIns="0" bIns="0" rtlCol="0">
            <a:spAutoFit/>
          </a:bodyPr>
          <a:lstStyle/>
          <a:p>
            <a:pPr marL="285750" indent="-285750">
              <a:buFont typeface="Arial" panose="020B0604020202020204" pitchFamily="34" charset="0"/>
              <a:buChar char="•"/>
            </a:pPr>
            <a:r>
              <a:rPr lang="it-IT" dirty="0">
                <a:solidFill>
                  <a:srgbClr val="4C5966"/>
                </a:solidFill>
              </a:rPr>
              <a:t>Altre Amministrazioni pubbliche</a:t>
            </a:r>
          </a:p>
        </p:txBody>
      </p:sp>
      <p:sp>
        <p:nvSpPr>
          <p:cNvPr id="6" name="Rettangolo 5"/>
          <p:cNvSpPr/>
          <p:nvPr/>
        </p:nvSpPr>
        <p:spPr>
          <a:xfrm>
            <a:off x="649190" y="5317045"/>
            <a:ext cx="8328705" cy="1477328"/>
          </a:xfrm>
          <a:prstGeom prst="rect">
            <a:avLst/>
          </a:prstGeom>
        </p:spPr>
        <p:txBody>
          <a:bodyPr wrap="square">
            <a:spAutoFit/>
          </a:bodyPr>
          <a:lstStyle/>
          <a:p>
            <a:pPr marL="285750" indent="-285750">
              <a:buFont typeface="Arial" panose="020B0604020202020204" pitchFamily="34" charset="0"/>
              <a:buChar char="•"/>
            </a:pPr>
            <a:r>
              <a:rPr lang="it-IT" dirty="0">
                <a:solidFill>
                  <a:schemeClr val="accent6">
                    <a:lumMod val="50000"/>
                  </a:schemeClr>
                </a:solidFill>
              </a:rPr>
              <a:t>I titolari di un’attività economica possono accedere, tramite CNS o SPID, al proprio fascicolo d’impresa erogato dal sistema ‘</a:t>
            </a:r>
            <a:r>
              <a:rPr lang="it-IT" b="1" dirty="0">
                <a:solidFill>
                  <a:schemeClr val="accent6">
                    <a:lumMod val="50000"/>
                  </a:schemeClr>
                </a:solidFill>
              </a:rPr>
              <a:t>Cassetto digitale</a:t>
            </a:r>
            <a:r>
              <a:rPr lang="it-IT" dirty="0">
                <a:solidFill>
                  <a:schemeClr val="accent6">
                    <a:lumMod val="50000"/>
                  </a:schemeClr>
                </a:solidFill>
              </a:rPr>
              <a:t>’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p:txBody>
      </p:sp>
      <p:pic>
        <p:nvPicPr>
          <p:cNvPr id="14" name="Immagin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873" y="4609611"/>
            <a:ext cx="3007974" cy="632950"/>
          </a:xfrm>
          <a:prstGeom prst="rect">
            <a:avLst/>
          </a:prstGeom>
        </p:spPr>
      </p:pic>
    </p:spTree>
    <p:extLst>
      <p:ext uri="{BB962C8B-B14F-4D97-AF65-F5344CB8AC3E}">
        <p14:creationId xmlns:p14="http://schemas.microsoft.com/office/powerpoint/2010/main" val="23517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999" y="432000"/>
            <a:ext cx="8676001" cy="333425"/>
          </a:xfrm>
        </p:spPr>
        <p:txBody>
          <a:bodyPr/>
          <a:lstStyle/>
          <a:p>
            <a:r>
              <a:rPr lang="it-IT" dirty="0"/>
              <a:t>L’accesso al Fascicolo d’impresa</a:t>
            </a:r>
          </a:p>
        </p:txBody>
      </p:sp>
      <p:sp>
        <p:nvSpPr>
          <p:cNvPr id="5" name="Segnaposto numero diapositiva 4"/>
          <p:cNvSpPr>
            <a:spLocks noGrp="1"/>
          </p:cNvSpPr>
          <p:nvPr>
            <p:ph type="sldNum" sz="quarter" idx="12"/>
          </p:nvPr>
        </p:nvSpPr>
        <p:spPr/>
        <p:txBody>
          <a:bodyPr/>
          <a:lstStyle/>
          <a:p>
            <a:fld id="{5EECA967-669B-5F49-BDED-58964807E68B}" type="slidenum">
              <a:rPr lang="it-IT" sz="1000" smtClean="0"/>
              <a:t>13</a:t>
            </a:fld>
            <a:endParaRPr lang="it-IT" sz="1000" dirty="0"/>
          </a:p>
        </p:txBody>
      </p:sp>
      <p:sp>
        <p:nvSpPr>
          <p:cNvPr id="10" name="Segnaposto contenuto 5"/>
          <p:cNvSpPr>
            <a:spLocks noGrp="1"/>
          </p:cNvSpPr>
          <p:nvPr>
            <p:ph sz="half" idx="2"/>
          </p:nvPr>
        </p:nvSpPr>
        <p:spPr>
          <a:xfrm>
            <a:off x="363996" y="873897"/>
            <a:ext cx="7659934" cy="246221"/>
          </a:xfrm>
        </p:spPr>
        <p:txBody>
          <a:bodyPr wrap="square">
            <a:spAutoFit/>
          </a:bodyPr>
          <a:lstStyle/>
          <a:p>
            <a:r>
              <a:rPr lang="it-IT" dirty="0"/>
              <a:t>Servizi per i SUAP</a:t>
            </a:r>
          </a:p>
        </p:txBody>
      </p:sp>
      <p:pic>
        <p:nvPicPr>
          <p:cNvPr id="3" name="Immagine 2"/>
          <p:cNvPicPr>
            <a:picLocks noChangeAspect="1"/>
          </p:cNvPicPr>
          <p:nvPr/>
        </p:nvPicPr>
        <p:blipFill>
          <a:blip r:embed="rId3"/>
          <a:stretch>
            <a:fillRect/>
          </a:stretch>
        </p:blipFill>
        <p:spPr>
          <a:xfrm>
            <a:off x="363996" y="1848255"/>
            <a:ext cx="4916605" cy="4239942"/>
          </a:xfrm>
          <a:prstGeom prst="rect">
            <a:avLst/>
          </a:prstGeom>
        </p:spPr>
      </p:pic>
      <p:pic>
        <p:nvPicPr>
          <p:cNvPr id="6" name="Immagine 5"/>
          <p:cNvPicPr>
            <a:picLocks noChangeAspect="1"/>
          </p:cNvPicPr>
          <p:nvPr/>
        </p:nvPicPr>
        <p:blipFill>
          <a:blip r:embed="rId4"/>
          <a:stretch>
            <a:fillRect/>
          </a:stretch>
        </p:blipFill>
        <p:spPr>
          <a:xfrm>
            <a:off x="3599731" y="2529191"/>
            <a:ext cx="5544269" cy="3310849"/>
          </a:xfrm>
          <a:prstGeom prst="rect">
            <a:avLst/>
          </a:prstGeom>
        </p:spPr>
      </p:pic>
      <p:sp>
        <p:nvSpPr>
          <p:cNvPr id="8" name="Rettangolo 7"/>
          <p:cNvSpPr/>
          <p:nvPr/>
        </p:nvSpPr>
        <p:spPr>
          <a:xfrm>
            <a:off x="363996" y="5037623"/>
            <a:ext cx="3182567" cy="123702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9" name="Rettangolo 8"/>
          <p:cNvSpPr/>
          <p:nvPr/>
        </p:nvSpPr>
        <p:spPr>
          <a:xfrm>
            <a:off x="3599731" y="3094402"/>
            <a:ext cx="985333" cy="41728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Freccia curva 6"/>
          <p:cNvSpPr/>
          <p:nvPr/>
        </p:nvSpPr>
        <p:spPr>
          <a:xfrm rot="16200000" flipV="1">
            <a:off x="3294679" y="4592123"/>
            <a:ext cx="1443015" cy="793009"/>
          </a:xfrm>
          <a:prstGeom prst="bentArrow">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12" name="Immagine 11"/>
          <p:cNvPicPr>
            <a:picLocks noChangeAspect="1"/>
          </p:cNvPicPr>
          <p:nvPr/>
        </p:nvPicPr>
        <p:blipFill>
          <a:blip r:embed="rId5"/>
          <a:stretch>
            <a:fillRect/>
          </a:stretch>
        </p:blipFill>
        <p:spPr>
          <a:xfrm>
            <a:off x="4396572" y="5271718"/>
            <a:ext cx="1480644" cy="940558"/>
          </a:xfrm>
          <a:prstGeom prst="rect">
            <a:avLst/>
          </a:prstGeom>
        </p:spPr>
      </p:pic>
    </p:spTree>
    <p:extLst>
      <p:ext uri="{BB962C8B-B14F-4D97-AF65-F5344CB8AC3E}">
        <p14:creationId xmlns:p14="http://schemas.microsoft.com/office/powerpoint/2010/main" val="2907612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999" y="432000"/>
            <a:ext cx="8676001" cy="333425"/>
          </a:xfrm>
        </p:spPr>
        <p:txBody>
          <a:bodyPr/>
          <a:lstStyle/>
          <a:p>
            <a:r>
              <a:rPr lang="it-IT" dirty="0"/>
              <a:t>La ricerca di un fascicolo 	</a:t>
            </a:r>
          </a:p>
        </p:txBody>
      </p:sp>
      <p:sp>
        <p:nvSpPr>
          <p:cNvPr id="5" name="Segnaposto numero diapositiva 4"/>
          <p:cNvSpPr>
            <a:spLocks noGrp="1"/>
          </p:cNvSpPr>
          <p:nvPr>
            <p:ph type="sldNum" sz="quarter" idx="12"/>
          </p:nvPr>
        </p:nvSpPr>
        <p:spPr/>
        <p:txBody>
          <a:bodyPr/>
          <a:lstStyle/>
          <a:p>
            <a:fld id="{5EECA967-669B-5F49-BDED-58964807E68B}" type="slidenum">
              <a:rPr lang="it-IT" sz="1000" smtClean="0"/>
              <a:t>14</a:t>
            </a:fld>
            <a:endParaRPr lang="it-IT" sz="1000" dirty="0"/>
          </a:p>
        </p:txBody>
      </p:sp>
      <p:sp>
        <p:nvSpPr>
          <p:cNvPr id="10" name="Segnaposto contenuto 5"/>
          <p:cNvSpPr>
            <a:spLocks noGrp="1"/>
          </p:cNvSpPr>
          <p:nvPr>
            <p:ph sz="half" idx="2"/>
          </p:nvPr>
        </p:nvSpPr>
        <p:spPr>
          <a:xfrm>
            <a:off x="363996" y="873897"/>
            <a:ext cx="7659934" cy="787908"/>
          </a:xfrm>
        </p:spPr>
        <p:txBody>
          <a:bodyPr wrap="square">
            <a:spAutoFit/>
          </a:bodyPr>
          <a:lstStyle/>
          <a:p>
            <a:endParaRPr lang="it-IT" dirty="0"/>
          </a:p>
          <a:p>
            <a:r>
              <a:rPr lang="it-IT" dirty="0"/>
              <a:t>La ricerca si attiva sempre tramite il codice fiscale dell’impresa, va indicato inoltre il riferimento al numero di protocollo e la causale relativa alla consultazione richiesta.</a:t>
            </a:r>
          </a:p>
        </p:txBody>
      </p:sp>
      <p:pic>
        <p:nvPicPr>
          <p:cNvPr id="4" name="Immagine 3"/>
          <p:cNvPicPr>
            <a:picLocks noChangeAspect="1"/>
          </p:cNvPicPr>
          <p:nvPr/>
        </p:nvPicPr>
        <p:blipFill>
          <a:blip r:embed="rId3"/>
          <a:stretch>
            <a:fillRect/>
          </a:stretch>
        </p:blipFill>
        <p:spPr>
          <a:xfrm>
            <a:off x="1794934" y="1879054"/>
            <a:ext cx="5278437" cy="4842421"/>
          </a:xfrm>
          <a:prstGeom prst="rect">
            <a:avLst/>
          </a:prstGeom>
        </p:spPr>
      </p:pic>
    </p:spTree>
    <p:extLst>
      <p:ext uri="{BB962C8B-B14F-4D97-AF65-F5344CB8AC3E}">
        <p14:creationId xmlns:p14="http://schemas.microsoft.com/office/powerpoint/2010/main" val="3821714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705122" y="894117"/>
            <a:ext cx="7524750" cy="4219575"/>
          </a:xfrm>
          <a:prstGeom prst="rect">
            <a:avLst/>
          </a:prstGeom>
        </p:spPr>
      </p:pic>
      <p:sp>
        <p:nvSpPr>
          <p:cNvPr id="2" name="Titolo 1"/>
          <p:cNvSpPr>
            <a:spLocks noGrp="1"/>
          </p:cNvSpPr>
          <p:nvPr>
            <p:ph type="title"/>
          </p:nvPr>
        </p:nvSpPr>
        <p:spPr>
          <a:xfrm>
            <a:off x="468000" y="432000"/>
            <a:ext cx="8218798" cy="333425"/>
          </a:xfrm>
        </p:spPr>
        <p:txBody>
          <a:bodyPr/>
          <a:lstStyle/>
          <a:p>
            <a:r>
              <a:rPr lang="it-IT" dirty="0"/>
              <a:t>Risultato della ricerca</a:t>
            </a:r>
          </a:p>
        </p:txBody>
      </p:sp>
      <p:sp>
        <p:nvSpPr>
          <p:cNvPr id="5" name="Segnaposto numero diapositiva 4"/>
          <p:cNvSpPr>
            <a:spLocks noGrp="1"/>
          </p:cNvSpPr>
          <p:nvPr>
            <p:ph type="sldNum" sz="quarter" idx="12"/>
          </p:nvPr>
        </p:nvSpPr>
        <p:spPr/>
        <p:txBody>
          <a:bodyPr/>
          <a:lstStyle/>
          <a:p>
            <a:fld id="{5EECA967-669B-5F49-BDED-58964807E68B}" type="slidenum">
              <a:rPr lang="it-IT" sz="1000" smtClean="0"/>
              <a:t>15</a:t>
            </a:fld>
            <a:endParaRPr lang="it-IT" sz="1000" dirty="0"/>
          </a:p>
        </p:txBody>
      </p:sp>
      <p:sp>
        <p:nvSpPr>
          <p:cNvPr id="6" name="Segnaposto contenuto 5"/>
          <p:cNvSpPr>
            <a:spLocks noGrp="1"/>
          </p:cNvSpPr>
          <p:nvPr>
            <p:ph sz="half" idx="2"/>
          </p:nvPr>
        </p:nvSpPr>
        <p:spPr>
          <a:xfrm>
            <a:off x="146100" y="1522914"/>
            <a:ext cx="3705709" cy="541687"/>
          </a:xfrm>
        </p:spPr>
        <p:txBody>
          <a:bodyPr wrap="square">
            <a:spAutoFit/>
          </a:bodyPr>
          <a:lstStyle/>
          <a:p>
            <a:endParaRPr lang="it-IT" dirty="0"/>
          </a:p>
          <a:p>
            <a:endParaRPr lang="it-IT" dirty="0"/>
          </a:p>
        </p:txBody>
      </p:sp>
      <p:sp>
        <p:nvSpPr>
          <p:cNvPr id="10" name="Segnaposto contenuto 5"/>
          <p:cNvSpPr>
            <a:spLocks noGrp="1"/>
          </p:cNvSpPr>
          <p:nvPr>
            <p:ph sz="half" idx="2"/>
          </p:nvPr>
        </p:nvSpPr>
        <p:spPr>
          <a:xfrm>
            <a:off x="468000" y="4892776"/>
            <a:ext cx="8322802" cy="1329595"/>
          </a:xfrm>
        </p:spPr>
        <p:txBody>
          <a:bodyPr wrap="square">
            <a:spAutoFit/>
          </a:bodyPr>
          <a:lstStyle/>
          <a:p>
            <a:r>
              <a:rPr lang="it-IT" dirty="0"/>
              <a:t>Il risultato della ricerca è organizzato in due cartelle:</a:t>
            </a:r>
          </a:p>
          <a:p>
            <a:pPr marL="285750" indent="-285750">
              <a:buFont typeface="Arial" panose="020B0604020202020204" pitchFamily="34" charset="0"/>
              <a:buChar char="•"/>
            </a:pPr>
            <a:r>
              <a:rPr lang="it-IT" dirty="0"/>
              <a:t>Nella prima voce (cartella ‘Documenti relativi ad impianti produttivi’) sono presenti i documenti di fonte SUAP, relativi ad uno specifico impianto produttivo;</a:t>
            </a:r>
          </a:p>
          <a:p>
            <a:pPr marL="285750" indent="-285750">
              <a:buFont typeface="Arial" panose="020B0604020202020204" pitchFamily="34" charset="0"/>
              <a:buChar char="•"/>
            </a:pPr>
            <a:r>
              <a:rPr lang="it-IT" dirty="0"/>
              <a:t>Nella seconda cartella quelli di altra fonte, che non si riferiscono o non sono riferibili ad un singolo impianto produttivo.</a:t>
            </a:r>
          </a:p>
        </p:txBody>
      </p:sp>
      <p:sp>
        <p:nvSpPr>
          <p:cNvPr id="8" name="Rettangolo 7"/>
          <p:cNvSpPr/>
          <p:nvPr/>
        </p:nvSpPr>
        <p:spPr>
          <a:xfrm>
            <a:off x="1402497" y="3585616"/>
            <a:ext cx="3182567" cy="80241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98407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97933" y="1784025"/>
            <a:ext cx="6020329" cy="4857401"/>
          </a:xfrm>
          <a:prstGeom prst="rect">
            <a:avLst/>
          </a:prstGeom>
        </p:spPr>
      </p:pic>
      <p:sp>
        <p:nvSpPr>
          <p:cNvPr id="5" name="Segnaposto numero diapositiva 4"/>
          <p:cNvSpPr>
            <a:spLocks noGrp="1"/>
          </p:cNvSpPr>
          <p:nvPr>
            <p:ph type="sldNum" sz="quarter" idx="12"/>
          </p:nvPr>
        </p:nvSpPr>
        <p:spPr/>
        <p:txBody>
          <a:bodyPr/>
          <a:lstStyle/>
          <a:p>
            <a:fld id="{5EECA967-669B-5F49-BDED-58964807E68B}" type="slidenum">
              <a:rPr lang="it-IT" sz="1000" smtClean="0"/>
              <a:t>16</a:t>
            </a:fld>
            <a:endParaRPr lang="it-IT" sz="1000" dirty="0"/>
          </a:p>
        </p:txBody>
      </p:sp>
      <p:sp>
        <p:nvSpPr>
          <p:cNvPr id="6" name="Segnaposto contenuto 5"/>
          <p:cNvSpPr>
            <a:spLocks noGrp="1"/>
          </p:cNvSpPr>
          <p:nvPr>
            <p:ph sz="half" idx="2"/>
          </p:nvPr>
        </p:nvSpPr>
        <p:spPr>
          <a:xfrm>
            <a:off x="146100" y="1522914"/>
            <a:ext cx="3705709" cy="541687"/>
          </a:xfrm>
        </p:spPr>
        <p:txBody>
          <a:bodyPr wrap="square">
            <a:spAutoFit/>
          </a:bodyPr>
          <a:lstStyle/>
          <a:p>
            <a:endParaRPr lang="it-IT" dirty="0"/>
          </a:p>
          <a:p>
            <a:endParaRPr lang="it-IT" dirty="0"/>
          </a:p>
        </p:txBody>
      </p:sp>
      <p:sp>
        <p:nvSpPr>
          <p:cNvPr id="10" name="Segnaposto contenuto 5"/>
          <p:cNvSpPr>
            <a:spLocks noGrp="1"/>
          </p:cNvSpPr>
          <p:nvPr>
            <p:ph sz="half" idx="2"/>
          </p:nvPr>
        </p:nvSpPr>
        <p:spPr>
          <a:xfrm>
            <a:off x="468000" y="923058"/>
            <a:ext cx="7659934" cy="738664"/>
          </a:xfrm>
        </p:spPr>
        <p:txBody>
          <a:bodyPr wrap="square">
            <a:spAutoFit/>
          </a:bodyPr>
          <a:lstStyle/>
          <a:p>
            <a:r>
              <a:rPr lang="it-IT" dirty="0"/>
              <a:t>All’interno della prima cartella (</a:t>
            </a:r>
            <a:r>
              <a:rPr lang="it-IT" b="1" dirty="0"/>
              <a:t>Impianti produttivi</a:t>
            </a:r>
            <a:r>
              <a:rPr lang="it-IT" dirty="0"/>
              <a:t>) il sistema elenca i comuni in cui si trovano insediamenti produttivi con documenti presenti nel fascicolo d’impresa, ordinandoli alfabeticamente per regione / provincia /comune. </a:t>
            </a:r>
          </a:p>
        </p:txBody>
      </p:sp>
      <p:sp>
        <p:nvSpPr>
          <p:cNvPr id="8" name="Titolo 1"/>
          <p:cNvSpPr txBox="1">
            <a:spLocks/>
          </p:cNvSpPr>
          <p:nvPr/>
        </p:nvSpPr>
        <p:spPr>
          <a:xfrm>
            <a:off x="468000" y="432000"/>
            <a:ext cx="8218798" cy="333425"/>
          </a:xfrm>
          <a:prstGeom prst="rect">
            <a:avLst/>
          </a:prstGeom>
        </p:spPr>
        <p:txBody>
          <a:bodyPr vert="horz" lIns="0" tIns="0" rIns="0" bIns="0" rtlCol="0" anchor="t">
            <a:spAutoFit/>
          </a:bodyPr>
          <a:lstStyle>
            <a:lvl1pPr algn="l" defTabSz="457200" rtl="0" eaLnBrk="1" latinLnBrk="0" hangingPunct="1">
              <a:lnSpc>
                <a:spcPts val="2600"/>
              </a:lnSpc>
              <a:spcBef>
                <a:spcPct val="0"/>
              </a:spcBef>
              <a:buNone/>
              <a:defRPr sz="2400" b="1" kern="1200" cap="none">
                <a:solidFill>
                  <a:srgbClr val="184B9A"/>
                </a:solidFill>
                <a:latin typeface="Arial"/>
                <a:ea typeface="+mj-ea"/>
                <a:cs typeface="Arial"/>
              </a:defRPr>
            </a:lvl1pPr>
          </a:lstStyle>
          <a:p>
            <a:r>
              <a:rPr lang="it-IT" dirty="0"/>
              <a:t>Lista delle località degli insediamenti produttivi</a:t>
            </a:r>
          </a:p>
        </p:txBody>
      </p:sp>
      <p:sp>
        <p:nvSpPr>
          <p:cNvPr id="4" name="CasellaDiTesto 3"/>
          <p:cNvSpPr txBox="1"/>
          <p:nvPr/>
        </p:nvSpPr>
        <p:spPr>
          <a:xfrm>
            <a:off x="3204755" y="4688894"/>
            <a:ext cx="4728754" cy="830997"/>
          </a:xfrm>
          <a:prstGeom prst="rect">
            <a:avLst/>
          </a:prstGeom>
          <a:noFill/>
        </p:spPr>
        <p:txBody>
          <a:bodyPr wrap="square" lIns="0" tIns="0" rIns="0" bIns="0" rtlCol="0">
            <a:spAutoFit/>
          </a:bodyPr>
          <a:lstStyle/>
          <a:p>
            <a:r>
              <a:rPr lang="it-IT" dirty="0">
                <a:solidFill>
                  <a:srgbClr val="4C5966"/>
                </a:solidFill>
              </a:rPr>
              <a:t>Si individua l’insediamento produttivo di interesse aprendo con un ‘’click’ la cartella del comune di interesse.</a:t>
            </a:r>
          </a:p>
        </p:txBody>
      </p:sp>
      <p:sp>
        <p:nvSpPr>
          <p:cNvPr id="9" name="Rettangolo 8"/>
          <p:cNvSpPr/>
          <p:nvPr/>
        </p:nvSpPr>
        <p:spPr>
          <a:xfrm>
            <a:off x="3125020" y="4514458"/>
            <a:ext cx="5002914" cy="106507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1" name="Connettore 2 10"/>
          <p:cNvCxnSpPr/>
          <p:nvPr/>
        </p:nvCxnSpPr>
        <p:spPr>
          <a:xfrm flipH="1">
            <a:off x="1820333" y="5060499"/>
            <a:ext cx="110066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963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3"/>
          <a:stretch>
            <a:fillRect/>
          </a:stretch>
        </p:blipFill>
        <p:spPr>
          <a:xfrm>
            <a:off x="758196" y="1870414"/>
            <a:ext cx="5881198" cy="4668498"/>
          </a:xfrm>
          <a:prstGeom prst="rect">
            <a:avLst/>
          </a:prstGeom>
        </p:spPr>
      </p:pic>
      <p:sp>
        <p:nvSpPr>
          <p:cNvPr id="5" name="Segnaposto numero diapositiva 4"/>
          <p:cNvSpPr>
            <a:spLocks noGrp="1"/>
          </p:cNvSpPr>
          <p:nvPr>
            <p:ph type="sldNum" sz="quarter" idx="12"/>
          </p:nvPr>
        </p:nvSpPr>
        <p:spPr/>
        <p:txBody>
          <a:bodyPr/>
          <a:lstStyle/>
          <a:p>
            <a:fld id="{5EECA967-669B-5F49-BDED-58964807E68B}" type="slidenum">
              <a:rPr lang="it-IT" sz="1000" smtClean="0"/>
              <a:t>17</a:t>
            </a:fld>
            <a:endParaRPr lang="it-IT" sz="1000" dirty="0"/>
          </a:p>
        </p:txBody>
      </p:sp>
      <p:sp>
        <p:nvSpPr>
          <p:cNvPr id="6" name="Segnaposto contenuto 5"/>
          <p:cNvSpPr>
            <a:spLocks noGrp="1"/>
          </p:cNvSpPr>
          <p:nvPr>
            <p:ph sz="half" idx="2"/>
          </p:nvPr>
        </p:nvSpPr>
        <p:spPr>
          <a:xfrm>
            <a:off x="146100" y="1522914"/>
            <a:ext cx="3705709" cy="541687"/>
          </a:xfrm>
        </p:spPr>
        <p:txBody>
          <a:bodyPr wrap="square">
            <a:spAutoFit/>
          </a:bodyPr>
          <a:lstStyle/>
          <a:p>
            <a:endParaRPr lang="it-IT" dirty="0"/>
          </a:p>
          <a:p>
            <a:endParaRPr lang="it-IT" dirty="0"/>
          </a:p>
        </p:txBody>
      </p:sp>
      <p:sp>
        <p:nvSpPr>
          <p:cNvPr id="10" name="Segnaposto contenuto 5"/>
          <p:cNvSpPr>
            <a:spLocks noGrp="1"/>
          </p:cNvSpPr>
          <p:nvPr>
            <p:ph sz="half" idx="2"/>
          </p:nvPr>
        </p:nvSpPr>
        <p:spPr>
          <a:xfrm>
            <a:off x="495733" y="939861"/>
            <a:ext cx="7659934" cy="492443"/>
          </a:xfrm>
        </p:spPr>
        <p:txBody>
          <a:bodyPr wrap="square">
            <a:spAutoFit/>
          </a:bodyPr>
          <a:lstStyle/>
          <a:p>
            <a:r>
              <a:rPr lang="it-IT" dirty="0"/>
              <a:t>Cliccando sul comune e sulla classe il sistema evidenzia la tipologie di documento disponibili, come nell’esempio. </a:t>
            </a:r>
          </a:p>
        </p:txBody>
      </p:sp>
      <p:sp>
        <p:nvSpPr>
          <p:cNvPr id="8" name="Titolo 1"/>
          <p:cNvSpPr txBox="1">
            <a:spLocks/>
          </p:cNvSpPr>
          <p:nvPr/>
        </p:nvSpPr>
        <p:spPr>
          <a:xfrm>
            <a:off x="468000" y="432000"/>
            <a:ext cx="8218798" cy="333425"/>
          </a:xfrm>
          <a:prstGeom prst="rect">
            <a:avLst/>
          </a:prstGeom>
        </p:spPr>
        <p:txBody>
          <a:bodyPr vert="horz" lIns="0" tIns="0" rIns="0" bIns="0" rtlCol="0" anchor="t">
            <a:spAutoFit/>
          </a:bodyPr>
          <a:lstStyle>
            <a:lvl1pPr algn="l" defTabSz="457200" rtl="0" eaLnBrk="1" latinLnBrk="0" hangingPunct="1">
              <a:lnSpc>
                <a:spcPts val="2600"/>
              </a:lnSpc>
              <a:spcBef>
                <a:spcPct val="0"/>
              </a:spcBef>
              <a:buNone/>
              <a:defRPr sz="2400" b="1" kern="1200" cap="none">
                <a:solidFill>
                  <a:srgbClr val="184B9A"/>
                </a:solidFill>
                <a:latin typeface="Arial"/>
                <a:ea typeface="+mj-ea"/>
                <a:cs typeface="Arial"/>
              </a:defRPr>
            </a:lvl1pPr>
          </a:lstStyle>
          <a:p>
            <a:r>
              <a:rPr lang="it-IT" dirty="0"/>
              <a:t>La classificazione dei documenti</a:t>
            </a:r>
          </a:p>
        </p:txBody>
      </p:sp>
      <p:sp>
        <p:nvSpPr>
          <p:cNvPr id="13" name="Rettangolo 12"/>
          <p:cNvSpPr/>
          <p:nvPr/>
        </p:nvSpPr>
        <p:spPr>
          <a:xfrm>
            <a:off x="1159933" y="4204663"/>
            <a:ext cx="5122334" cy="106507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69560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1151633" y="2410286"/>
            <a:ext cx="6277337" cy="4217007"/>
          </a:xfrm>
          <a:prstGeom prst="rect">
            <a:avLst/>
          </a:prstGeom>
        </p:spPr>
      </p:pic>
      <p:sp>
        <p:nvSpPr>
          <p:cNvPr id="5" name="Segnaposto numero diapositiva 4"/>
          <p:cNvSpPr>
            <a:spLocks noGrp="1"/>
          </p:cNvSpPr>
          <p:nvPr>
            <p:ph type="sldNum" sz="quarter" idx="12"/>
          </p:nvPr>
        </p:nvSpPr>
        <p:spPr/>
        <p:txBody>
          <a:bodyPr/>
          <a:lstStyle/>
          <a:p>
            <a:fld id="{5EECA967-669B-5F49-BDED-58964807E68B}" type="slidenum">
              <a:rPr lang="it-IT" sz="1000" smtClean="0"/>
              <a:t>18</a:t>
            </a:fld>
            <a:endParaRPr lang="it-IT" sz="1000" dirty="0"/>
          </a:p>
        </p:txBody>
      </p:sp>
      <p:sp>
        <p:nvSpPr>
          <p:cNvPr id="6" name="Segnaposto contenuto 5"/>
          <p:cNvSpPr>
            <a:spLocks noGrp="1"/>
          </p:cNvSpPr>
          <p:nvPr>
            <p:ph sz="half" idx="2"/>
          </p:nvPr>
        </p:nvSpPr>
        <p:spPr>
          <a:xfrm>
            <a:off x="146100" y="1522914"/>
            <a:ext cx="3705709" cy="541687"/>
          </a:xfrm>
        </p:spPr>
        <p:txBody>
          <a:bodyPr wrap="square">
            <a:spAutoFit/>
          </a:bodyPr>
          <a:lstStyle/>
          <a:p>
            <a:endParaRPr lang="it-IT" dirty="0"/>
          </a:p>
          <a:p>
            <a:endParaRPr lang="it-IT" dirty="0"/>
          </a:p>
        </p:txBody>
      </p:sp>
      <p:sp>
        <p:nvSpPr>
          <p:cNvPr id="10" name="Segnaposto contenuto 5"/>
          <p:cNvSpPr>
            <a:spLocks noGrp="1"/>
          </p:cNvSpPr>
          <p:nvPr>
            <p:ph sz="half" idx="2"/>
          </p:nvPr>
        </p:nvSpPr>
        <p:spPr>
          <a:xfrm>
            <a:off x="468000" y="923058"/>
            <a:ext cx="8218798" cy="1034129"/>
          </a:xfrm>
        </p:spPr>
        <p:txBody>
          <a:bodyPr wrap="square">
            <a:spAutoFit/>
          </a:bodyPr>
          <a:lstStyle/>
          <a:p>
            <a:r>
              <a:rPr lang="it-IT" dirty="0"/>
              <a:t>Nell’esempio l’indirizzo può essere utile per individuare tutte le planimetrie disponibili  dell’impianto produttivo di interesse.  </a:t>
            </a:r>
          </a:p>
          <a:p>
            <a:r>
              <a:rPr lang="it-IT" dirty="0"/>
              <a:t>Data, procedimento, descrizione e tipo iter aiutano ad individuare l’intervento di cui si ricerca il documento. </a:t>
            </a:r>
          </a:p>
        </p:txBody>
      </p:sp>
      <p:sp>
        <p:nvSpPr>
          <p:cNvPr id="8" name="Titolo 1"/>
          <p:cNvSpPr txBox="1">
            <a:spLocks/>
          </p:cNvSpPr>
          <p:nvPr/>
        </p:nvSpPr>
        <p:spPr>
          <a:xfrm>
            <a:off x="468000" y="432000"/>
            <a:ext cx="8218798" cy="333425"/>
          </a:xfrm>
          <a:prstGeom prst="rect">
            <a:avLst/>
          </a:prstGeom>
        </p:spPr>
        <p:txBody>
          <a:bodyPr vert="horz" lIns="0" tIns="0" rIns="0" bIns="0" rtlCol="0" anchor="t">
            <a:spAutoFit/>
          </a:bodyPr>
          <a:lstStyle>
            <a:lvl1pPr algn="l" defTabSz="457200" rtl="0" eaLnBrk="1" latinLnBrk="0" hangingPunct="1">
              <a:lnSpc>
                <a:spcPts val="2600"/>
              </a:lnSpc>
              <a:spcBef>
                <a:spcPct val="0"/>
              </a:spcBef>
              <a:buNone/>
              <a:defRPr sz="2400" b="1" kern="1200" cap="none">
                <a:solidFill>
                  <a:srgbClr val="184B9A"/>
                </a:solidFill>
                <a:latin typeface="Arial"/>
                <a:ea typeface="+mj-ea"/>
                <a:cs typeface="Arial"/>
              </a:defRPr>
            </a:lvl1pPr>
          </a:lstStyle>
          <a:p>
            <a:r>
              <a:rPr lang="it-IT" dirty="0"/>
              <a:t>La tipologia dei documenti</a:t>
            </a:r>
          </a:p>
        </p:txBody>
      </p:sp>
      <p:sp>
        <p:nvSpPr>
          <p:cNvPr id="9" name="Rettangolo 8"/>
          <p:cNvSpPr/>
          <p:nvPr/>
        </p:nvSpPr>
        <p:spPr>
          <a:xfrm>
            <a:off x="2056848" y="4189624"/>
            <a:ext cx="1045821" cy="175397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Rettangolo 11"/>
          <p:cNvSpPr/>
          <p:nvPr/>
        </p:nvSpPr>
        <p:spPr>
          <a:xfrm>
            <a:off x="3192175" y="4189624"/>
            <a:ext cx="3365380" cy="175397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1" name="Freccia a destra 10"/>
          <p:cNvSpPr/>
          <p:nvPr/>
        </p:nvSpPr>
        <p:spPr>
          <a:xfrm flipH="1">
            <a:off x="7518476" y="4593771"/>
            <a:ext cx="875211" cy="35269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74062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p:cNvSpPr>
            <a:spLocks noGrp="1"/>
          </p:cNvSpPr>
          <p:nvPr>
            <p:ph type="ctrTitle"/>
          </p:nvPr>
        </p:nvSpPr>
        <p:spPr>
          <a:xfrm>
            <a:off x="589280" y="1852608"/>
            <a:ext cx="8097520" cy="1015663"/>
          </a:xfrm>
        </p:spPr>
        <p:txBody>
          <a:bodyPr/>
          <a:lstStyle/>
          <a:p>
            <a:r>
              <a:rPr lang="it-IT" dirty="0"/>
              <a:t>Cos è il Fascicolo informatico d’impresa</a:t>
            </a:r>
          </a:p>
        </p:txBody>
      </p:sp>
      <p:sp>
        <p:nvSpPr>
          <p:cNvPr id="4" name="Segnaposto numero diapositiva 3"/>
          <p:cNvSpPr>
            <a:spLocks noGrp="1"/>
          </p:cNvSpPr>
          <p:nvPr>
            <p:ph type="sldNum" sz="quarter" idx="4294967295"/>
          </p:nvPr>
        </p:nvSpPr>
        <p:spPr>
          <a:xfrm>
            <a:off x="8482013" y="6356350"/>
            <a:ext cx="661987" cy="365125"/>
          </a:xfrm>
        </p:spPr>
        <p:txBody>
          <a:bodyPr/>
          <a:lstStyle/>
          <a:p>
            <a:fld id="{5EECA967-669B-5F49-BDED-58964807E68B}" type="slidenum">
              <a:rPr lang="it-IT" smtClean="0"/>
              <a:pPr/>
              <a:t>1</a:t>
            </a:fld>
            <a:endParaRPr lang="it-IT" dirty="0"/>
          </a:p>
        </p:txBody>
      </p:sp>
    </p:spTree>
    <p:extLst>
      <p:ext uri="{BB962C8B-B14F-4D97-AF65-F5344CB8AC3E}">
        <p14:creationId xmlns:p14="http://schemas.microsoft.com/office/powerpoint/2010/main" val="3676610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5EECA967-669B-5F49-BDED-58964807E68B}" type="slidenum">
              <a:rPr lang="it-IT" sz="1000" smtClean="0"/>
              <a:t>19</a:t>
            </a:fld>
            <a:endParaRPr lang="it-IT" sz="1000" dirty="0"/>
          </a:p>
        </p:txBody>
      </p:sp>
      <p:sp>
        <p:nvSpPr>
          <p:cNvPr id="6" name="Segnaposto contenuto 5"/>
          <p:cNvSpPr>
            <a:spLocks noGrp="1"/>
          </p:cNvSpPr>
          <p:nvPr>
            <p:ph sz="half" idx="2"/>
          </p:nvPr>
        </p:nvSpPr>
        <p:spPr>
          <a:xfrm>
            <a:off x="146100" y="1522914"/>
            <a:ext cx="3705709" cy="541687"/>
          </a:xfrm>
        </p:spPr>
        <p:txBody>
          <a:bodyPr wrap="square">
            <a:spAutoFit/>
          </a:bodyPr>
          <a:lstStyle/>
          <a:p>
            <a:endParaRPr lang="it-IT" dirty="0"/>
          </a:p>
          <a:p>
            <a:endParaRPr lang="it-IT" dirty="0"/>
          </a:p>
        </p:txBody>
      </p:sp>
      <p:sp>
        <p:nvSpPr>
          <p:cNvPr id="8" name="Titolo 1"/>
          <p:cNvSpPr txBox="1">
            <a:spLocks/>
          </p:cNvSpPr>
          <p:nvPr/>
        </p:nvSpPr>
        <p:spPr>
          <a:xfrm>
            <a:off x="468000" y="432000"/>
            <a:ext cx="8218798" cy="333425"/>
          </a:xfrm>
          <a:prstGeom prst="rect">
            <a:avLst/>
          </a:prstGeom>
        </p:spPr>
        <p:txBody>
          <a:bodyPr vert="horz" lIns="0" tIns="0" rIns="0" bIns="0" rtlCol="0" anchor="t">
            <a:spAutoFit/>
          </a:bodyPr>
          <a:lstStyle>
            <a:lvl1pPr algn="l" defTabSz="457200" rtl="0" eaLnBrk="1" latinLnBrk="0" hangingPunct="1">
              <a:lnSpc>
                <a:spcPts val="2600"/>
              </a:lnSpc>
              <a:spcBef>
                <a:spcPct val="0"/>
              </a:spcBef>
              <a:buNone/>
              <a:defRPr sz="2400" b="1" kern="1200" cap="none">
                <a:solidFill>
                  <a:srgbClr val="184B9A"/>
                </a:solidFill>
                <a:latin typeface="Arial"/>
                <a:ea typeface="+mj-ea"/>
                <a:cs typeface="Arial"/>
              </a:defRPr>
            </a:lvl1pPr>
          </a:lstStyle>
          <a:p>
            <a:r>
              <a:rPr lang="it-IT" dirty="0"/>
              <a:t>Il documento</a:t>
            </a:r>
          </a:p>
        </p:txBody>
      </p:sp>
      <p:pic>
        <p:nvPicPr>
          <p:cNvPr id="11" name="Immagine 10"/>
          <p:cNvPicPr>
            <a:picLocks noChangeAspect="1"/>
          </p:cNvPicPr>
          <p:nvPr/>
        </p:nvPicPr>
        <p:blipFill>
          <a:blip r:embed="rId3"/>
          <a:stretch>
            <a:fillRect/>
          </a:stretch>
        </p:blipFill>
        <p:spPr>
          <a:xfrm rot="16200000">
            <a:off x="1359023" y="-1429502"/>
            <a:ext cx="7190520" cy="10049524"/>
          </a:xfrm>
          <a:prstGeom prst="rect">
            <a:avLst/>
          </a:prstGeom>
        </p:spPr>
      </p:pic>
    </p:spTree>
    <p:extLst>
      <p:ext uri="{BB962C8B-B14F-4D97-AF65-F5344CB8AC3E}">
        <p14:creationId xmlns:p14="http://schemas.microsoft.com/office/powerpoint/2010/main" val="3884965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ccia a inversione 8"/>
          <p:cNvSpPr/>
          <p:nvPr/>
        </p:nvSpPr>
        <p:spPr>
          <a:xfrm rot="5400000">
            <a:off x="5105714" y="2512372"/>
            <a:ext cx="1650998" cy="1780389"/>
          </a:xfrm>
          <a:prstGeom prst="uturnArrow">
            <a:avLst>
              <a:gd name="adj1" fmla="val 9316"/>
              <a:gd name="adj2" fmla="val 19083"/>
              <a:gd name="adj3" fmla="val 20562"/>
              <a:gd name="adj4" fmla="val 41249"/>
              <a:gd name="adj5" fmla="val 7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3" name="Immagine 2"/>
          <p:cNvPicPr>
            <a:picLocks noChangeAspect="1"/>
          </p:cNvPicPr>
          <p:nvPr/>
        </p:nvPicPr>
        <p:blipFill>
          <a:blip r:embed="rId3"/>
          <a:stretch>
            <a:fillRect/>
          </a:stretch>
        </p:blipFill>
        <p:spPr>
          <a:xfrm>
            <a:off x="-95865" y="765425"/>
            <a:ext cx="5565306" cy="2126147"/>
          </a:xfrm>
          <a:prstGeom prst="rect">
            <a:avLst/>
          </a:prstGeom>
        </p:spPr>
      </p:pic>
      <p:sp>
        <p:nvSpPr>
          <p:cNvPr id="5" name="Segnaposto numero diapositiva 4"/>
          <p:cNvSpPr>
            <a:spLocks noGrp="1"/>
          </p:cNvSpPr>
          <p:nvPr>
            <p:ph type="sldNum" sz="quarter" idx="12"/>
          </p:nvPr>
        </p:nvSpPr>
        <p:spPr/>
        <p:txBody>
          <a:bodyPr/>
          <a:lstStyle/>
          <a:p>
            <a:fld id="{5EECA967-669B-5F49-BDED-58964807E68B}" type="slidenum">
              <a:rPr lang="it-IT" sz="1000" smtClean="0"/>
              <a:t>20</a:t>
            </a:fld>
            <a:endParaRPr lang="it-IT" sz="1000" dirty="0"/>
          </a:p>
        </p:txBody>
      </p:sp>
      <p:sp>
        <p:nvSpPr>
          <p:cNvPr id="6" name="Segnaposto contenuto 5"/>
          <p:cNvSpPr>
            <a:spLocks noGrp="1"/>
          </p:cNvSpPr>
          <p:nvPr>
            <p:ph sz="half" idx="2"/>
          </p:nvPr>
        </p:nvSpPr>
        <p:spPr>
          <a:xfrm>
            <a:off x="146100" y="1522914"/>
            <a:ext cx="3705709" cy="541687"/>
          </a:xfrm>
        </p:spPr>
        <p:txBody>
          <a:bodyPr wrap="square">
            <a:spAutoFit/>
          </a:bodyPr>
          <a:lstStyle/>
          <a:p>
            <a:endParaRPr lang="it-IT" dirty="0"/>
          </a:p>
          <a:p>
            <a:endParaRPr lang="it-IT" dirty="0"/>
          </a:p>
        </p:txBody>
      </p:sp>
      <p:sp>
        <p:nvSpPr>
          <p:cNvPr id="10" name="Segnaposto contenuto 5"/>
          <p:cNvSpPr>
            <a:spLocks noGrp="1"/>
          </p:cNvSpPr>
          <p:nvPr>
            <p:ph sz="half" idx="2"/>
          </p:nvPr>
        </p:nvSpPr>
        <p:spPr>
          <a:xfrm>
            <a:off x="6418123" y="661139"/>
            <a:ext cx="2450496" cy="1723549"/>
          </a:xfrm>
        </p:spPr>
        <p:txBody>
          <a:bodyPr wrap="square">
            <a:spAutoFit/>
          </a:bodyPr>
          <a:lstStyle/>
          <a:p>
            <a:r>
              <a:rPr lang="it-IT" dirty="0"/>
              <a:t>Nella sezione ‘atti di concessione’ sono evidenziate le SCIA ed i procedimenti ordinari e, soprattutto per questi ultimi, sono evidenziati i provvedimenti di esito.</a:t>
            </a:r>
          </a:p>
        </p:txBody>
      </p:sp>
      <p:sp>
        <p:nvSpPr>
          <p:cNvPr id="8" name="Titolo 1"/>
          <p:cNvSpPr txBox="1">
            <a:spLocks/>
          </p:cNvSpPr>
          <p:nvPr/>
        </p:nvSpPr>
        <p:spPr>
          <a:xfrm>
            <a:off x="468000" y="432000"/>
            <a:ext cx="8218798" cy="333425"/>
          </a:xfrm>
          <a:prstGeom prst="rect">
            <a:avLst/>
          </a:prstGeom>
        </p:spPr>
        <p:txBody>
          <a:bodyPr vert="horz" lIns="0" tIns="0" rIns="0" bIns="0" rtlCol="0" anchor="t">
            <a:spAutoFit/>
          </a:bodyPr>
          <a:lstStyle>
            <a:lvl1pPr algn="l" defTabSz="457200" rtl="0" eaLnBrk="1" latinLnBrk="0" hangingPunct="1">
              <a:lnSpc>
                <a:spcPts val="2600"/>
              </a:lnSpc>
              <a:spcBef>
                <a:spcPct val="0"/>
              </a:spcBef>
              <a:buNone/>
              <a:defRPr sz="2400" b="1" kern="1200" cap="none">
                <a:solidFill>
                  <a:srgbClr val="184B9A"/>
                </a:solidFill>
                <a:latin typeface="Arial"/>
                <a:ea typeface="+mj-ea"/>
                <a:cs typeface="Arial"/>
              </a:defRPr>
            </a:lvl1pPr>
          </a:lstStyle>
          <a:p>
            <a:r>
              <a:rPr lang="it-IT" dirty="0"/>
              <a:t>Atti di concessione e relativi esiti</a:t>
            </a:r>
          </a:p>
        </p:txBody>
      </p:sp>
      <p:sp>
        <p:nvSpPr>
          <p:cNvPr id="13" name="Rettangolo 12"/>
          <p:cNvSpPr/>
          <p:nvPr/>
        </p:nvSpPr>
        <p:spPr>
          <a:xfrm>
            <a:off x="4313582" y="1441174"/>
            <a:ext cx="1001157" cy="129240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Freccia circolare a sinistra 6"/>
          <p:cNvSpPr/>
          <p:nvPr/>
        </p:nvSpPr>
        <p:spPr>
          <a:xfrm>
            <a:off x="5496405" y="1608668"/>
            <a:ext cx="364066" cy="73251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pic>
        <p:nvPicPr>
          <p:cNvPr id="11" name="Immagine 10"/>
          <p:cNvPicPr>
            <a:picLocks noChangeAspect="1"/>
          </p:cNvPicPr>
          <p:nvPr/>
        </p:nvPicPr>
        <p:blipFill>
          <a:blip r:embed="rId4"/>
          <a:stretch>
            <a:fillRect/>
          </a:stretch>
        </p:blipFill>
        <p:spPr>
          <a:xfrm>
            <a:off x="522020" y="2733584"/>
            <a:ext cx="4792720" cy="3987891"/>
          </a:xfrm>
          <a:prstGeom prst="rect">
            <a:avLst/>
          </a:prstGeom>
        </p:spPr>
      </p:pic>
    </p:spTree>
    <p:extLst>
      <p:ext uri="{BB962C8B-B14F-4D97-AF65-F5344CB8AC3E}">
        <p14:creationId xmlns:p14="http://schemas.microsoft.com/office/powerpoint/2010/main" val="3703081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5EECA967-669B-5F49-BDED-58964807E68B}" type="slidenum">
              <a:rPr lang="it-IT" sz="1000" smtClean="0"/>
              <a:t>21</a:t>
            </a:fld>
            <a:endParaRPr lang="it-IT" sz="1000" dirty="0"/>
          </a:p>
        </p:txBody>
      </p:sp>
      <p:sp>
        <p:nvSpPr>
          <p:cNvPr id="6" name="Segnaposto contenuto 5"/>
          <p:cNvSpPr>
            <a:spLocks noGrp="1"/>
          </p:cNvSpPr>
          <p:nvPr>
            <p:ph sz="half" idx="2"/>
          </p:nvPr>
        </p:nvSpPr>
        <p:spPr>
          <a:xfrm>
            <a:off x="146100" y="1522914"/>
            <a:ext cx="3705709" cy="541687"/>
          </a:xfrm>
        </p:spPr>
        <p:txBody>
          <a:bodyPr wrap="square">
            <a:spAutoFit/>
          </a:bodyPr>
          <a:lstStyle/>
          <a:p>
            <a:endParaRPr lang="it-IT" dirty="0"/>
          </a:p>
          <a:p>
            <a:endParaRPr lang="it-IT" dirty="0"/>
          </a:p>
        </p:txBody>
      </p:sp>
      <p:sp>
        <p:nvSpPr>
          <p:cNvPr id="10" name="Segnaposto contenuto 5"/>
          <p:cNvSpPr>
            <a:spLocks noGrp="1"/>
          </p:cNvSpPr>
          <p:nvPr>
            <p:ph sz="half" idx="2"/>
          </p:nvPr>
        </p:nvSpPr>
        <p:spPr>
          <a:xfrm>
            <a:off x="364583" y="1078077"/>
            <a:ext cx="8043041" cy="6697218"/>
          </a:xfrm>
        </p:spPr>
        <p:txBody>
          <a:bodyPr wrap="square">
            <a:spAutoFit/>
          </a:bodyPr>
          <a:lstStyle/>
          <a:p>
            <a:r>
              <a:rPr lang="it-IT" dirty="0"/>
              <a:t>La seconda cartella contiene i documenti di fonte diversa dal SUAP (</a:t>
            </a:r>
            <a:r>
              <a:rPr lang="it-IT" dirty="0" err="1"/>
              <a:t>Accredia</a:t>
            </a:r>
            <a:r>
              <a:rPr lang="it-IT" dirty="0"/>
              <a:t>, </a:t>
            </a:r>
            <a:r>
              <a:rPr lang="it-IT" dirty="0" err="1"/>
              <a:t>Ecocerved</a:t>
            </a:r>
            <a:r>
              <a:rPr lang="it-IT" dirty="0"/>
              <a:t>, SOA…) alimentate ad oggi tramite apposite convenzioni</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p:txBody>
      </p:sp>
      <p:sp>
        <p:nvSpPr>
          <p:cNvPr id="8" name="Titolo 1"/>
          <p:cNvSpPr txBox="1">
            <a:spLocks/>
          </p:cNvSpPr>
          <p:nvPr/>
        </p:nvSpPr>
        <p:spPr>
          <a:xfrm>
            <a:off x="468000" y="432000"/>
            <a:ext cx="8218798" cy="333425"/>
          </a:xfrm>
          <a:prstGeom prst="rect">
            <a:avLst/>
          </a:prstGeom>
        </p:spPr>
        <p:txBody>
          <a:bodyPr vert="horz" lIns="0" tIns="0" rIns="0" bIns="0" rtlCol="0" anchor="t">
            <a:spAutoFit/>
          </a:bodyPr>
          <a:lstStyle>
            <a:lvl1pPr algn="l" defTabSz="457200" rtl="0" eaLnBrk="1" latinLnBrk="0" hangingPunct="1">
              <a:lnSpc>
                <a:spcPts val="2600"/>
              </a:lnSpc>
              <a:spcBef>
                <a:spcPct val="0"/>
              </a:spcBef>
              <a:buNone/>
              <a:defRPr sz="2400" b="1" kern="1200" cap="none">
                <a:solidFill>
                  <a:srgbClr val="184B9A"/>
                </a:solidFill>
                <a:latin typeface="Arial"/>
                <a:ea typeface="+mj-ea"/>
                <a:cs typeface="Arial"/>
              </a:defRPr>
            </a:lvl1pPr>
          </a:lstStyle>
          <a:p>
            <a:r>
              <a:rPr lang="it-IT" dirty="0"/>
              <a:t>Documenti relativi all’impresa				</a:t>
            </a:r>
          </a:p>
        </p:txBody>
      </p:sp>
      <p:pic>
        <p:nvPicPr>
          <p:cNvPr id="3" name="Immagine 2"/>
          <p:cNvPicPr>
            <a:picLocks noChangeAspect="1"/>
          </p:cNvPicPr>
          <p:nvPr/>
        </p:nvPicPr>
        <p:blipFill>
          <a:blip r:embed="rId3"/>
          <a:stretch>
            <a:fillRect/>
          </a:stretch>
        </p:blipFill>
        <p:spPr>
          <a:xfrm>
            <a:off x="1159979" y="1751250"/>
            <a:ext cx="6642238" cy="3619274"/>
          </a:xfrm>
          <a:prstGeom prst="rect">
            <a:avLst/>
          </a:prstGeom>
        </p:spPr>
      </p:pic>
    </p:spTree>
    <p:extLst>
      <p:ext uri="{BB962C8B-B14F-4D97-AF65-F5344CB8AC3E}">
        <p14:creationId xmlns:p14="http://schemas.microsoft.com/office/powerpoint/2010/main" val="511825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5EECA967-669B-5F49-BDED-58964807E68B}" type="slidenum">
              <a:rPr lang="it-IT" sz="1000" smtClean="0"/>
              <a:t>22</a:t>
            </a:fld>
            <a:endParaRPr lang="it-IT" sz="1000" dirty="0"/>
          </a:p>
        </p:txBody>
      </p:sp>
      <p:sp>
        <p:nvSpPr>
          <p:cNvPr id="10" name="Segnaposto contenuto 5"/>
          <p:cNvSpPr>
            <a:spLocks noGrp="1"/>
          </p:cNvSpPr>
          <p:nvPr>
            <p:ph sz="half" idx="2"/>
          </p:nvPr>
        </p:nvSpPr>
        <p:spPr>
          <a:xfrm>
            <a:off x="364583" y="1078077"/>
            <a:ext cx="8322215" cy="246221"/>
          </a:xfrm>
        </p:spPr>
        <p:txBody>
          <a:bodyPr wrap="square">
            <a:spAutoFit/>
          </a:bodyPr>
          <a:lstStyle/>
          <a:p>
            <a:r>
              <a:rPr lang="it-IT" dirty="0"/>
              <a:t>Per ogni tipo di documento il sistema riporta la lista ed il dettaglio dei documenti registrati.</a:t>
            </a:r>
          </a:p>
        </p:txBody>
      </p:sp>
      <p:sp>
        <p:nvSpPr>
          <p:cNvPr id="8" name="Titolo 1"/>
          <p:cNvSpPr txBox="1">
            <a:spLocks/>
          </p:cNvSpPr>
          <p:nvPr/>
        </p:nvSpPr>
        <p:spPr>
          <a:xfrm>
            <a:off x="468000" y="432000"/>
            <a:ext cx="8218798" cy="333425"/>
          </a:xfrm>
          <a:prstGeom prst="rect">
            <a:avLst/>
          </a:prstGeom>
        </p:spPr>
        <p:txBody>
          <a:bodyPr vert="horz" lIns="0" tIns="0" rIns="0" bIns="0" rtlCol="0" anchor="t">
            <a:spAutoFit/>
          </a:bodyPr>
          <a:lstStyle>
            <a:lvl1pPr algn="l" defTabSz="457200" rtl="0" eaLnBrk="1" latinLnBrk="0" hangingPunct="1">
              <a:lnSpc>
                <a:spcPts val="2600"/>
              </a:lnSpc>
              <a:spcBef>
                <a:spcPct val="0"/>
              </a:spcBef>
              <a:buNone/>
              <a:defRPr sz="2400" b="1" kern="1200" cap="none">
                <a:solidFill>
                  <a:srgbClr val="184B9A"/>
                </a:solidFill>
                <a:latin typeface="Arial"/>
                <a:ea typeface="+mj-ea"/>
                <a:cs typeface="Arial"/>
              </a:defRPr>
            </a:lvl1pPr>
          </a:lstStyle>
          <a:p>
            <a:r>
              <a:rPr lang="it-IT" dirty="0"/>
              <a:t>Dettaglio				</a:t>
            </a:r>
          </a:p>
        </p:txBody>
      </p:sp>
      <p:sp>
        <p:nvSpPr>
          <p:cNvPr id="7" name="Segnaposto contenuto 5"/>
          <p:cNvSpPr>
            <a:spLocks noGrp="1"/>
          </p:cNvSpPr>
          <p:nvPr>
            <p:ph sz="half" idx="2"/>
          </p:nvPr>
        </p:nvSpPr>
        <p:spPr>
          <a:xfrm>
            <a:off x="841609" y="3930249"/>
            <a:ext cx="2930775" cy="787908"/>
          </a:xfrm>
        </p:spPr>
        <p:txBody>
          <a:bodyPr wrap="square">
            <a:spAutoFit/>
          </a:bodyPr>
          <a:lstStyle/>
          <a:p>
            <a:r>
              <a:rPr lang="it-IT" dirty="0"/>
              <a:t>Un ‘link’ riporta al sito dell’ente per eventuali ulteriori verifiche</a:t>
            </a:r>
          </a:p>
          <a:p>
            <a:endParaRPr lang="it-IT" dirty="0"/>
          </a:p>
        </p:txBody>
      </p:sp>
      <p:pic>
        <p:nvPicPr>
          <p:cNvPr id="4" name="Immagine 3"/>
          <p:cNvPicPr>
            <a:picLocks noChangeAspect="1"/>
          </p:cNvPicPr>
          <p:nvPr/>
        </p:nvPicPr>
        <p:blipFill>
          <a:blip r:embed="rId2"/>
          <a:stretch>
            <a:fillRect/>
          </a:stretch>
        </p:blipFill>
        <p:spPr>
          <a:xfrm>
            <a:off x="135422" y="1468268"/>
            <a:ext cx="4913550" cy="2207032"/>
          </a:xfrm>
          <a:prstGeom prst="rect">
            <a:avLst/>
          </a:prstGeom>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589" y="1855997"/>
            <a:ext cx="4357457" cy="3483651"/>
          </a:xfrm>
          <a:prstGeom prst="rect">
            <a:avLst/>
          </a:prstGeom>
        </p:spPr>
      </p:pic>
      <p:sp>
        <p:nvSpPr>
          <p:cNvPr id="12" name="Freccia curva 11"/>
          <p:cNvSpPr/>
          <p:nvPr/>
        </p:nvSpPr>
        <p:spPr>
          <a:xfrm flipV="1">
            <a:off x="4525690" y="3433830"/>
            <a:ext cx="482899" cy="1300409"/>
          </a:xfrm>
          <a:prstGeom prst="bentArrow">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3" name="Rettangolo 12"/>
          <p:cNvSpPr/>
          <p:nvPr/>
        </p:nvSpPr>
        <p:spPr>
          <a:xfrm>
            <a:off x="5008589" y="4244679"/>
            <a:ext cx="1045821" cy="83949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20164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cassetto digitale dell’imprenditore</a:t>
            </a:r>
          </a:p>
        </p:txBody>
      </p:sp>
      <p:sp>
        <p:nvSpPr>
          <p:cNvPr id="3" name="Segnaposto testo 2"/>
          <p:cNvSpPr>
            <a:spLocks noGrp="1"/>
          </p:cNvSpPr>
          <p:nvPr>
            <p:ph type="body" idx="1"/>
          </p:nvPr>
        </p:nvSpPr>
        <p:spPr/>
        <p:txBody>
          <a:bodyPr/>
          <a:lstStyle/>
          <a:p>
            <a:endParaRPr lang="it-IT"/>
          </a:p>
        </p:txBody>
      </p:sp>
      <p:sp>
        <p:nvSpPr>
          <p:cNvPr id="4" name="Segnaposto numero diapositiva 3"/>
          <p:cNvSpPr>
            <a:spLocks noGrp="1"/>
          </p:cNvSpPr>
          <p:nvPr>
            <p:ph type="sldNum" sz="quarter" idx="12"/>
          </p:nvPr>
        </p:nvSpPr>
        <p:spPr/>
        <p:txBody>
          <a:bodyPr/>
          <a:lstStyle/>
          <a:p>
            <a:fld id="{5EECA967-669B-5F49-BDED-58964807E68B}" type="slidenum">
              <a:rPr lang="it-IT" smtClean="0"/>
              <a:t>23</a:t>
            </a:fld>
            <a:endParaRPr lang="it-IT"/>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52" y="869218"/>
            <a:ext cx="8385716" cy="5318408"/>
          </a:xfrm>
          <a:prstGeom prst="rect">
            <a:avLst/>
          </a:prstGeom>
        </p:spPr>
      </p:pic>
    </p:spTree>
    <p:extLst>
      <p:ext uri="{BB962C8B-B14F-4D97-AF65-F5344CB8AC3E}">
        <p14:creationId xmlns:p14="http://schemas.microsoft.com/office/powerpoint/2010/main" val="3102017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Selezione impresa</a:t>
            </a:r>
          </a:p>
        </p:txBody>
      </p:sp>
      <p:sp>
        <p:nvSpPr>
          <p:cNvPr id="3" name="Segnaposto testo 2"/>
          <p:cNvSpPr>
            <a:spLocks noGrp="1"/>
          </p:cNvSpPr>
          <p:nvPr>
            <p:ph type="body" idx="1"/>
          </p:nvPr>
        </p:nvSpPr>
        <p:spPr/>
        <p:txBody>
          <a:bodyPr/>
          <a:lstStyle/>
          <a:p>
            <a:endParaRPr lang="it-IT"/>
          </a:p>
        </p:txBody>
      </p:sp>
      <p:sp>
        <p:nvSpPr>
          <p:cNvPr id="4" name="Segnaposto numero diapositiva 3"/>
          <p:cNvSpPr>
            <a:spLocks noGrp="1"/>
          </p:cNvSpPr>
          <p:nvPr>
            <p:ph type="sldNum" sz="quarter" idx="12"/>
          </p:nvPr>
        </p:nvSpPr>
        <p:spPr/>
        <p:txBody>
          <a:bodyPr/>
          <a:lstStyle/>
          <a:p>
            <a:fld id="{5EECA967-669B-5F49-BDED-58964807E68B}" type="slidenum">
              <a:rPr lang="it-IT" smtClean="0"/>
              <a:t>24</a:t>
            </a:fld>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040" y="944627"/>
            <a:ext cx="8285365" cy="4943217"/>
          </a:xfrm>
          <a:prstGeom prst="rect">
            <a:avLst/>
          </a:prstGeom>
        </p:spPr>
      </p:pic>
    </p:spTree>
    <p:extLst>
      <p:ext uri="{BB962C8B-B14F-4D97-AF65-F5344CB8AC3E}">
        <p14:creationId xmlns:p14="http://schemas.microsoft.com/office/powerpoint/2010/main" val="3906643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Consultazione fascicolo dell’impresa</a:t>
            </a:r>
          </a:p>
        </p:txBody>
      </p:sp>
      <p:sp>
        <p:nvSpPr>
          <p:cNvPr id="3" name="Segnaposto testo 2"/>
          <p:cNvSpPr>
            <a:spLocks noGrp="1"/>
          </p:cNvSpPr>
          <p:nvPr>
            <p:ph type="body" idx="1"/>
          </p:nvPr>
        </p:nvSpPr>
        <p:spPr/>
        <p:txBody>
          <a:bodyPr/>
          <a:lstStyle/>
          <a:p>
            <a:endParaRPr lang="it-IT"/>
          </a:p>
        </p:txBody>
      </p:sp>
      <p:sp>
        <p:nvSpPr>
          <p:cNvPr id="4" name="Segnaposto numero diapositiva 3"/>
          <p:cNvSpPr>
            <a:spLocks noGrp="1"/>
          </p:cNvSpPr>
          <p:nvPr>
            <p:ph type="sldNum" sz="quarter" idx="12"/>
          </p:nvPr>
        </p:nvSpPr>
        <p:spPr/>
        <p:txBody>
          <a:bodyPr/>
          <a:lstStyle/>
          <a:p>
            <a:fld id="{5EECA967-669B-5F49-BDED-58964807E68B}" type="slidenum">
              <a:rPr lang="it-IT" smtClean="0"/>
              <a:t>25</a:t>
            </a:fld>
            <a:endParaRPr lang="it-IT"/>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91" y="957844"/>
            <a:ext cx="8686800" cy="5208779"/>
          </a:xfrm>
          <a:prstGeom prst="rect">
            <a:avLst/>
          </a:prstGeom>
        </p:spPr>
      </p:pic>
    </p:spTree>
    <p:extLst>
      <p:ext uri="{BB962C8B-B14F-4D97-AF65-F5344CB8AC3E}">
        <p14:creationId xmlns:p14="http://schemas.microsoft.com/office/powerpoint/2010/main" val="2527822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Consultazione della relativa documentazione</a:t>
            </a:r>
          </a:p>
        </p:txBody>
      </p:sp>
      <p:sp>
        <p:nvSpPr>
          <p:cNvPr id="3" name="Segnaposto testo 2"/>
          <p:cNvSpPr>
            <a:spLocks noGrp="1"/>
          </p:cNvSpPr>
          <p:nvPr>
            <p:ph type="body" idx="1"/>
          </p:nvPr>
        </p:nvSpPr>
        <p:spPr/>
        <p:txBody>
          <a:bodyPr/>
          <a:lstStyle/>
          <a:p>
            <a:endParaRPr lang="it-IT"/>
          </a:p>
        </p:txBody>
      </p:sp>
      <p:sp>
        <p:nvSpPr>
          <p:cNvPr id="4" name="Segnaposto numero diapositiva 3"/>
          <p:cNvSpPr>
            <a:spLocks noGrp="1"/>
          </p:cNvSpPr>
          <p:nvPr>
            <p:ph type="sldNum" sz="quarter" idx="12"/>
          </p:nvPr>
        </p:nvSpPr>
        <p:spPr/>
        <p:txBody>
          <a:bodyPr/>
          <a:lstStyle/>
          <a:p>
            <a:fld id="{5EECA967-669B-5F49-BDED-58964807E68B}" type="slidenum">
              <a:rPr lang="it-IT" smtClean="0"/>
              <a:t>26</a:t>
            </a:fld>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70234"/>
            <a:ext cx="8686800" cy="4560692"/>
          </a:xfrm>
          <a:prstGeom prst="rect">
            <a:avLst/>
          </a:prstGeom>
        </p:spPr>
      </p:pic>
    </p:spTree>
    <p:extLst>
      <p:ext uri="{BB962C8B-B14F-4D97-AF65-F5344CB8AC3E}">
        <p14:creationId xmlns:p14="http://schemas.microsoft.com/office/powerpoint/2010/main" val="3344910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e 6">
            <a:extLst>
              <a:ext uri="{FF2B5EF4-FFF2-40B4-BE49-F238E27FC236}">
                <a16:creationId xmlns:a16="http://schemas.microsoft.com/office/drawing/2014/main" id="{65807496-C5CC-447F-B619-323F22AABA5F}"/>
              </a:ext>
              <a:ext uri="{C183D7F6-B498-43B3-948B-1728B52AA6E4}">
                <adec:decorative xmlns:adec="http://schemas.microsoft.com/office/drawing/2017/decorative" val="1"/>
              </a:ext>
            </a:extLst>
          </p:cNvPr>
          <p:cNvSpPr/>
          <p:nvPr/>
        </p:nvSpPr>
        <p:spPr>
          <a:xfrm>
            <a:off x="4622302" y="1721509"/>
            <a:ext cx="1059259" cy="630722"/>
          </a:xfrm>
          <a:prstGeom prst="ellipse">
            <a:avLst/>
          </a:prstGeom>
          <a:solidFill>
            <a:schemeClr val="accent3">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350" b="1" dirty="0">
                <a:solidFill>
                  <a:schemeClr val="accent6">
                    <a:lumMod val="50000"/>
                  </a:schemeClr>
                </a:solidFill>
                <a:latin typeface="Arial Narrow" panose="020B0606020202030204" pitchFamily="34" charset="0"/>
              </a:rPr>
              <a:t>Entro 180 gg.</a:t>
            </a:r>
          </a:p>
        </p:txBody>
      </p:sp>
      <p:sp>
        <p:nvSpPr>
          <p:cNvPr id="43" name="Ovale 42">
            <a:extLst>
              <a:ext uri="{FF2B5EF4-FFF2-40B4-BE49-F238E27FC236}">
                <a16:creationId xmlns:a16="http://schemas.microsoft.com/office/drawing/2014/main" id="{FF1881B7-2C83-4EEC-9B49-173395A3F1D0}"/>
              </a:ext>
              <a:ext uri="{C183D7F6-B498-43B3-948B-1728B52AA6E4}">
                <adec:decorative xmlns:adec="http://schemas.microsoft.com/office/drawing/2017/decorative" val="1"/>
              </a:ext>
            </a:extLst>
          </p:cNvPr>
          <p:cNvSpPr/>
          <p:nvPr/>
        </p:nvSpPr>
        <p:spPr>
          <a:xfrm>
            <a:off x="4856703" y="3802860"/>
            <a:ext cx="1059258" cy="630722"/>
          </a:xfrm>
          <a:prstGeom prst="ellipse">
            <a:avLst/>
          </a:prstGeom>
          <a:solidFill>
            <a:schemeClr val="accent3">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350" b="1" dirty="0">
                <a:solidFill>
                  <a:schemeClr val="accent6">
                    <a:lumMod val="50000"/>
                  </a:schemeClr>
                </a:solidFill>
                <a:latin typeface="Arial Narrow" panose="020B0606020202030204" pitchFamily="34" charset="0"/>
              </a:rPr>
              <a:t>Entro 120 gg.</a:t>
            </a:r>
          </a:p>
        </p:txBody>
      </p:sp>
      <p:sp>
        <p:nvSpPr>
          <p:cNvPr id="46" name="Ovale 45">
            <a:extLst>
              <a:ext uri="{FF2B5EF4-FFF2-40B4-BE49-F238E27FC236}">
                <a16:creationId xmlns:a16="http://schemas.microsoft.com/office/drawing/2014/main" id="{BC4B4EEA-C4AC-44FD-A69B-008A1CDDA310}"/>
              </a:ext>
              <a:ext uri="{C183D7F6-B498-43B3-948B-1728B52AA6E4}">
                <adec:decorative xmlns:adec="http://schemas.microsoft.com/office/drawing/2017/decorative" val="1"/>
              </a:ext>
            </a:extLst>
          </p:cNvPr>
          <p:cNvSpPr/>
          <p:nvPr/>
        </p:nvSpPr>
        <p:spPr>
          <a:xfrm>
            <a:off x="2681283" y="2835913"/>
            <a:ext cx="1286910" cy="630722"/>
          </a:xfrm>
          <a:prstGeom prst="ellipse">
            <a:avLst/>
          </a:prstGeom>
          <a:solidFill>
            <a:schemeClr val="accent6">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350" b="1" dirty="0">
                <a:solidFill>
                  <a:schemeClr val="accent6">
                    <a:lumMod val="50000"/>
                  </a:schemeClr>
                </a:solidFill>
                <a:latin typeface="Arial Narrow" panose="020B0606020202030204" pitchFamily="34" charset="0"/>
              </a:rPr>
              <a:t>Entro il 26/11/2025</a:t>
            </a:r>
          </a:p>
        </p:txBody>
      </p:sp>
      <p:sp>
        <p:nvSpPr>
          <p:cNvPr id="6" name="Ovale 5">
            <a:extLst>
              <a:ext uri="{FF2B5EF4-FFF2-40B4-BE49-F238E27FC236}">
                <a16:creationId xmlns:a16="http://schemas.microsoft.com/office/drawing/2014/main" id="{8146B637-4021-488D-8D76-50643F5E5713}"/>
              </a:ext>
              <a:ext uri="{C183D7F6-B498-43B3-948B-1728B52AA6E4}">
                <adec:decorative xmlns:adec="http://schemas.microsoft.com/office/drawing/2017/decorative" val="1"/>
              </a:ext>
            </a:extLst>
          </p:cNvPr>
          <p:cNvSpPr/>
          <p:nvPr/>
        </p:nvSpPr>
        <p:spPr>
          <a:xfrm>
            <a:off x="381773" y="2873494"/>
            <a:ext cx="1515167" cy="6307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350" b="1" dirty="0">
                <a:solidFill>
                  <a:schemeClr val="accent6">
                    <a:lumMod val="50000"/>
                  </a:schemeClr>
                </a:solidFill>
                <a:latin typeface="Arial Narrow" panose="020B0606020202030204" pitchFamily="34" charset="0"/>
              </a:rPr>
              <a:t>09/11/2024</a:t>
            </a:r>
          </a:p>
        </p:txBody>
      </p:sp>
      <p:cxnSp>
        <p:nvCxnSpPr>
          <p:cNvPr id="55" name="Connettore diritto 54" descr="sequenza temporale">
            <a:extLst>
              <a:ext uri="{FF2B5EF4-FFF2-40B4-BE49-F238E27FC236}">
                <a16:creationId xmlns:a16="http://schemas.microsoft.com/office/drawing/2014/main" id="{03EF01C1-5F44-4071-A9AA-CE6ADA1A5F59}"/>
              </a:ext>
            </a:extLst>
          </p:cNvPr>
          <p:cNvCxnSpPr>
            <a:cxnSpLocks/>
            <a:stCxn id="39" idx="2"/>
            <a:endCxn id="17" idx="2"/>
          </p:cNvCxnSpPr>
          <p:nvPr/>
        </p:nvCxnSpPr>
        <p:spPr>
          <a:xfrm flipH="1">
            <a:off x="1075996" y="3731667"/>
            <a:ext cx="2289643"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17" name="Ovale 16" descr="indicatori di sequenza temporale">
            <a:extLst>
              <a:ext uri="{FF2B5EF4-FFF2-40B4-BE49-F238E27FC236}">
                <a16:creationId xmlns:a16="http://schemas.microsoft.com/office/drawing/2014/main" id="{685160D7-D23E-4878-8060-E663BA970B55}"/>
              </a:ext>
            </a:extLst>
          </p:cNvPr>
          <p:cNvSpPr/>
          <p:nvPr/>
        </p:nvSpPr>
        <p:spPr>
          <a:xfrm>
            <a:off x="1075996" y="3668305"/>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a:ln>
                <a:solidFill>
                  <a:srgbClr val="000000"/>
                </a:solidFill>
              </a:ln>
            </a:endParaRPr>
          </a:p>
        </p:txBody>
      </p:sp>
      <p:sp>
        <p:nvSpPr>
          <p:cNvPr id="39" name="Ovale 38" descr="indicatori di sequenza temporale">
            <a:extLst>
              <a:ext uri="{FF2B5EF4-FFF2-40B4-BE49-F238E27FC236}">
                <a16:creationId xmlns:a16="http://schemas.microsoft.com/office/drawing/2014/main" id="{D71B5693-DD1D-45E8-899F-7698F4F9E0CB}"/>
              </a:ext>
            </a:extLst>
          </p:cNvPr>
          <p:cNvSpPr/>
          <p:nvPr/>
        </p:nvSpPr>
        <p:spPr>
          <a:xfrm>
            <a:off x="3365639" y="3668305"/>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a:ln>
                <a:solidFill>
                  <a:srgbClr val="000000"/>
                </a:solidFill>
              </a:ln>
            </a:endParaRPr>
          </a:p>
        </p:txBody>
      </p:sp>
      <p:sp>
        <p:nvSpPr>
          <p:cNvPr id="49" name="Ovale 48" descr="indicatori di sequenza temporale">
            <a:extLst>
              <a:ext uri="{FF2B5EF4-FFF2-40B4-BE49-F238E27FC236}">
                <a16:creationId xmlns:a16="http://schemas.microsoft.com/office/drawing/2014/main" id="{5B5DE130-A1BB-4953-B61E-0F2854B4BF5A}"/>
              </a:ext>
            </a:extLst>
          </p:cNvPr>
          <p:cNvSpPr/>
          <p:nvPr/>
        </p:nvSpPr>
        <p:spPr>
          <a:xfrm>
            <a:off x="5295014" y="4558586"/>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a:ln>
                <a:solidFill>
                  <a:srgbClr val="000000"/>
                </a:solidFill>
              </a:ln>
            </a:endParaRPr>
          </a:p>
        </p:txBody>
      </p:sp>
      <p:sp>
        <p:nvSpPr>
          <p:cNvPr id="52" name="Ovale 51" descr="indicatori di sequenza temporale">
            <a:extLst>
              <a:ext uri="{FF2B5EF4-FFF2-40B4-BE49-F238E27FC236}">
                <a16:creationId xmlns:a16="http://schemas.microsoft.com/office/drawing/2014/main" id="{800A5842-C1EA-4797-9271-15E9E00DB4E5}"/>
              </a:ext>
            </a:extLst>
          </p:cNvPr>
          <p:cNvSpPr/>
          <p:nvPr/>
        </p:nvSpPr>
        <p:spPr>
          <a:xfrm>
            <a:off x="7714355" y="2483525"/>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a:ln>
                <a:solidFill>
                  <a:srgbClr val="000000"/>
                </a:solidFill>
              </a:ln>
            </a:endParaRPr>
          </a:p>
        </p:txBody>
      </p:sp>
      <p:sp>
        <p:nvSpPr>
          <p:cNvPr id="10" name="Segnaposto testo 9">
            <a:extLst>
              <a:ext uri="{FF2B5EF4-FFF2-40B4-BE49-F238E27FC236}">
                <a16:creationId xmlns:a16="http://schemas.microsoft.com/office/drawing/2014/main" id="{83413A59-8009-405C-B473-F659F4B46E4A}"/>
              </a:ext>
            </a:extLst>
          </p:cNvPr>
          <p:cNvSpPr>
            <a:spLocks noGrp="1"/>
          </p:cNvSpPr>
          <p:nvPr>
            <p:ph type="body" sz="quarter" idx="14"/>
          </p:nvPr>
        </p:nvSpPr>
        <p:spPr/>
        <p:txBody>
          <a:bodyPr rtlCol="0"/>
          <a:lstStyle/>
          <a:p>
            <a:pPr rtl="0"/>
            <a:r>
              <a:rPr lang="it-IT" sz="1400" dirty="0"/>
              <a:t>Regolamento di attuazione del Fascicolo informatico d’impresa</a:t>
            </a:r>
          </a:p>
          <a:p>
            <a:pPr rtl="0"/>
            <a:endParaRPr lang="it-IT" sz="1400" dirty="0"/>
          </a:p>
          <a:p>
            <a:pPr rtl="0"/>
            <a:endParaRPr lang="it-IT" sz="1400" dirty="0"/>
          </a:p>
        </p:txBody>
      </p:sp>
      <p:sp>
        <p:nvSpPr>
          <p:cNvPr id="11" name="Segnaposto testo 10">
            <a:extLst>
              <a:ext uri="{FF2B5EF4-FFF2-40B4-BE49-F238E27FC236}">
                <a16:creationId xmlns:a16="http://schemas.microsoft.com/office/drawing/2014/main" id="{793FFC51-169D-49BB-A779-7EFB4D82AD28}"/>
              </a:ext>
            </a:extLst>
          </p:cNvPr>
          <p:cNvSpPr>
            <a:spLocks noGrp="1"/>
          </p:cNvSpPr>
          <p:nvPr>
            <p:ph type="body" sz="quarter" idx="15"/>
          </p:nvPr>
        </p:nvSpPr>
        <p:spPr/>
        <p:txBody>
          <a:bodyPr rtlCol="0"/>
          <a:lstStyle/>
          <a:p>
            <a:pPr rtl="0"/>
            <a:r>
              <a:rPr lang="it-IT" sz="1400" dirty="0"/>
              <a:t>Emanazione di un DM con le specifiche tecniche per alimentazione del fascicolo</a:t>
            </a:r>
          </a:p>
          <a:p>
            <a:pPr rtl="0"/>
            <a:endParaRPr lang="it-IT" sz="1400" dirty="0"/>
          </a:p>
        </p:txBody>
      </p:sp>
      <p:sp>
        <p:nvSpPr>
          <p:cNvPr id="13" name="Segnaposto testo 12">
            <a:extLst>
              <a:ext uri="{FF2B5EF4-FFF2-40B4-BE49-F238E27FC236}">
                <a16:creationId xmlns:a16="http://schemas.microsoft.com/office/drawing/2014/main" id="{F62FF5CE-711D-42E8-B7EA-B1A1F772535A}"/>
              </a:ext>
            </a:extLst>
          </p:cNvPr>
          <p:cNvSpPr>
            <a:spLocks noGrp="1"/>
          </p:cNvSpPr>
          <p:nvPr>
            <p:ph type="body" sz="quarter" idx="16"/>
          </p:nvPr>
        </p:nvSpPr>
        <p:spPr>
          <a:xfrm>
            <a:off x="5697671" y="1696535"/>
            <a:ext cx="1487795" cy="601662"/>
          </a:xfrm>
        </p:spPr>
        <p:txBody>
          <a:bodyPr rtlCol="0"/>
          <a:lstStyle/>
          <a:p>
            <a:pPr rtl="0"/>
            <a:r>
              <a:rPr lang="it-IT" sz="1400" dirty="0"/>
              <a:t>Entro 180 gg i Suap dovranno rendersi interoperabili attraverso piattaforma Digitale Nazionale Dati (PDND)</a:t>
            </a:r>
          </a:p>
          <a:p>
            <a:pPr rtl="0"/>
            <a:endParaRPr lang="it-IT" sz="1400" dirty="0"/>
          </a:p>
        </p:txBody>
      </p:sp>
      <p:sp>
        <p:nvSpPr>
          <p:cNvPr id="18" name="Segnaposto testo 17">
            <a:extLst>
              <a:ext uri="{FF2B5EF4-FFF2-40B4-BE49-F238E27FC236}">
                <a16:creationId xmlns:a16="http://schemas.microsoft.com/office/drawing/2014/main" id="{4E091A31-7866-4F47-B0CF-3293835EEDE8}"/>
              </a:ext>
            </a:extLst>
          </p:cNvPr>
          <p:cNvSpPr>
            <a:spLocks noGrp="1"/>
          </p:cNvSpPr>
          <p:nvPr>
            <p:ph type="body" sz="quarter" idx="18"/>
          </p:nvPr>
        </p:nvSpPr>
        <p:spPr/>
        <p:txBody>
          <a:bodyPr rtlCol="0"/>
          <a:lstStyle/>
          <a:p>
            <a:pPr rtl="0"/>
            <a:r>
              <a:rPr lang="it-IT" b="1" dirty="0">
                <a:latin typeface="+mj-lt"/>
              </a:rPr>
              <a:t>DM 159/24</a:t>
            </a:r>
          </a:p>
          <a:p>
            <a:pPr rtl="0"/>
            <a:endParaRPr lang="it-IT" dirty="0"/>
          </a:p>
        </p:txBody>
      </p:sp>
      <p:sp>
        <p:nvSpPr>
          <p:cNvPr id="19" name="Segnaposto testo 18">
            <a:extLst>
              <a:ext uri="{FF2B5EF4-FFF2-40B4-BE49-F238E27FC236}">
                <a16:creationId xmlns:a16="http://schemas.microsoft.com/office/drawing/2014/main" id="{B350F797-AA8E-422D-B1BE-31919E5E8542}"/>
              </a:ext>
            </a:extLst>
          </p:cNvPr>
          <p:cNvSpPr>
            <a:spLocks noGrp="1"/>
          </p:cNvSpPr>
          <p:nvPr>
            <p:ph type="body" sz="quarter" idx="19"/>
          </p:nvPr>
        </p:nvSpPr>
        <p:spPr/>
        <p:txBody>
          <a:bodyPr rtlCol="0"/>
          <a:lstStyle/>
          <a:p>
            <a:r>
              <a:rPr lang="it-IT" dirty="0"/>
              <a:t>Attuazione del fascicolo</a:t>
            </a:r>
          </a:p>
        </p:txBody>
      </p:sp>
      <p:sp>
        <p:nvSpPr>
          <p:cNvPr id="20" name="Segnaposto testo 19">
            <a:extLst>
              <a:ext uri="{FF2B5EF4-FFF2-40B4-BE49-F238E27FC236}">
                <a16:creationId xmlns:a16="http://schemas.microsoft.com/office/drawing/2014/main" id="{4A642F3E-3C03-4E20-ABCA-E003162FC000}"/>
              </a:ext>
            </a:extLst>
          </p:cNvPr>
          <p:cNvSpPr>
            <a:spLocks noGrp="1"/>
          </p:cNvSpPr>
          <p:nvPr>
            <p:ph type="body" sz="quarter" idx="20"/>
          </p:nvPr>
        </p:nvSpPr>
        <p:spPr>
          <a:xfrm>
            <a:off x="5765736" y="1443877"/>
            <a:ext cx="1351664" cy="255308"/>
          </a:xfrm>
        </p:spPr>
        <p:txBody>
          <a:bodyPr rtlCol="0"/>
          <a:lstStyle/>
          <a:p>
            <a:pPr rtl="0"/>
            <a:r>
              <a:rPr lang="it-IT" dirty="0"/>
              <a:t>SUAP</a:t>
            </a:r>
          </a:p>
        </p:txBody>
      </p:sp>
      <p:sp>
        <p:nvSpPr>
          <p:cNvPr id="21" name="Segnaposto testo 20">
            <a:extLst>
              <a:ext uri="{FF2B5EF4-FFF2-40B4-BE49-F238E27FC236}">
                <a16:creationId xmlns:a16="http://schemas.microsoft.com/office/drawing/2014/main" id="{77D8C714-BC59-4848-A254-B9834EBACE42}"/>
              </a:ext>
            </a:extLst>
          </p:cNvPr>
          <p:cNvSpPr>
            <a:spLocks noGrp="1"/>
          </p:cNvSpPr>
          <p:nvPr>
            <p:ph type="body" sz="quarter" idx="21"/>
          </p:nvPr>
        </p:nvSpPr>
        <p:spPr>
          <a:xfrm>
            <a:off x="4433983" y="4845315"/>
            <a:ext cx="1939457" cy="369311"/>
          </a:xfrm>
        </p:spPr>
        <p:txBody>
          <a:bodyPr rtlCol="0"/>
          <a:lstStyle/>
          <a:p>
            <a:pPr rtl="0"/>
            <a:r>
              <a:rPr lang="it-IT" dirty="0"/>
              <a:t>PPAA</a:t>
            </a:r>
          </a:p>
        </p:txBody>
      </p:sp>
      <p:sp>
        <p:nvSpPr>
          <p:cNvPr id="4" name="Titolo 3">
            <a:extLst>
              <a:ext uri="{FF2B5EF4-FFF2-40B4-BE49-F238E27FC236}">
                <a16:creationId xmlns:a16="http://schemas.microsoft.com/office/drawing/2014/main" id="{804827BC-1867-4AEF-8917-48108BFA283D}"/>
              </a:ext>
            </a:extLst>
          </p:cNvPr>
          <p:cNvSpPr>
            <a:spLocks noGrp="1"/>
          </p:cNvSpPr>
          <p:nvPr>
            <p:ph type="title"/>
          </p:nvPr>
        </p:nvSpPr>
        <p:spPr/>
        <p:txBody>
          <a:bodyPr rtlCol="0"/>
          <a:lstStyle/>
          <a:p>
            <a:pPr rtl="0"/>
            <a:r>
              <a:rPr lang="it-IT" dirty="0"/>
              <a:t>Tempi di attuazione del fascicolo d’impresa</a:t>
            </a:r>
          </a:p>
        </p:txBody>
      </p:sp>
      <p:sp>
        <p:nvSpPr>
          <p:cNvPr id="22" name="Ovale 21" descr="indicatori di sequenza temporale">
            <a:extLst>
              <a:ext uri="{FF2B5EF4-FFF2-40B4-BE49-F238E27FC236}">
                <a16:creationId xmlns:a16="http://schemas.microsoft.com/office/drawing/2014/main" id="{327AF49D-EFB3-40E2-8D53-5AD366003F4F}"/>
              </a:ext>
            </a:extLst>
          </p:cNvPr>
          <p:cNvSpPr/>
          <p:nvPr/>
        </p:nvSpPr>
        <p:spPr>
          <a:xfrm>
            <a:off x="7586352" y="4549955"/>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a:ln>
                <a:solidFill>
                  <a:srgbClr val="000000"/>
                </a:solidFill>
              </a:ln>
            </a:endParaRPr>
          </a:p>
        </p:txBody>
      </p:sp>
      <p:sp>
        <p:nvSpPr>
          <p:cNvPr id="24" name="Segnaposto testo 12">
            <a:extLst>
              <a:ext uri="{FF2B5EF4-FFF2-40B4-BE49-F238E27FC236}">
                <a16:creationId xmlns:a16="http://schemas.microsoft.com/office/drawing/2014/main" id="{F75D70BE-DE1C-4C8D-AC82-650956AD6DFA}"/>
              </a:ext>
            </a:extLst>
          </p:cNvPr>
          <p:cNvSpPr txBox="1">
            <a:spLocks/>
          </p:cNvSpPr>
          <p:nvPr/>
        </p:nvSpPr>
        <p:spPr>
          <a:xfrm>
            <a:off x="4808092" y="5109870"/>
            <a:ext cx="1487795" cy="601662"/>
          </a:xfrm>
          <a:prstGeom prst="rect">
            <a:avLst/>
          </a:prstGeom>
        </p:spPr>
        <p:txBody>
          <a:bodyPr vert="horz" lIns="0" tIns="0" rIns="0" bIns="0" rtlCol="0">
            <a:noAutofit/>
          </a:bodyPr>
          <a:lstStyle>
            <a:lvl1pPr marL="0" indent="0" algn="ctr" defTabSz="457200" rtl="0" eaLnBrk="1" latinLnBrk="0" hangingPunct="1">
              <a:lnSpc>
                <a:spcPct val="100000"/>
              </a:lnSpc>
              <a:spcBef>
                <a:spcPct val="20000"/>
              </a:spcBef>
              <a:buFont typeface="Arial"/>
              <a:buNone/>
              <a:defRPr sz="825" kern="1200">
                <a:solidFill>
                  <a:schemeClr val="tx1"/>
                </a:solidFill>
                <a:latin typeface="Arial"/>
                <a:ea typeface="+mn-ea"/>
                <a:cs typeface="Arial"/>
              </a:defRPr>
            </a:lvl1pPr>
            <a:lvl2pPr marL="342900" indent="0" algn="l" defTabSz="457200" rtl="0" eaLnBrk="1" latinLnBrk="0" hangingPunct="1">
              <a:lnSpc>
                <a:spcPct val="100000"/>
              </a:lnSpc>
              <a:spcBef>
                <a:spcPct val="20000"/>
              </a:spcBef>
              <a:buFont typeface="Arial"/>
              <a:buNone/>
              <a:defRPr sz="825" kern="1200">
                <a:solidFill>
                  <a:srgbClr val="4C5966"/>
                </a:solidFill>
                <a:latin typeface="Arial"/>
                <a:ea typeface="+mn-ea"/>
                <a:cs typeface="Arial"/>
              </a:defRPr>
            </a:lvl2pPr>
            <a:lvl3pPr marL="685800" indent="0" algn="l" defTabSz="457200" rtl="0" eaLnBrk="1" latinLnBrk="0" hangingPunct="1">
              <a:lnSpc>
                <a:spcPct val="100000"/>
              </a:lnSpc>
              <a:spcBef>
                <a:spcPct val="20000"/>
              </a:spcBef>
              <a:buFont typeface="Arial"/>
              <a:buNone/>
              <a:defRPr sz="825" kern="1200">
                <a:solidFill>
                  <a:srgbClr val="4C5966"/>
                </a:solidFill>
                <a:latin typeface="Arial"/>
                <a:ea typeface="+mn-ea"/>
                <a:cs typeface="Arial"/>
              </a:defRPr>
            </a:lvl3pPr>
            <a:lvl4pPr marL="1028700" indent="0" algn="l" defTabSz="457200" rtl="0" eaLnBrk="1" latinLnBrk="0" hangingPunct="1">
              <a:lnSpc>
                <a:spcPct val="100000"/>
              </a:lnSpc>
              <a:spcBef>
                <a:spcPct val="20000"/>
              </a:spcBef>
              <a:buFont typeface="Arial"/>
              <a:buNone/>
              <a:defRPr sz="825" kern="1200">
                <a:solidFill>
                  <a:srgbClr val="4C5966"/>
                </a:solidFill>
                <a:latin typeface="Arial"/>
                <a:ea typeface="+mn-ea"/>
                <a:cs typeface="Arial"/>
              </a:defRPr>
            </a:lvl4pPr>
            <a:lvl5pPr marL="1371600" indent="0" algn="l" defTabSz="457200" rtl="0" eaLnBrk="1" latinLnBrk="0" hangingPunct="1">
              <a:lnSpc>
                <a:spcPct val="100000"/>
              </a:lnSpc>
              <a:spcBef>
                <a:spcPct val="20000"/>
              </a:spcBef>
              <a:buFont typeface="Arial"/>
              <a:buNone/>
              <a:defRPr sz="825"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1400" dirty="0"/>
              <a:t>Emanazione altro DM per attuazione e modalità alimentazione fascicolo dalle PPAA</a:t>
            </a:r>
          </a:p>
          <a:p>
            <a:endParaRPr lang="it-IT" sz="1400" dirty="0"/>
          </a:p>
        </p:txBody>
      </p:sp>
      <p:cxnSp>
        <p:nvCxnSpPr>
          <p:cNvPr id="26" name="Connettore diritto 25" descr="sequenza temporale">
            <a:extLst>
              <a:ext uri="{FF2B5EF4-FFF2-40B4-BE49-F238E27FC236}">
                <a16:creationId xmlns:a16="http://schemas.microsoft.com/office/drawing/2014/main" id="{EB57EB1B-F272-4D26-9176-1571D286CBBC}"/>
              </a:ext>
            </a:extLst>
          </p:cNvPr>
          <p:cNvCxnSpPr>
            <a:cxnSpLocks/>
          </p:cNvCxnSpPr>
          <p:nvPr/>
        </p:nvCxnSpPr>
        <p:spPr>
          <a:xfrm flipH="1">
            <a:off x="3465626" y="2424223"/>
            <a:ext cx="1697542" cy="128574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8" name="Connettore diritto 27" descr="sequenza temporale">
            <a:extLst>
              <a:ext uri="{FF2B5EF4-FFF2-40B4-BE49-F238E27FC236}">
                <a16:creationId xmlns:a16="http://schemas.microsoft.com/office/drawing/2014/main" id="{70B50F83-A52D-4DDA-A74C-95FA49634DDE}"/>
              </a:ext>
            </a:extLst>
          </p:cNvPr>
          <p:cNvCxnSpPr>
            <a:cxnSpLocks/>
          </p:cNvCxnSpPr>
          <p:nvPr/>
        </p:nvCxnSpPr>
        <p:spPr>
          <a:xfrm flipH="1" flipV="1">
            <a:off x="3448275" y="3761202"/>
            <a:ext cx="1846739" cy="852115"/>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34" name="Ovale 33" descr="indicatori di sequenza temporale">
            <a:extLst>
              <a:ext uri="{FF2B5EF4-FFF2-40B4-BE49-F238E27FC236}">
                <a16:creationId xmlns:a16="http://schemas.microsoft.com/office/drawing/2014/main" id="{D6E0FDA5-C21B-469C-A9D7-CE921F43E052}"/>
              </a:ext>
            </a:extLst>
          </p:cNvPr>
          <p:cNvSpPr/>
          <p:nvPr/>
        </p:nvSpPr>
        <p:spPr>
          <a:xfrm>
            <a:off x="3365637" y="3666366"/>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a:ln>
                <a:solidFill>
                  <a:srgbClr val="000000"/>
                </a:solidFill>
              </a:ln>
            </a:endParaRPr>
          </a:p>
        </p:txBody>
      </p:sp>
      <p:sp>
        <p:nvSpPr>
          <p:cNvPr id="37" name="Ovale 36" descr="indicatori di sequenza temporale">
            <a:extLst>
              <a:ext uri="{FF2B5EF4-FFF2-40B4-BE49-F238E27FC236}">
                <a16:creationId xmlns:a16="http://schemas.microsoft.com/office/drawing/2014/main" id="{31DE2D6B-E295-4BBC-AC94-24C8C094A0BD}"/>
              </a:ext>
            </a:extLst>
          </p:cNvPr>
          <p:cNvSpPr/>
          <p:nvPr/>
        </p:nvSpPr>
        <p:spPr>
          <a:xfrm>
            <a:off x="5091119" y="2374361"/>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a:ln>
                <a:solidFill>
                  <a:srgbClr val="000000"/>
                </a:solidFill>
              </a:ln>
            </a:endParaRPr>
          </a:p>
        </p:txBody>
      </p:sp>
      <p:sp>
        <p:nvSpPr>
          <p:cNvPr id="41" name="Ovale 40" descr="indicatori di sequenza temporale">
            <a:extLst>
              <a:ext uri="{FF2B5EF4-FFF2-40B4-BE49-F238E27FC236}">
                <a16:creationId xmlns:a16="http://schemas.microsoft.com/office/drawing/2014/main" id="{8952D577-3B09-4BE1-821C-CA6CB2DFF835}"/>
              </a:ext>
            </a:extLst>
          </p:cNvPr>
          <p:cNvSpPr/>
          <p:nvPr/>
        </p:nvSpPr>
        <p:spPr>
          <a:xfrm>
            <a:off x="5088571" y="2374361"/>
            <a:ext cx="126723" cy="12672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sz="1350">
              <a:ln>
                <a:solidFill>
                  <a:srgbClr val="000000"/>
                </a:solidFill>
              </a:ln>
            </a:endParaRPr>
          </a:p>
        </p:txBody>
      </p:sp>
      <p:cxnSp>
        <p:nvCxnSpPr>
          <p:cNvPr id="42" name="Connettore diritto 41" descr="sequenza temporale">
            <a:extLst>
              <a:ext uri="{FF2B5EF4-FFF2-40B4-BE49-F238E27FC236}">
                <a16:creationId xmlns:a16="http://schemas.microsoft.com/office/drawing/2014/main" id="{BC1CEB33-9636-4BC7-ACB2-A0AD806B655A}"/>
              </a:ext>
            </a:extLst>
          </p:cNvPr>
          <p:cNvCxnSpPr>
            <a:cxnSpLocks/>
            <a:stCxn id="22" idx="2"/>
          </p:cNvCxnSpPr>
          <p:nvPr/>
        </p:nvCxnSpPr>
        <p:spPr>
          <a:xfrm flipH="1">
            <a:off x="5392088" y="4613317"/>
            <a:ext cx="2194264" cy="863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44" name="Ovale 43">
            <a:extLst>
              <a:ext uri="{FF2B5EF4-FFF2-40B4-BE49-F238E27FC236}">
                <a16:creationId xmlns:a16="http://schemas.microsoft.com/office/drawing/2014/main" id="{CA44FDF2-786E-49F4-A628-B6E749BCCDC8}"/>
              </a:ext>
              <a:ext uri="{C183D7F6-B498-43B3-948B-1728B52AA6E4}">
                <adec:decorative xmlns:adec="http://schemas.microsoft.com/office/drawing/2017/decorative" val="1"/>
              </a:ext>
            </a:extLst>
          </p:cNvPr>
          <p:cNvSpPr/>
          <p:nvPr/>
        </p:nvSpPr>
        <p:spPr>
          <a:xfrm>
            <a:off x="7074625" y="3828031"/>
            <a:ext cx="1059258" cy="630722"/>
          </a:xfrm>
          <a:prstGeom prst="ellipse">
            <a:avLst/>
          </a:prstGeom>
          <a:solidFill>
            <a:schemeClr val="accent3">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it-IT" sz="1350" b="1" dirty="0">
                <a:solidFill>
                  <a:schemeClr val="accent6">
                    <a:lumMod val="50000"/>
                  </a:schemeClr>
                </a:solidFill>
                <a:latin typeface="Arial Narrow" panose="020B0606020202030204" pitchFamily="34" charset="0"/>
              </a:rPr>
              <a:t>Entro 240 gg.</a:t>
            </a:r>
          </a:p>
        </p:txBody>
      </p:sp>
      <p:sp>
        <p:nvSpPr>
          <p:cNvPr id="45" name="Segnaposto testo 12">
            <a:extLst>
              <a:ext uri="{FF2B5EF4-FFF2-40B4-BE49-F238E27FC236}">
                <a16:creationId xmlns:a16="http://schemas.microsoft.com/office/drawing/2014/main" id="{1AA12749-E6EE-45A0-AD55-EB018794EF5F}"/>
              </a:ext>
            </a:extLst>
          </p:cNvPr>
          <p:cNvSpPr txBox="1">
            <a:spLocks/>
          </p:cNvSpPr>
          <p:nvPr/>
        </p:nvSpPr>
        <p:spPr>
          <a:xfrm>
            <a:off x="6842455" y="5007207"/>
            <a:ext cx="1487795" cy="601662"/>
          </a:xfrm>
          <a:prstGeom prst="rect">
            <a:avLst/>
          </a:prstGeom>
        </p:spPr>
        <p:txBody>
          <a:bodyPr vert="horz" lIns="0" tIns="0" rIns="0" bIns="0" rtlCol="0">
            <a:noAutofit/>
          </a:bodyPr>
          <a:lstStyle>
            <a:lvl1pPr marL="0" indent="0" algn="ctr" defTabSz="457200" rtl="0" eaLnBrk="1" latinLnBrk="0" hangingPunct="1">
              <a:lnSpc>
                <a:spcPct val="100000"/>
              </a:lnSpc>
              <a:spcBef>
                <a:spcPct val="20000"/>
              </a:spcBef>
              <a:buFont typeface="Arial"/>
              <a:buNone/>
              <a:defRPr sz="825" kern="1200">
                <a:solidFill>
                  <a:schemeClr val="tx1"/>
                </a:solidFill>
                <a:latin typeface="Arial"/>
                <a:ea typeface="+mn-ea"/>
                <a:cs typeface="Arial"/>
              </a:defRPr>
            </a:lvl1pPr>
            <a:lvl2pPr marL="342900" indent="0" algn="l" defTabSz="457200" rtl="0" eaLnBrk="1" latinLnBrk="0" hangingPunct="1">
              <a:lnSpc>
                <a:spcPct val="100000"/>
              </a:lnSpc>
              <a:spcBef>
                <a:spcPct val="20000"/>
              </a:spcBef>
              <a:buFont typeface="Arial"/>
              <a:buNone/>
              <a:defRPr sz="825" kern="1200">
                <a:solidFill>
                  <a:srgbClr val="4C5966"/>
                </a:solidFill>
                <a:latin typeface="Arial"/>
                <a:ea typeface="+mn-ea"/>
                <a:cs typeface="Arial"/>
              </a:defRPr>
            </a:lvl2pPr>
            <a:lvl3pPr marL="685800" indent="0" algn="l" defTabSz="457200" rtl="0" eaLnBrk="1" latinLnBrk="0" hangingPunct="1">
              <a:lnSpc>
                <a:spcPct val="100000"/>
              </a:lnSpc>
              <a:spcBef>
                <a:spcPct val="20000"/>
              </a:spcBef>
              <a:buFont typeface="Arial"/>
              <a:buNone/>
              <a:defRPr sz="825" kern="1200">
                <a:solidFill>
                  <a:srgbClr val="4C5966"/>
                </a:solidFill>
                <a:latin typeface="Arial"/>
                <a:ea typeface="+mn-ea"/>
                <a:cs typeface="Arial"/>
              </a:defRPr>
            </a:lvl3pPr>
            <a:lvl4pPr marL="1028700" indent="0" algn="l" defTabSz="457200" rtl="0" eaLnBrk="1" latinLnBrk="0" hangingPunct="1">
              <a:lnSpc>
                <a:spcPct val="100000"/>
              </a:lnSpc>
              <a:spcBef>
                <a:spcPct val="20000"/>
              </a:spcBef>
              <a:buFont typeface="Arial"/>
              <a:buNone/>
              <a:defRPr sz="825" kern="1200">
                <a:solidFill>
                  <a:srgbClr val="4C5966"/>
                </a:solidFill>
                <a:latin typeface="Arial"/>
                <a:ea typeface="+mn-ea"/>
                <a:cs typeface="Arial"/>
              </a:defRPr>
            </a:lvl4pPr>
            <a:lvl5pPr marL="1371600" indent="0" algn="l" defTabSz="457200" rtl="0" eaLnBrk="1" latinLnBrk="0" hangingPunct="1">
              <a:lnSpc>
                <a:spcPct val="100000"/>
              </a:lnSpc>
              <a:spcBef>
                <a:spcPct val="20000"/>
              </a:spcBef>
              <a:buFont typeface="Arial"/>
              <a:buNone/>
              <a:defRPr sz="825"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sz="1400" dirty="0"/>
              <a:t>Le PPAA si conformano al DM precedente</a:t>
            </a:r>
          </a:p>
          <a:p>
            <a:endParaRPr lang="it-IT" sz="1400" dirty="0"/>
          </a:p>
        </p:txBody>
      </p:sp>
      <p:sp>
        <p:nvSpPr>
          <p:cNvPr id="47" name="Segnaposto testo 20">
            <a:extLst>
              <a:ext uri="{FF2B5EF4-FFF2-40B4-BE49-F238E27FC236}">
                <a16:creationId xmlns:a16="http://schemas.microsoft.com/office/drawing/2014/main" id="{10D2A726-C96A-4301-92C5-3511A86CFE61}"/>
              </a:ext>
            </a:extLst>
          </p:cNvPr>
          <p:cNvSpPr txBox="1">
            <a:spLocks/>
          </p:cNvSpPr>
          <p:nvPr/>
        </p:nvSpPr>
        <p:spPr>
          <a:xfrm>
            <a:off x="6634526" y="4792154"/>
            <a:ext cx="1939457" cy="369311"/>
          </a:xfrm>
          <a:prstGeom prst="rect">
            <a:avLst/>
          </a:prstGeom>
        </p:spPr>
        <p:txBody>
          <a:bodyPr vert="horz" lIns="0" tIns="0" rIns="0" bIns="0" rtlCol="0">
            <a:noAutofit/>
          </a:bodyPr>
          <a:lstStyle>
            <a:lvl1pPr marL="0" indent="0" algn="ctr" defTabSz="457200" rtl="0" eaLnBrk="1" latinLnBrk="0" hangingPunct="1">
              <a:lnSpc>
                <a:spcPct val="100000"/>
              </a:lnSpc>
              <a:spcBef>
                <a:spcPts val="0"/>
              </a:spcBef>
              <a:buFont typeface="Arial"/>
              <a:buNone/>
              <a:defRPr sz="1350" b="1" kern="1200">
                <a:solidFill>
                  <a:srgbClr val="4C5966"/>
                </a:solidFill>
                <a:latin typeface="+mj-lt"/>
                <a:ea typeface="+mn-ea"/>
                <a:cs typeface="Arial"/>
              </a:defRPr>
            </a:lvl1pPr>
            <a:lvl2pPr marL="342900" indent="0" algn="l" defTabSz="457200" rtl="0" eaLnBrk="1" latinLnBrk="0" hangingPunct="1">
              <a:lnSpc>
                <a:spcPct val="100000"/>
              </a:lnSpc>
              <a:spcBef>
                <a:spcPct val="20000"/>
              </a:spcBef>
              <a:buFont typeface="Arial"/>
              <a:buNone/>
              <a:defRPr sz="1350" kern="1200">
                <a:solidFill>
                  <a:srgbClr val="4C5966"/>
                </a:solidFill>
                <a:latin typeface="Arial"/>
                <a:ea typeface="+mn-ea"/>
                <a:cs typeface="Arial"/>
              </a:defRPr>
            </a:lvl2pPr>
            <a:lvl3pPr marL="685800" indent="0" algn="l" defTabSz="457200" rtl="0" eaLnBrk="1" latinLnBrk="0" hangingPunct="1">
              <a:lnSpc>
                <a:spcPct val="100000"/>
              </a:lnSpc>
              <a:spcBef>
                <a:spcPct val="20000"/>
              </a:spcBef>
              <a:buFont typeface="Arial"/>
              <a:buNone/>
              <a:defRPr sz="1350" kern="1200">
                <a:solidFill>
                  <a:srgbClr val="4C5966"/>
                </a:solidFill>
                <a:latin typeface="Arial"/>
                <a:ea typeface="+mn-ea"/>
                <a:cs typeface="Arial"/>
              </a:defRPr>
            </a:lvl3pPr>
            <a:lvl4pPr marL="1028700" indent="0" algn="l" defTabSz="457200" rtl="0" eaLnBrk="1" latinLnBrk="0" hangingPunct="1">
              <a:lnSpc>
                <a:spcPct val="100000"/>
              </a:lnSpc>
              <a:spcBef>
                <a:spcPct val="20000"/>
              </a:spcBef>
              <a:buFont typeface="Arial"/>
              <a:buNone/>
              <a:defRPr sz="1350" kern="1200">
                <a:solidFill>
                  <a:srgbClr val="4C5966"/>
                </a:solidFill>
                <a:latin typeface="Arial"/>
                <a:ea typeface="+mn-ea"/>
                <a:cs typeface="Arial"/>
              </a:defRPr>
            </a:lvl4pPr>
            <a:lvl5pPr marL="1371600" indent="0" algn="l" defTabSz="457200" rtl="0" eaLnBrk="1" latinLnBrk="0" hangingPunct="1">
              <a:lnSpc>
                <a:spcPct val="100000"/>
              </a:lnSpc>
              <a:spcBef>
                <a:spcPct val="20000"/>
              </a:spcBef>
              <a:buFont typeface="Arial"/>
              <a:buNone/>
              <a:defRPr sz="1350" kern="1200">
                <a:solidFill>
                  <a:srgbClr val="4C5966"/>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it-IT"/>
              <a:t>PPAA</a:t>
            </a:r>
            <a:endParaRPr lang="it-IT" dirty="0"/>
          </a:p>
        </p:txBody>
      </p:sp>
    </p:spTree>
    <p:extLst>
      <p:ext uri="{BB962C8B-B14F-4D97-AF65-F5344CB8AC3E}">
        <p14:creationId xmlns:p14="http://schemas.microsoft.com/office/powerpoint/2010/main" val="673310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1342895" y="2030914"/>
            <a:ext cx="7246800" cy="507831"/>
          </a:xfrm>
        </p:spPr>
        <p:txBody>
          <a:bodyPr>
            <a:spAutoFit/>
          </a:bodyPr>
          <a:lstStyle/>
          <a:p>
            <a:r>
              <a:rPr lang="it-IT" dirty="0"/>
              <a:t>Grazie per l’attenzione</a:t>
            </a:r>
            <a:endParaRPr lang="it-IT" sz="1600" dirty="0"/>
          </a:p>
        </p:txBody>
      </p:sp>
      <p:sp>
        <p:nvSpPr>
          <p:cNvPr id="5" name="Casella di testo 26"/>
          <p:cNvSpPr txBox="1"/>
          <p:nvPr/>
        </p:nvSpPr>
        <p:spPr>
          <a:xfrm>
            <a:off x="14354" y="4633164"/>
            <a:ext cx="230505" cy="21621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0" tIns="0" rIns="0" bIns="0" numCol="1" spcCol="0" rtlCol="0" fromWordArt="0" anchor="t" anchorCtr="0" forceAA="0" compatLnSpc="1">
            <a:prstTxWarp prst="textNoShape">
              <a:avLst/>
            </a:prstTxWarp>
            <a:noAutofit/>
          </a:bodyPr>
          <a:lstStyle/>
          <a:p>
            <a:pPr>
              <a:spcAft>
                <a:spcPts val="0"/>
              </a:spcAft>
            </a:pPr>
            <a:r>
              <a:rPr lang="it-IT" sz="800" dirty="0">
                <a:solidFill>
                  <a:srgbClr val="A6A6A6"/>
                </a:solidFill>
                <a:effectLst/>
                <a:latin typeface="Arial"/>
                <a:ea typeface="Calibri"/>
                <a:cs typeface="Times New Roman"/>
              </a:rPr>
              <a:t>  IC-GEN-Presentazione Smart - 160420</a:t>
            </a:r>
            <a:endParaRPr lang="it-IT" sz="1200" dirty="0">
              <a:effectLst/>
              <a:latin typeface="Times New Roman"/>
              <a:ea typeface="Times New Roman"/>
            </a:endParaRPr>
          </a:p>
        </p:txBody>
      </p:sp>
      <p:sp>
        <p:nvSpPr>
          <p:cNvPr id="7" name="Rettangolo 6"/>
          <p:cNvSpPr/>
          <p:nvPr/>
        </p:nvSpPr>
        <p:spPr>
          <a:xfrm>
            <a:off x="1439999" y="3862676"/>
            <a:ext cx="1490793" cy="215444"/>
          </a:xfrm>
          <a:prstGeom prst="rect">
            <a:avLst/>
          </a:prstGeom>
        </p:spPr>
        <p:txBody>
          <a:bodyPr wrap="none" lIns="0" tIns="0" rIns="0" bIns="0">
            <a:spAutoFit/>
          </a:bodyPr>
          <a:lstStyle/>
          <a:p>
            <a:r>
              <a:rPr lang="it-IT" sz="1400" dirty="0">
                <a:solidFill>
                  <a:srgbClr val="184B9A"/>
                </a:solidFill>
              </a:rPr>
              <a:t>18 novembre 2024</a:t>
            </a:r>
          </a:p>
        </p:txBody>
      </p:sp>
      <p:sp>
        <p:nvSpPr>
          <p:cNvPr id="9" name="Rettangolo 8"/>
          <p:cNvSpPr/>
          <p:nvPr/>
        </p:nvSpPr>
        <p:spPr>
          <a:xfrm>
            <a:off x="1439999" y="3280427"/>
            <a:ext cx="2322752" cy="430887"/>
          </a:xfrm>
          <a:prstGeom prst="rect">
            <a:avLst/>
          </a:prstGeom>
        </p:spPr>
        <p:txBody>
          <a:bodyPr wrap="none" lIns="0" tIns="0" rIns="0" bIns="0">
            <a:spAutoFit/>
          </a:bodyPr>
          <a:lstStyle/>
          <a:p>
            <a:r>
              <a:rPr lang="it-IT" sz="1400" dirty="0">
                <a:solidFill>
                  <a:srgbClr val="184B9A"/>
                </a:solidFill>
              </a:rPr>
              <a:t>Michele Bossi</a:t>
            </a:r>
          </a:p>
          <a:p>
            <a:r>
              <a:rPr lang="it-IT" sz="1400" dirty="0">
                <a:solidFill>
                  <a:srgbClr val="184B9A"/>
                </a:solidFill>
              </a:rPr>
              <a:t>Michele.bossi@vg.camcom.it</a:t>
            </a:r>
            <a:endParaRPr lang="it-IT" sz="1400" u="sng" dirty="0">
              <a:solidFill>
                <a:srgbClr val="184B9A"/>
              </a:solidFill>
            </a:endParaRPr>
          </a:p>
        </p:txBody>
      </p:sp>
    </p:spTree>
    <p:extLst>
      <p:ext uri="{BB962C8B-B14F-4D97-AF65-F5344CB8AC3E}">
        <p14:creationId xmlns:p14="http://schemas.microsoft.com/office/powerpoint/2010/main" val="1251976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000" y="432000"/>
            <a:ext cx="8218798" cy="465854"/>
          </a:xfrm>
        </p:spPr>
        <p:txBody>
          <a:bodyPr/>
          <a:lstStyle/>
          <a:p>
            <a:r>
              <a:rPr lang="it-IT" dirty="0"/>
              <a:t>Come nasce il fascicolo d’impresa</a:t>
            </a:r>
          </a:p>
        </p:txBody>
      </p:sp>
      <p:sp>
        <p:nvSpPr>
          <p:cNvPr id="3" name="Segnaposto testo 2"/>
          <p:cNvSpPr>
            <a:spLocks noGrp="1"/>
          </p:cNvSpPr>
          <p:nvPr>
            <p:ph type="body" idx="1"/>
          </p:nvPr>
        </p:nvSpPr>
        <p:spPr/>
        <p:txBody>
          <a:bodyPr/>
          <a:lstStyle/>
          <a:p>
            <a:endParaRPr lang="it-IT"/>
          </a:p>
        </p:txBody>
      </p:sp>
      <p:sp>
        <p:nvSpPr>
          <p:cNvPr id="4" name="Segnaposto numero diapositiva 3"/>
          <p:cNvSpPr>
            <a:spLocks noGrp="1"/>
          </p:cNvSpPr>
          <p:nvPr>
            <p:ph type="sldNum" sz="quarter" idx="12"/>
          </p:nvPr>
        </p:nvSpPr>
        <p:spPr/>
        <p:txBody>
          <a:bodyPr/>
          <a:lstStyle/>
          <a:p>
            <a:fld id="{5EECA967-669B-5F49-BDED-58964807E68B}" type="slidenum">
              <a:rPr lang="it-IT" smtClean="0"/>
              <a:pPr/>
              <a:t>2</a:t>
            </a:fld>
            <a:endParaRPr lang="it-IT" dirty="0"/>
          </a:p>
        </p:txBody>
      </p:sp>
      <p:sp>
        <p:nvSpPr>
          <p:cNvPr id="5" name="Segnaposto contenuto 4"/>
          <p:cNvSpPr>
            <a:spLocks noGrp="1"/>
          </p:cNvSpPr>
          <p:nvPr>
            <p:ph idx="13"/>
          </p:nvPr>
        </p:nvSpPr>
        <p:spPr>
          <a:xfrm>
            <a:off x="468000" y="1210643"/>
            <a:ext cx="8497579" cy="6832640"/>
          </a:xfrm>
        </p:spPr>
        <p:txBody>
          <a:bodyPr/>
          <a:lstStyle/>
          <a:p>
            <a:r>
              <a:rPr lang="it-IT" sz="1400" b="1" i="1" dirty="0"/>
              <a:t>L’art. 4 del Dlgs 103/24, </a:t>
            </a:r>
            <a:r>
              <a:rPr lang="it-IT" sz="1400" i="1" dirty="0"/>
              <a:t>prevede che:</a:t>
            </a:r>
            <a:endParaRPr lang="it-IT" sz="1400" dirty="0"/>
          </a:p>
          <a:p>
            <a:pPr algn="l"/>
            <a:endParaRPr lang="it-IT" sz="1200" b="1" i="0" dirty="0">
              <a:solidFill>
                <a:srgbClr val="19191A"/>
              </a:solidFill>
              <a:effectLst/>
              <a:latin typeface="Titillium Web" panose="00000500000000000000" pitchFamily="2" charset="0"/>
            </a:endParaRPr>
          </a:p>
          <a:p>
            <a:pPr algn="l"/>
            <a:r>
              <a:rPr lang="it-IT" sz="1200" b="1" i="0" dirty="0">
                <a:solidFill>
                  <a:srgbClr val="19191A"/>
                </a:solidFill>
                <a:effectLst/>
                <a:latin typeface="Titillium Web" panose="00000500000000000000" pitchFamily="2" charset="0"/>
              </a:rPr>
              <a:t>1. </a:t>
            </a:r>
            <a:r>
              <a:rPr lang="it-IT" sz="1200" b="0" i="0" dirty="0">
                <a:solidFill>
                  <a:srgbClr val="19191A"/>
                </a:solidFill>
                <a:effectLst/>
                <a:latin typeface="Titillium Web" panose="00000500000000000000" pitchFamily="2" charset="0"/>
              </a:rPr>
              <a:t>Al fine di rendere più efficienti e coordinare i controlli sulle attività economiche ed evitare duplicazioni e sovrapposizioni, nonché programmare l'attività ispettiva in ragione del profilo di rischio</a:t>
            </a:r>
            <a:r>
              <a:rPr lang="it-IT" sz="1400" b="1" i="0" dirty="0">
                <a:solidFill>
                  <a:srgbClr val="FF0000"/>
                </a:solidFill>
                <a:effectLst/>
                <a:latin typeface="Titillium Web" panose="00000500000000000000" pitchFamily="2" charset="0"/>
              </a:rPr>
              <a:t>, le amministrazioni che svolgono funzioni di controllo, prima di avviare le attività di vigilanza consultano ed alimentano con gli esiti dei controlli il fascicolo informatico di impresa di seguito «fascicolo informatico», </a:t>
            </a:r>
            <a:r>
              <a:rPr lang="it-IT" sz="1200" b="0" i="0" dirty="0">
                <a:solidFill>
                  <a:srgbClr val="19191A"/>
                </a:solidFill>
                <a:effectLst/>
                <a:latin typeface="Titillium Web" panose="00000500000000000000" pitchFamily="2" charset="0"/>
              </a:rPr>
              <a:t>di cui all'</a:t>
            </a:r>
            <a:r>
              <a:rPr lang="it-IT" sz="1200" b="0" i="0" u="sng" dirty="0">
                <a:solidFill>
                  <a:srgbClr val="0066CC"/>
                </a:solidFill>
                <a:effectLst/>
                <a:latin typeface="Titillium Web" panose="00000500000000000000" pitchFamily="2" charset="0"/>
                <a:hlinkClick r:id="rId3"/>
              </a:rPr>
              <a:t>articolo 2, comma 2, lettera b), della legge 29 dicembre 1993, n. 580</a:t>
            </a:r>
            <a:r>
              <a:rPr lang="it-IT" sz="1200" b="0" i="0" dirty="0">
                <a:solidFill>
                  <a:srgbClr val="19191A"/>
                </a:solidFill>
                <a:effectLst/>
                <a:latin typeface="Titillium Web" panose="00000500000000000000" pitchFamily="2" charset="0"/>
              </a:rPr>
              <a:t>. In caso di mancato deposito da parte dell'amministrazione del verbale contenente l'esito dei controlli nel fascicolo informatico, l'impresa può richiedere all'amministrazione di provvedere mediante apposita istanza, anche depositata nel fascicolo, recante il numero di protocollo del verbale e la copia dell'atto corredata da una dichiarazione ai sensi dell'</a:t>
            </a:r>
            <a:r>
              <a:rPr lang="it-IT" sz="1200" b="0" i="0" u="sng" dirty="0">
                <a:solidFill>
                  <a:srgbClr val="0066CC"/>
                </a:solidFill>
                <a:effectLst/>
                <a:latin typeface="Titillium Web" panose="00000500000000000000" pitchFamily="2" charset="0"/>
                <a:hlinkClick r:id="rId4"/>
              </a:rPr>
              <a:t>articolo 47 del decreto del Presidente della Repubblica 28 dicembre 2000, n. 445</a:t>
            </a:r>
            <a:r>
              <a:rPr lang="it-IT" sz="1200" b="0" i="0" dirty="0">
                <a:solidFill>
                  <a:srgbClr val="19191A"/>
                </a:solidFill>
                <a:effectLst/>
                <a:latin typeface="Titillium Web" panose="00000500000000000000" pitchFamily="2" charset="0"/>
              </a:rPr>
              <a:t>. L'amministrazione adempie entro il termine di cinque giorni.</a:t>
            </a:r>
            <a:br>
              <a:rPr lang="it-IT" sz="1200" b="0" i="0" dirty="0">
                <a:solidFill>
                  <a:srgbClr val="19191A"/>
                </a:solidFill>
                <a:effectLst/>
                <a:latin typeface="Titillium Web" panose="00000500000000000000" pitchFamily="2" charset="0"/>
              </a:rPr>
            </a:br>
            <a:endParaRPr lang="it-IT" sz="1200" b="0" i="0" dirty="0">
              <a:solidFill>
                <a:srgbClr val="19191A"/>
              </a:solidFill>
              <a:effectLst/>
              <a:latin typeface="Titillium Web" panose="00000500000000000000" pitchFamily="2" charset="0"/>
            </a:endParaRPr>
          </a:p>
          <a:p>
            <a:pPr algn="l"/>
            <a:r>
              <a:rPr lang="it-IT" sz="1200" b="1" i="0" dirty="0">
                <a:solidFill>
                  <a:srgbClr val="19191A"/>
                </a:solidFill>
                <a:effectLst/>
                <a:latin typeface="Titillium Web" panose="00000500000000000000" pitchFamily="2" charset="0"/>
              </a:rPr>
              <a:t>2. </a:t>
            </a:r>
            <a:r>
              <a:rPr lang="it-IT" sz="1400" b="1" i="0" dirty="0">
                <a:solidFill>
                  <a:srgbClr val="FF0000"/>
                </a:solidFill>
                <a:effectLst/>
                <a:latin typeface="Titillium Web" panose="00000500000000000000" pitchFamily="2" charset="0"/>
              </a:rPr>
              <a:t>L'amministrazione procedente, ai fini del coordinamento, programmazione e svolgimento dei controlli, accede al fascicolo informatico, direttamente e integralmente senza oneri né vincoli</a:t>
            </a:r>
            <a:r>
              <a:rPr lang="it-IT" sz="1200" b="0" i="0" dirty="0">
                <a:solidFill>
                  <a:srgbClr val="19191A"/>
                </a:solidFill>
                <a:effectLst/>
                <a:latin typeface="Titillium Web" panose="00000500000000000000" pitchFamily="2" charset="0"/>
              </a:rPr>
              <a:t>, con le modalità definite dal decreto del Ministro delle imprese e del made in </a:t>
            </a:r>
            <a:r>
              <a:rPr lang="it-IT" sz="1200" b="0" i="0" dirty="0" err="1">
                <a:solidFill>
                  <a:srgbClr val="19191A"/>
                </a:solidFill>
                <a:effectLst/>
                <a:latin typeface="Titillium Web" panose="00000500000000000000" pitchFamily="2" charset="0"/>
              </a:rPr>
              <a:t>Italy</a:t>
            </a:r>
            <a:r>
              <a:rPr lang="it-IT" sz="1200" b="0" i="0" dirty="0">
                <a:solidFill>
                  <a:srgbClr val="19191A"/>
                </a:solidFill>
                <a:effectLst/>
                <a:latin typeface="Titillium Web" panose="00000500000000000000" pitchFamily="2" charset="0"/>
              </a:rPr>
              <a:t> di cui all'articolo 4, comma 6, secondo periodo, del </a:t>
            </a:r>
            <a:r>
              <a:rPr lang="it-IT" sz="1200" b="0" i="0" u="sng" dirty="0">
                <a:solidFill>
                  <a:srgbClr val="0066CC"/>
                </a:solidFill>
                <a:effectLst/>
                <a:latin typeface="Titillium Web" panose="00000500000000000000" pitchFamily="2" charset="0"/>
                <a:hlinkClick r:id="rId5"/>
              </a:rPr>
              <a:t>decreto legislativo n. 219 del 2016</a:t>
            </a:r>
            <a:r>
              <a:rPr lang="it-IT" sz="1200" b="0" i="0" dirty="0">
                <a:solidFill>
                  <a:srgbClr val="19191A"/>
                </a:solidFill>
                <a:effectLst/>
                <a:latin typeface="Titillium Web" panose="00000500000000000000" pitchFamily="2" charset="0"/>
              </a:rPr>
              <a:t>, avvalendosi anche dei dati ivi presenti concernenti i controlli già svolti dalla stessa amministrazione o dalle amministrazioni diverse operanti nello stesso settore e dei dati relativi alla costituzione, all'avvio e all'esercizio d'attività economiche, nella misura in cui sia previsto dalla disciplina del relativo procedimento amministrativo, per quanto riguarda i dati personali nel rispetto dei principi di cui all'</a:t>
            </a:r>
            <a:r>
              <a:rPr lang="it-IT" sz="1200" b="0" i="0" u="sng" dirty="0">
                <a:solidFill>
                  <a:srgbClr val="0066CC"/>
                </a:solidFill>
                <a:effectLst/>
                <a:latin typeface="Titillium Web" panose="00000500000000000000" pitchFamily="2" charset="0"/>
                <a:hlinkClick r:id="rId6"/>
              </a:rPr>
              <a:t>articolo 5 del regolamento (UE) 2016/679</a:t>
            </a:r>
            <a:r>
              <a:rPr lang="it-IT" sz="1200" b="0" i="0" dirty="0">
                <a:solidFill>
                  <a:srgbClr val="19191A"/>
                </a:solidFill>
                <a:effectLst/>
                <a:latin typeface="Titillium Web" panose="00000500000000000000" pitchFamily="2" charset="0"/>
              </a:rPr>
              <a:t>.</a:t>
            </a:r>
            <a:br>
              <a:rPr lang="it-IT" sz="1200" b="0" i="0" dirty="0">
                <a:solidFill>
                  <a:srgbClr val="19191A"/>
                </a:solidFill>
                <a:effectLst/>
                <a:latin typeface="Titillium Web" panose="00000500000000000000" pitchFamily="2" charset="0"/>
              </a:rPr>
            </a:br>
            <a:endParaRPr lang="it-IT" sz="1200" b="0" i="0" dirty="0">
              <a:solidFill>
                <a:srgbClr val="19191A"/>
              </a:solidFill>
              <a:effectLst/>
              <a:latin typeface="Titillium Web" panose="00000500000000000000" pitchFamily="2" charset="0"/>
            </a:endParaRPr>
          </a:p>
          <a:p>
            <a:pPr algn="l"/>
            <a:r>
              <a:rPr lang="it-IT" sz="1200" b="1" i="0" dirty="0">
                <a:solidFill>
                  <a:srgbClr val="19191A"/>
                </a:solidFill>
                <a:effectLst/>
                <a:latin typeface="Titillium Web" panose="00000500000000000000" pitchFamily="2" charset="0"/>
              </a:rPr>
              <a:t>3.</a:t>
            </a:r>
            <a:r>
              <a:rPr lang="it-IT" sz="1400" b="1" i="0" dirty="0">
                <a:solidFill>
                  <a:srgbClr val="FF0000"/>
                </a:solidFill>
                <a:effectLst/>
                <a:latin typeface="Titillium Web" panose="00000500000000000000" pitchFamily="2" charset="0"/>
              </a:rPr>
              <a:t> Le amministrazioni di cui all'articolo 1 non possono richiedere la produzione di documenti e informazioni già disponibili nel fascicolo informatico</a:t>
            </a:r>
            <a:r>
              <a:rPr lang="it-IT" sz="1200" b="0" i="0" dirty="0">
                <a:solidFill>
                  <a:srgbClr val="19191A"/>
                </a:solidFill>
                <a:effectLst/>
                <a:latin typeface="Titillium Web" panose="00000500000000000000" pitchFamily="2" charset="0"/>
              </a:rPr>
              <a:t> o comunque in loro possesso. In caso di violazione si applicano le sanzioni di cui all'articolo 18-bis, comma 4, primo periodo, del </a:t>
            </a:r>
            <a:r>
              <a:rPr lang="it-IT" sz="1200" b="0" i="0" u="sng" dirty="0">
                <a:solidFill>
                  <a:srgbClr val="0066CC"/>
                </a:solidFill>
                <a:effectLst/>
                <a:latin typeface="Titillium Web" panose="00000500000000000000" pitchFamily="2" charset="0"/>
                <a:hlinkClick r:id="rId7"/>
              </a:rPr>
              <a:t>decreto legislativo 7 marzo 2005, n. 82</a:t>
            </a:r>
            <a:r>
              <a:rPr lang="it-IT" sz="1200" b="0" i="0" dirty="0">
                <a:solidFill>
                  <a:srgbClr val="19191A"/>
                </a:solidFill>
                <a:effectLst/>
                <a:latin typeface="Titillium Web" panose="00000500000000000000" pitchFamily="2" charset="0"/>
              </a:rPr>
              <a:t>. Gli operatori che abbiano ricevuto la richiesta di documenti o informazioni in violazione del comma precedente, segnalano tale inadempienza all'Agenzia per l'Italia digitale (AGID). Ove l'AGID accerta la sussistenza della violazione, pubblica la predetta segnalazione su apposita area del proprio sito istituzionale espungendovi i dati personali relativi al segnalante e, comunque, i dati personali eccedenti le finalità perseguite.</a:t>
            </a:r>
            <a:br>
              <a:rPr lang="it-IT" sz="1200" b="0" i="0" dirty="0">
                <a:solidFill>
                  <a:srgbClr val="19191A"/>
                </a:solidFill>
                <a:effectLst/>
                <a:latin typeface="Titillium Web" panose="00000500000000000000" pitchFamily="2" charset="0"/>
              </a:rPr>
            </a:br>
            <a:endParaRPr lang="it-IT" sz="1200" b="0" i="0" dirty="0">
              <a:solidFill>
                <a:srgbClr val="19191A"/>
              </a:solidFill>
              <a:effectLst/>
              <a:latin typeface="Titillium Web" panose="00000500000000000000" pitchFamily="2" charset="0"/>
            </a:endParaRPr>
          </a:p>
          <a:p>
            <a:pPr algn="l"/>
            <a:r>
              <a:rPr lang="it-IT" sz="1200" b="1" i="0" dirty="0">
                <a:solidFill>
                  <a:srgbClr val="19191A"/>
                </a:solidFill>
                <a:effectLst/>
                <a:latin typeface="Titillium Web" panose="00000500000000000000" pitchFamily="2" charset="0"/>
              </a:rPr>
              <a:t>4. </a:t>
            </a:r>
            <a:r>
              <a:rPr lang="it-IT" sz="1200" b="0" i="0" dirty="0">
                <a:solidFill>
                  <a:srgbClr val="19191A"/>
                </a:solidFill>
                <a:effectLst/>
                <a:latin typeface="Titillium Web" panose="00000500000000000000" pitchFamily="2" charset="0"/>
              </a:rPr>
              <a:t>Al fine di garantire elevati standard di affidabilità sistemica è previsto il potenziamento delle infrastrutture in uso alle amministrazioni coinvolte nell'attività di controllo. La Piattaforma digitale nazionale dati (PDND) di cui all'</a:t>
            </a:r>
            <a:r>
              <a:rPr lang="it-IT" sz="1200" b="0" i="0" u="sng" dirty="0">
                <a:solidFill>
                  <a:srgbClr val="0066CC"/>
                </a:solidFill>
                <a:effectLst/>
                <a:latin typeface="Titillium Web" panose="00000500000000000000" pitchFamily="2" charset="0"/>
                <a:hlinkClick r:id="rId8"/>
              </a:rPr>
              <a:t>articolo 50-ter del decreto legislativo 7 marzo 2005, n. 82</a:t>
            </a:r>
            <a:r>
              <a:rPr lang="it-IT" sz="1200" b="0" i="0" dirty="0">
                <a:solidFill>
                  <a:srgbClr val="19191A"/>
                </a:solidFill>
                <a:effectLst/>
                <a:latin typeface="Titillium Web" panose="00000500000000000000" pitchFamily="2" charset="0"/>
              </a:rPr>
              <a:t>, è sviluppata anche al fine di consentire agli operatori di acquisire certificati relativi a propri fatti, stati e qualità. L'interoperabilità del sistema è assicurata attraverso i servizi resi dalla medesima PDND.</a:t>
            </a:r>
            <a:endParaRPr lang="it-IT" sz="1200" b="1" i="1" dirty="0"/>
          </a:p>
          <a:p>
            <a:endParaRPr lang="it-IT" sz="1400" b="1" i="1" dirty="0"/>
          </a:p>
          <a:p>
            <a:endParaRPr lang="it-IT" b="1" i="1" dirty="0"/>
          </a:p>
          <a:p>
            <a:endParaRPr lang="it-IT" b="1" i="1" dirty="0"/>
          </a:p>
        </p:txBody>
      </p:sp>
    </p:spTree>
    <p:extLst>
      <p:ext uri="{BB962C8B-B14F-4D97-AF65-F5344CB8AC3E}">
        <p14:creationId xmlns:p14="http://schemas.microsoft.com/office/powerpoint/2010/main" val="1135007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000" y="432000"/>
            <a:ext cx="8218798" cy="465854"/>
          </a:xfrm>
        </p:spPr>
        <p:txBody>
          <a:bodyPr/>
          <a:lstStyle/>
          <a:p>
            <a:r>
              <a:rPr lang="it-IT" dirty="0"/>
              <a:t>Come nasce il fascicolo d’impresa</a:t>
            </a:r>
          </a:p>
        </p:txBody>
      </p:sp>
      <p:sp>
        <p:nvSpPr>
          <p:cNvPr id="3" name="Segnaposto testo 2"/>
          <p:cNvSpPr>
            <a:spLocks noGrp="1"/>
          </p:cNvSpPr>
          <p:nvPr>
            <p:ph type="body" idx="1"/>
          </p:nvPr>
        </p:nvSpPr>
        <p:spPr/>
        <p:txBody>
          <a:bodyPr/>
          <a:lstStyle/>
          <a:p>
            <a:endParaRPr lang="it-IT"/>
          </a:p>
        </p:txBody>
      </p:sp>
      <p:sp>
        <p:nvSpPr>
          <p:cNvPr id="4" name="Segnaposto numero diapositiva 3"/>
          <p:cNvSpPr>
            <a:spLocks noGrp="1"/>
          </p:cNvSpPr>
          <p:nvPr>
            <p:ph type="sldNum" sz="quarter" idx="12"/>
          </p:nvPr>
        </p:nvSpPr>
        <p:spPr/>
        <p:txBody>
          <a:bodyPr/>
          <a:lstStyle/>
          <a:p>
            <a:fld id="{5EECA967-669B-5F49-BDED-58964807E68B}" type="slidenum">
              <a:rPr lang="it-IT" smtClean="0"/>
              <a:pPr/>
              <a:t>3</a:t>
            </a:fld>
            <a:endParaRPr lang="it-IT" dirty="0"/>
          </a:p>
        </p:txBody>
      </p:sp>
      <p:sp>
        <p:nvSpPr>
          <p:cNvPr id="5" name="Segnaposto contenuto 4"/>
          <p:cNvSpPr>
            <a:spLocks noGrp="1"/>
          </p:cNvSpPr>
          <p:nvPr>
            <p:ph idx="13"/>
          </p:nvPr>
        </p:nvSpPr>
        <p:spPr>
          <a:xfrm>
            <a:off x="468000" y="1210643"/>
            <a:ext cx="8497579" cy="5977021"/>
          </a:xfrm>
        </p:spPr>
        <p:txBody>
          <a:bodyPr/>
          <a:lstStyle/>
          <a:p>
            <a:r>
              <a:rPr lang="it-IT" sz="1400" b="1" i="1" dirty="0"/>
              <a:t>Articolo 43 bis, </a:t>
            </a:r>
            <a:r>
              <a:rPr lang="it-IT" sz="1400" i="1" dirty="0"/>
              <a:t>del decreto del Presidente della Repubblica</a:t>
            </a:r>
            <a:r>
              <a:rPr lang="it-IT" sz="1400" b="1" i="1" dirty="0"/>
              <a:t> 28 dicembre 2000, n. 445</a:t>
            </a:r>
            <a:endParaRPr lang="it-IT" sz="1400" dirty="0"/>
          </a:p>
          <a:p>
            <a:r>
              <a:rPr lang="it-IT" sz="1400" i="1" dirty="0"/>
              <a:t>1. </a:t>
            </a:r>
            <a:r>
              <a:rPr lang="it-IT" sz="1400" b="1" i="1" dirty="0"/>
              <a:t>Lo sportello unico per le attività produttive:</a:t>
            </a:r>
            <a:endParaRPr lang="it-IT" sz="1400" dirty="0"/>
          </a:p>
          <a:p>
            <a:r>
              <a:rPr lang="it-IT" sz="1400" dirty="0"/>
              <a:t>a) trasmette alle altre amministrazioni pubbliche coinvolte nel procedimento le comunicazioni e </a:t>
            </a:r>
            <a:r>
              <a:rPr lang="it-IT" sz="1400" b="1" i="1" dirty="0"/>
              <a:t>i documenti attestanti atti, fatti, qualità, stati soggettivi, nonché gli atti di autorizzazione, licenza, concessione, permesso o nulla osta </a:t>
            </a:r>
            <a:r>
              <a:rPr lang="it-IT" sz="1400" dirty="0"/>
              <a:t>comunque denominati rilasciati dallo stesso sportello unico per le attività produttive o acquisiti da altre amministrazioni ovvero comunicati dall'impresa o dalle agenzie per le imprese, ivi comprese le certificazioni di qualità o ambientali; </a:t>
            </a:r>
          </a:p>
          <a:p>
            <a:r>
              <a:rPr lang="it-IT" sz="1400" i="1" dirty="0"/>
              <a:t>b) </a:t>
            </a:r>
            <a:r>
              <a:rPr lang="it-IT" sz="1400" b="1" i="1" dirty="0"/>
              <a:t>invia alla camera di commercio, industria, artigianato e agricoltura territorialmente competente, ai fini del loro inserimento nel Repertorio delle notizie economiche e amministrative (REA) e al fine della raccolta e conservazione in un fascicolo informatico per ciascuna impresa, il duplicato informatico dei documenti di cui alla lettera a).</a:t>
            </a:r>
          </a:p>
          <a:p>
            <a:endParaRPr lang="it-IT" sz="1400" b="1" i="1" dirty="0"/>
          </a:p>
          <a:p>
            <a:r>
              <a:rPr lang="it-IT" sz="1400" b="1" i="1" dirty="0"/>
              <a:t>Decreto legislativo 219 , 25 novembre 2016 </a:t>
            </a:r>
          </a:p>
          <a:p>
            <a:r>
              <a:rPr lang="it-IT" sz="1400" b="1" i="1" dirty="0"/>
              <a:t>Art. 1 (Modifiche alla legge 29 dicembre 1993, n. 580, così come modificata dal decreto legislativo 15 febbraio 2010, n. 23) </a:t>
            </a:r>
            <a:r>
              <a:rPr lang="it-IT" sz="1400" i="1" dirty="0"/>
              <a:t>…..</a:t>
            </a:r>
          </a:p>
          <a:p>
            <a:r>
              <a:rPr lang="it-IT" sz="1400" b="1" i="1" dirty="0"/>
              <a:t>Le camere di commercio</a:t>
            </a:r>
            <a:r>
              <a:rPr lang="it-IT" sz="1400" i="1" dirty="0"/>
              <a:t>, singolarmente o in forma associata, nell'ambito della circoscrizione territoriale di competenza, svolgono le funzioni relative a:  ….</a:t>
            </a:r>
          </a:p>
          <a:p>
            <a:r>
              <a:rPr lang="it-IT" sz="1400" i="1" dirty="0"/>
              <a:t>formazione e </a:t>
            </a:r>
            <a:r>
              <a:rPr lang="it-IT" sz="1400" b="1" i="1" dirty="0"/>
              <a:t>gestione del fascicolo informatico di impresa </a:t>
            </a:r>
            <a:r>
              <a:rPr lang="it-IT" sz="1400" i="1" dirty="0"/>
              <a:t>in cui sono raccolti dati relativi alla costituzione, all’avvio ed all’esercizio delle attività dell’impresa, nonché funzioni di punto unico di accesso telematico in relazione alle vicende amministrative riguardanti l’attività d’impresa, ove a ciò delegate su base legale o convenzionale; …</a:t>
            </a:r>
          </a:p>
          <a:p>
            <a:endParaRPr lang="it-IT" sz="1400" b="1" i="1" dirty="0"/>
          </a:p>
          <a:p>
            <a:endParaRPr lang="it-IT" sz="1400" b="1" i="1" dirty="0"/>
          </a:p>
          <a:p>
            <a:endParaRPr lang="it-IT" b="1" i="1" dirty="0"/>
          </a:p>
          <a:p>
            <a:endParaRPr lang="it-IT" b="1" i="1" dirty="0"/>
          </a:p>
        </p:txBody>
      </p:sp>
    </p:spTree>
    <p:extLst>
      <p:ext uri="{BB962C8B-B14F-4D97-AF65-F5344CB8AC3E}">
        <p14:creationId xmlns:p14="http://schemas.microsoft.com/office/powerpoint/2010/main" val="3616495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000" y="432000"/>
            <a:ext cx="8218798" cy="465854"/>
          </a:xfrm>
        </p:spPr>
        <p:txBody>
          <a:bodyPr/>
          <a:lstStyle/>
          <a:p>
            <a:r>
              <a:rPr lang="it-IT" dirty="0"/>
              <a:t>Come nasce il fascicolo d’impresa</a:t>
            </a:r>
          </a:p>
        </p:txBody>
      </p:sp>
      <p:sp>
        <p:nvSpPr>
          <p:cNvPr id="3" name="Segnaposto testo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5EECA967-669B-5F49-BDED-58964807E68B}" type="slidenum">
              <a:rPr lang="it-IT" smtClean="0"/>
              <a:pPr/>
              <a:t>4</a:t>
            </a:fld>
            <a:endParaRPr lang="it-IT" dirty="0"/>
          </a:p>
        </p:txBody>
      </p:sp>
      <p:sp>
        <p:nvSpPr>
          <p:cNvPr id="5" name="Segnaposto contenuto 4"/>
          <p:cNvSpPr>
            <a:spLocks noGrp="1"/>
          </p:cNvSpPr>
          <p:nvPr>
            <p:ph idx="13"/>
          </p:nvPr>
        </p:nvSpPr>
        <p:spPr>
          <a:xfrm>
            <a:off x="455474" y="1323716"/>
            <a:ext cx="8229600" cy="5152180"/>
          </a:xfrm>
        </p:spPr>
        <p:txBody>
          <a:bodyPr/>
          <a:lstStyle/>
          <a:p>
            <a:r>
              <a:rPr lang="it-IT" dirty="0"/>
              <a:t>Lo stesso Dlgs 21/16 all’art. 4 prevedeva già che una copia di tutti i provvedimenti conclusivi dei procedimenti amministrativi fosse trasmessa alla Camera di Commercio per l’inserimento nel fascicolo.</a:t>
            </a:r>
          </a:p>
          <a:p>
            <a:endParaRPr lang="it-IT" dirty="0"/>
          </a:p>
          <a:p>
            <a:r>
              <a:rPr lang="it-IT" b="1" dirty="0"/>
              <a:t>Mancava uno specifico regolamento per la creazione e il «popolamento» e la fruizione dei fascicoli. In data 25 ottobre 2024 viene emanato il DM 159/24 (Regolamento di attuazione del fascicolo </a:t>
            </a:r>
            <a:r>
              <a:rPr lang="it-IT" b="1"/>
              <a:t>informatico d’impresa)</a:t>
            </a:r>
            <a:endParaRPr lang="it-IT" b="1" dirty="0"/>
          </a:p>
          <a:p>
            <a:br>
              <a:rPr lang="it-IT" dirty="0"/>
            </a:br>
            <a:r>
              <a:rPr lang="it-IT" dirty="0"/>
              <a:t>Il "Fascicolo d'impresa" </a:t>
            </a:r>
            <a:r>
              <a:rPr lang="it-IT" dirty="0" err="1"/>
              <a:t>e’</a:t>
            </a:r>
            <a:r>
              <a:rPr lang="it-IT" dirty="0"/>
              <a:t> costituito dagli atti e dai documenti di cui all’art. 1 comma 1 lettera o) del </a:t>
            </a:r>
            <a:r>
              <a:rPr lang="it-IT" sz="1800" b="1" dirty="0">
                <a:solidFill>
                  <a:srgbClr val="FF0000"/>
                </a:solidFill>
              </a:rPr>
              <a:t>DM 159/24</a:t>
            </a:r>
            <a:r>
              <a:rPr lang="it-IT" dirty="0"/>
              <a:t>, ovvero: </a:t>
            </a:r>
          </a:p>
          <a:p>
            <a:pPr marL="285750" indent="-285750">
              <a:buFont typeface="Arial" panose="020B0604020202020204" pitchFamily="34" charset="0"/>
              <a:buChar char="•"/>
            </a:pPr>
            <a:r>
              <a:rPr lang="it-IT" dirty="0"/>
              <a:t>Provvedimenti conclusivi di procedimenti amministrativi relativi ad attività d’impresa</a:t>
            </a:r>
          </a:p>
          <a:p>
            <a:pPr marL="285750" indent="-285750">
              <a:buFont typeface="Arial" panose="020B0604020202020204" pitchFamily="34" charset="0"/>
              <a:buChar char="•"/>
            </a:pPr>
            <a:r>
              <a:rPr lang="it-IT" dirty="0"/>
              <a:t>Provvedimenti rilasciati dai SUAP (autorizzazioni, concessioni, permessi, nulla osta, ecc.)</a:t>
            </a:r>
          </a:p>
          <a:p>
            <a:pPr marL="285750" indent="-285750">
              <a:buFont typeface="Arial" panose="020B0604020202020204" pitchFamily="34" charset="0"/>
              <a:buChar char="•"/>
            </a:pPr>
            <a:r>
              <a:rPr lang="it-IT" dirty="0"/>
              <a:t>Documenti, compresi gli elaborati tecnici, relativi all’apertura o ampliamento insediamenti produttivi </a:t>
            </a:r>
          </a:p>
          <a:p>
            <a:pPr marL="285750" indent="-285750">
              <a:buFont typeface="Arial" panose="020B0604020202020204" pitchFamily="34" charset="0"/>
              <a:buChar char="•"/>
            </a:pPr>
            <a:r>
              <a:rPr lang="it-IT" dirty="0"/>
              <a:t>Verifiche e controlli effettuati dalle PPAA</a:t>
            </a:r>
          </a:p>
          <a:p>
            <a:pPr marL="285750" indent="-285750">
              <a:buFont typeface="Arial" panose="020B0604020202020204" pitchFamily="34" charset="0"/>
              <a:buChar char="•"/>
            </a:pPr>
            <a:r>
              <a:rPr lang="it-IT" dirty="0"/>
              <a:t>Certificazioni di qualità, attestati SOA e certificazioni ambientali</a:t>
            </a:r>
          </a:p>
          <a:p>
            <a:r>
              <a:rPr lang="it-IT" b="1" dirty="0"/>
              <a:t>Le Pubbliche Amministrazioni DOVRANNO consultare e verificare le autorizzazioni di un'impresa senza dover richiedere copia del documento all'impresa stessa.</a:t>
            </a:r>
          </a:p>
        </p:txBody>
      </p:sp>
    </p:spTree>
    <p:extLst>
      <p:ext uri="{BB962C8B-B14F-4D97-AF65-F5344CB8AC3E}">
        <p14:creationId xmlns:p14="http://schemas.microsoft.com/office/powerpoint/2010/main" val="341055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8000" y="432000"/>
            <a:ext cx="8218798" cy="465854"/>
          </a:xfrm>
        </p:spPr>
        <p:txBody>
          <a:bodyPr/>
          <a:lstStyle/>
          <a:p>
            <a:r>
              <a:rPr lang="it-IT" dirty="0"/>
              <a:t>Chi gestisce il Fascicolo d’impresa</a:t>
            </a:r>
          </a:p>
        </p:txBody>
      </p:sp>
      <p:sp>
        <p:nvSpPr>
          <p:cNvPr id="3" name="Segnaposto testo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5EECA967-669B-5F49-BDED-58964807E68B}" type="slidenum">
              <a:rPr lang="it-IT" smtClean="0"/>
              <a:pPr/>
              <a:t>5</a:t>
            </a:fld>
            <a:endParaRPr lang="it-IT" dirty="0"/>
          </a:p>
        </p:txBody>
      </p:sp>
      <p:sp>
        <p:nvSpPr>
          <p:cNvPr id="5" name="Segnaposto contenuto 4"/>
          <p:cNvSpPr>
            <a:spLocks noGrp="1"/>
          </p:cNvSpPr>
          <p:nvPr>
            <p:ph idx="13"/>
          </p:nvPr>
        </p:nvSpPr>
        <p:spPr>
          <a:xfrm>
            <a:off x="455474" y="1323716"/>
            <a:ext cx="8229600" cy="738664"/>
          </a:xfrm>
        </p:spPr>
        <p:txBody>
          <a:bodyPr/>
          <a:lstStyle/>
          <a:p>
            <a:r>
              <a:rPr lang="it-IT" dirty="0"/>
              <a:t>Il "Fascicolo informatico d'impresa" è gestito dalle Camere di Commercio le quali  consentono a tutte le Pubbliche Amministrazioni di accedere direttamente a documenti ed atti relativi alle imprese.</a:t>
            </a:r>
          </a:p>
        </p:txBody>
      </p:sp>
      <p:sp>
        <p:nvSpPr>
          <p:cNvPr id="6" name="Rettangolo 5">
            <a:extLst>
              <a:ext uri="{FF2B5EF4-FFF2-40B4-BE49-F238E27FC236}">
                <a16:creationId xmlns:a16="http://schemas.microsoft.com/office/drawing/2014/main" id="{C6828AC2-9818-4A51-840B-947221BA20D1}"/>
              </a:ext>
            </a:extLst>
          </p:cNvPr>
          <p:cNvSpPr/>
          <p:nvPr/>
        </p:nvSpPr>
        <p:spPr>
          <a:xfrm>
            <a:off x="0" y="2062380"/>
            <a:ext cx="9144000" cy="47956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B72829FF-1B25-425E-8E98-B037D888E759}"/>
              </a:ext>
            </a:extLst>
          </p:cNvPr>
          <p:cNvSpPr/>
          <p:nvPr/>
        </p:nvSpPr>
        <p:spPr>
          <a:xfrm>
            <a:off x="6554357" y="4795621"/>
            <a:ext cx="2016224" cy="20162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8" name="Gruppo 7">
            <a:extLst>
              <a:ext uri="{FF2B5EF4-FFF2-40B4-BE49-F238E27FC236}">
                <a16:creationId xmlns:a16="http://schemas.microsoft.com/office/drawing/2014/main" id="{36253FA4-9200-4713-A54F-541E324F48F9}"/>
              </a:ext>
            </a:extLst>
          </p:cNvPr>
          <p:cNvGrpSpPr/>
          <p:nvPr/>
        </p:nvGrpSpPr>
        <p:grpSpPr>
          <a:xfrm>
            <a:off x="1353961" y="4804276"/>
            <a:ext cx="489749" cy="1027123"/>
            <a:chOff x="1332117" y="3398461"/>
            <a:chExt cx="489749" cy="1027123"/>
          </a:xfrm>
        </p:grpSpPr>
        <p:sp>
          <p:nvSpPr>
            <p:cNvPr id="9" name="Arco 8">
              <a:extLst>
                <a:ext uri="{FF2B5EF4-FFF2-40B4-BE49-F238E27FC236}">
                  <a16:creationId xmlns:a16="http://schemas.microsoft.com/office/drawing/2014/main" id="{D7DCCF5D-C841-4C06-BA09-159404C90876}"/>
                </a:ext>
              </a:extLst>
            </p:cNvPr>
            <p:cNvSpPr/>
            <p:nvPr/>
          </p:nvSpPr>
          <p:spPr>
            <a:xfrm rot="10800000" flipH="1">
              <a:off x="1332117" y="3935835"/>
              <a:ext cx="489749" cy="489749"/>
            </a:xfrm>
            <a:prstGeom prst="arc">
              <a:avLst>
                <a:gd name="adj1" fmla="val 11144682"/>
                <a:gd name="adj2" fmla="val 16862167"/>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0" name="Connettore 1 66">
              <a:extLst>
                <a:ext uri="{FF2B5EF4-FFF2-40B4-BE49-F238E27FC236}">
                  <a16:creationId xmlns:a16="http://schemas.microsoft.com/office/drawing/2014/main" id="{A9247381-5B37-4208-83DD-6994F467036E}"/>
                </a:ext>
              </a:extLst>
            </p:cNvPr>
            <p:cNvCxnSpPr/>
            <p:nvPr/>
          </p:nvCxnSpPr>
          <p:spPr>
            <a:xfrm flipV="1">
              <a:off x="1332117" y="3398461"/>
              <a:ext cx="0" cy="782249"/>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pic>
        <p:nvPicPr>
          <p:cNvPr id="11" name="Picture 3" descr="D:\INFOCAMERE\lavoro\----AI utili\esempi\set x ppt esterni\PA---ente.png">
            <a:extLst>
              <a:ext uri="{FF2B5EF4-FFF2-40B4-BE49-F238E27FC236}">
                <a16:creationId xmlns:a16="http://schemas.microsoft.com/office/drawing/2014/main" id="{417EC870-03B2-4EBE-A90C-7FFECF1E9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812" y="2079967"/>
            <a:ext cx="797009" cy="72455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uppo 12">
            <a:extLst>
              <a:ext uri="{FF2B5EF4-FFF2-40B4-BE49-F238E27FC236}">
                <a16:creationId xmlns:a16="http://schemas.microsoft.com/office/drawing/2014/main" id="{65A12A8C-74D0-4538-8BA3-272D440E716B}"/>
              </a:ext>
            </a:extLst>
          </p:cNvPr>
          <p:cNvGrpSpPr/>
          <p:nvPr/>
        </p:nvGrpSpPr>
        <p:grpSpPr>
          <a:xfrm>
            <a:off x="1568904" y="5256606"/>
            <a:ext cx="1152128" cy="1152128"/>
            <a:chOff x="1755973" y="3572960"/>
            <a:chExt cx="1152128" cy="1152128"/>
          </a:xfrm>
        </p:grpSpPr>
        <p:sp>
          <p:nvSpPr>
            <p:cNvPr id="14" name="Ovale 13">
              <a:extLst>
                <a:ext uri="{FF2B5EF4-FFF2-40B4-BE49-F238E27FC236}">
                  <a16:creationId xmlns:a16="http://schemas.microsoft.com/office/drawing/2014/main" id="{67CDAAC6-F697-45C8-9F89-8818A6778F8D}"/>
                </a:ext>
              </a:extLst>
            </p:cNvPr>
            <p:cNvSpPr/>
            <p:nvPr/>
          </p:nvSpPr>
          <p:spPr>
            <a:xfrm>
              <a:off x="1755973" y="3572960"/>
              <a:ext cx="1152128" cy="1152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5" name="Picture 7" descr="D:\INFOCAMERE\lavoro\----AI utili\esempi\set x ppt esterni\documento.png">
              <a:extLst>
                <a:ext uri="{FF2B5EF4-FFF2-40B4-BE49-F238E27FC236}">
                  <a16:creationId xmlns:a16="http://schemas.microsoft.com/office/drawing/2014/main" id="{E255418A-0DD7-46F0-AC05-0B46F9FB9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341" y="3736872"/>
              <a:ext cx="619125" cy="809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uppo 15">
            <a:extLst>
              <a:ext uri="{FF2B5EF4-FFF2-40B4-BE49-F238E27FC236}">
                <a16:creationId xmlns:a16="http://schemas.microsoft.com/office/drawing/2014/main" id="{75E792F6-68E1-488F-A51D-5D2B2905BEE9}"/>
              </a:ext>
            </a:extLst>
          </p:cNvPr>
          <p:cNvGrpSpPr/>
          <p:nvPr/>
        </p:nvGrpSpPr>
        <p:grpSpPr>
          <a:xfrm>
            <a:off x="1356523" y="2813914"/>
            <a:ext cx="489749" cy="635999"/>
            <a:chOff x="1332117" y="3789585"/>
            <a:chExt cx="489749" cy="635999"/>
          </a:xfrm>
        </p:grpSpPr>
        <p:sp>
          <p:nvSpPr>
            <p:cNvPr id="17" name="Arco 16">
              <a:extLst>
                <a:ext uri="{FF2B5EF4-FFF2-40B4-BE49-F238E27FC236}">
                  <a16:creationId xmlns:a16="http://schemas.microsoft.com/office/drawing/2014/main" id="{76EAB80D-1E93-4812-86A3-6D134A24F168}"/>
                </a:ext>
              </a:extLst>
            </p:cNvPr>
            <p:cNvSpPr/>
            <p:nvPr/>
          </p:nvSpPr>
          <p:spPr>
            <a:xfrm rot="10800000" flipH="1">
              <a:off x="1332117" y="3935835"/>
              <a:ext cx="489749" cy="489749"/>
            </a:xfrm>
            <a:prstGeom prst="arc">
              <a:avLst>
                <a:gd name="adj1" fmla="val 11144682"/>
                <a:gd name="adj2" fmla="val 16862167"/>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18" name="Connettore 1 64">
              <a:extLst>
                <a:ext uri="{FF2B5EF4-FFF2-40B4-BE49-F238E27FC236}">
                  <a16:creationId xmlns:a16="http://schemas.microsoft.com/office/drawing/2014/main" id="{B085DDAD-3F3E-4AD9-BD3C-5AE1D1EFB6AD}"/>
                </a:ext>
              </a:extLst>
            </p:cNvPr>
            <p:cNvCxnSpPr/>
            <p:nvPr/>
          </p:nvCxnSpPr>
          <p:spPr>
            <a:xfrm flipV="1">
              <a:off x="1332117" y="3789585"/>
              <a:ext cx="0" cy="391126"/>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 name="Gruppo 18">
            <a:extLst>
              <a:ext uri="{FF2B5EF4-FFF2-40B4-BE49-F238E27FC236}">
                <a16:creationId xmlns:a16="http://schemas.microsoft.com/office/drawing/2014/main" id="{C6ECADDC-D3D9-4202-AE4C-2EA51B3D1032}"/>
              </a:ext>
            </a:extLst>
          </p:cNvPr>
          <p:cNvGrpSpPr/>
          <p:nvPr/>
        </p:nvGrpSpPr>
        <p:grpSpPr>
          <a:xfrm rot="10800000">
            <a:off x="7072719" y="4013941"/>
            <a:ext cx="489749" cy="723136"/>
            <a:chOff x="1332117" y="3702448"/>
            <a:chExt cx="489749" cy="723136"/>
          </a:xfrm>
        </p:grpSpPr>
        <p:sp>
          <p:nvSpPr>
            <p:cNvPr id="20" name="Arco 19">
              <a:extLst>
                <a:ext uri="{FF2B5EF4-FFF2-40B4-BE49-F238E27FC236}">
                  <a16:creationId xmlns:a16="http://schemas.microsoft.com/office/drawing/2014/main" id="{72CE2167-2857-4E6F-875B-316985530947}"/>
                </a:ext>
              </a:extLst>
            </p:cNvPr>
            <p:cNvSpPr/>
            <p:nvPr/>
          </p:nvSpPr>
          <p:spPr>
            <a:xfrm rot="10800000" flipH="1">
              <a:off x="1332117" y="3935835"/>
              <a:ext cx="489749" cy="489749"/>
            </a:xfrm>
            <a:prstGeom prst="arc">
              <a:avLst>
                <a:gd name="adj1" fmla="val 11144682"/>
                <a:gd name="adj2" fmla="val 16862167"/>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1" name="Connettore 1 69">
              <a:extLst>
                <a:ext uri="{FF2B5EF4-FFF2-40B4-BE49-F238E27FC236}">
                  <a16:creationId xmlns:a16="http://schemas.microsoft.com/office/drawing/2014/main" id="{69D1C7A4-685F-46E7-87F7-E94B449D07D1}"/>
                </a:ext>
              </a:extLst>
            </p:cNvPr>
            <p:cNvCxnSpPr/>
            <p:nvPr/>
          </p:nvCxnSpPr>
          <p:spPr>
            <a:xfrm rot="10800000">
              <a:off x="1332117" y="3702448"/>
              <a:ext cx="0" cy="478262"/>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2" name="Gruppo 21">
            <a:extLst>
              <a:ext uri="{FF2B5EF4-FFF2-40B4-BE49-F238E27FC236}">
                <a16:creationId xmlns:a16="http://schemas.microsoft.com/office/drawing/2014/main" id="{2476F18C-6F25-4F5F-8B93-8D8AECD4652F}"/>
              </a:ext>
            </a:extLst>
          </p:cNvPr>
          <p:cNvGrpSpPr/>
          <p:nvPr/>
        </p:nvGrpSpPr>
        <p:grpSpPr>
          <a:xfrm flipV="1">
            <a:off x="2617405" y="3441858"/>
            <a:ext cx="4700188" cy="572083"/>
            <a:chOff x="4431480" y="4271219"/>
            <a:chExt cx="4700188" cy="552928"/>
          </a:xfrm>
        </p:grpSpPr>
        <p:cxnSp>
          <p:nvCxnSpPr>
            <p:cNvPr id="23" name="Connettore 1 91">
              <a:extLst>
                <a:ext uri="{FF2B5EF4-FFF2-40B4-BE49-F238E27FC236}">
                  <a16:creationId xmlns:a16="http://schemas.microsoft.com/office/drawing/2014/main" id="{03F26AB9-D11B-4B22-AA7D-7861BC3002D3}"/>
                </a:ext>
              </a:extLst>
            </p:cNvPr>
            <p:cNvCxnSpPr/>
            <p:nvPr/>
          </p:nvCxnSpPr>
          <p:spPr>
            <a:xfrm flipV="1">
              <a:off x="6475409" y="4271219"/>
              <a:ext cx="2656259"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4" name="Arco 23">
              <a:extLst>
                <a:ext uri="{FF2B5EF4-FFF2-40B4-BE49-F238E27FC236}">
                  <a16:creationId xmlns:a16="http://schemas.microsoft.com/office/drawing/2014/main" id="{67FF5D36-3B9B-44B7-AECF-25A2CC9E6389}"/>
                </a:ext>
              </a:extLst>
            </p:cNvPr>
            <p:cNvSpPr/>
            <p:nvPr/>
          </p:nvSpPr>
          <p:spPr>
            <a:xfrm flipH="1">
              <a:off x="6230535" y="4271219"/>
              <a:ext cx="489749" cy="489749"/>
            </a:xfrm>
            <a:prstGeom prst="arc">
              <a:avLst>
                <a:gd name="adj1" fmla="val 16264626"/>
                <a:gd name="adj2" fmla="val 781490"/>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25" name="Gruppo 24">
              <a:extLst>
                <a:ext uri="{FF2B5EF4-FFF2-40B4-BE49-F238E27FC236}">
                  <a16:creationId xmlns:a16="http://schemas.microsoft.com/office/drawing/2014/main" id="{28897AEA-3D56-428E-93F3-3D2A98E4BBA0}"/>
                </a:ext>
              </a:extLst>
            </p:cNvPr>
            <p:cNvGrpSpPr/>
            <p:nvPr/>
          </p:nvGrpSpPr>
          <p:grpSpPr>
            <a:xfrm>
              <a:off x="4431480" y="4334397"/>
              <a:ext cx="1799055" cy="489750"/>
              <a:chOff x="4431480" y="4334397"/>
              <a:chExt cx="1799055" cy="489750"/>
            </a:xfrm>
          </p:grpSpPr>
          <p:sp>
            <p:nvSpPr>
              <p:cNvPr id="26" name="Arco 25">
                <a:extLst>
                  <a:ext uri="{FF2B5EF4-FFF2-40B4-BE49-F238E27FC236}">
                    <a16:creationId xmlns:a16="http://schemas.microsoft.com/office/drawing/2014/main" id="{5CD71108-D6C5-4CC7-AB6F-356A26B2D00F}"/>
                  </a:ext>
                </a:extLst>
              </p:cNvPr>
              <p:cNvSpPr/>
              <p:nvPr/>
            </p:nvSpPr>
            <p:spPr>
              <a:xfrm rot="10800000" flipH="1">
                <a:off x="5740786" y="4334397"/>
                <a:ext cx="489749" cy="489749"/>
              </a:xfrm>
              <a:prstGeom prst="arc">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7" name="Connettore 1 95">
                <a:extLst>
                  <a:ext uri="{FF2B5EF4-FFF2-40B4-BE49-F238E27FC236}">
                    <a16:creationId xmlns:a16="http://schemas.microsoft.com/office/drawing/2014/main" id="{3596B981-4B59-4056-8612-2F06EFC294FC}"/>
                  </a:ext>
                </a:extLst>
              </p:cNvPr>
              <p:cNvCxnSpPr/>
              <p:nvPr/>
            </p:nvCxnSpPr>
            <p:spPr>
              <a:xfrm flipV="1">
                <a:off x="4431480" y="4824147"/>
                <a:ext cx="1508672"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8" name="Gruppo 27">
            <a:extLst>
              <a:ext uri="{FF2B5EF4-FFF2-40B4-BE49-F238E27FC236}">
                <a16:creationId xmlns:a16="http://schemas.microsoft.com/office/drawing/2014/main" id="{BABB2160-63EA-4A39-95EB-9ED7CD54F279}"/>
              </a:ext>
            </a:extLst>
          </p:cNvPr>
          <p:cNvGrpSpPr/>
          <p:nvPr/>
        </p:nvGrpSpPr>
        <p:grpSpPr>
          <a:xfrm>
            <a:off x="3183804" y="3156343"/>
            <a:ext cx="833390" cy="646331"/>
            <a:chOff x="771485" y="535964"/>
            <a:chExt cx="833390" cy="646331"/>
          </a:xfrm>
        </p:grpSpPr>
        <p:sp>
          <p:nvSpPr>
            <p:cNvPr id="29" name="Rettangolo arrotondato 51">
              <a:extLst>
                <a:ext uri="{FF2B5EF4-FFF2-40B4-BE49-F238E27FC236}">
                  <a16:creationId xmlns:a16="http://schemas.microsoft.com/office/drawing/2014/main" id="{65A8AD2A-3AC1-4B9E-AA8C-577238634E23}"/>
                </a:ext>
              </a:extLst>
            </p:cNvPr>
            <p:cNvSpPr/>
            <p:nvPr/>
          </p:nvSpPr>
          <p:spPr>
            <a:xfrm>
              <a:off x="771485" y="535964"/>
              <a:ext cx="833390" cy="630886"/>
            </a:xfrm>
            <a:prstGeom prst="roundRect">
              <a:avLst>
                <a:gd name="adj" fmla="val 83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Rettangolo 29">
              <a:extLst>
                <a:ext uri="{FF2B5EF4-FFF2-40B4-BE49-F238E27FC236}">
                  <a16:creationId xmlns:a16="http://schemas.microsoft.com/office/drawing/2014/main" id="{ADCF9B1C-2B52-462D-9E5F-45186886F202}"/>
                </a:ext>
              </a:extLst>
            </p:cNvPr>
            <p:cNvSpPr/>
            <p:nvPr/>
          </p:nvSpPr>
          <p:spPr>
            <a:xfrm>
              <a:off x="779663" y="535964"/>
              <a:ext cx="825211" cy="646331"/>
            </a:xfrm>
            <a:prstGeom prst="rect">
              <a:avLst/>
            </a:prstGeom>
          </p:spPr>
          <p:txBody>
            <a:bodyPr wrap="square">
              <a:spAutoFit/>
            </a:bodyPr>
            <a:lstStyle/>
            <a:p>
              <a:r>
                <a:rPr lang="it-IT" sz="1200" b="1" dirty="0">
                  <a:solidFill>
                    <a:schemeClr val="tx1">
                      <a:lumMod val="75000"/>
                      <a:lumOff val="25000"/>
                    </a:schemeClr>
                  </a:solidFill>
                  <a:latin typeface="Arial" pitchFamily="34" charset="0"/>
                  <a:ea typeface="Arial Unicode MS" pitchFamily="34" charset="-128"/>
                  <a:cs typeface="Arial" pitchFamily="34" charset="0"/>
                </a:rPr>
                <a:t>Pubblici</a:t>
              </a:r>
            </a:p>
            <a:p>
              <a:r>
                <a:rPr lang="it-IT" sz="1200" b="1" dirty="0">
                  <a:solidFill>
                    <a:schemeClr val="tx1">
                      <a:lumMod val="75000"/>
                      <a:lumOff val="25000"/>
                    </a:schemeClr>
                  </a:solidFill>
                  <a:latin typeface="Arial" pitchFamily="34" charset="0"/>
                  <a:ea typeface="Arial Unicode MS" pitchFamily="34" charset="-128"/>
                  <a:cs typeface="Arial" pitchFamily="34" charset="0"/>
                </a:rPr>
                <a:t>servizi, </a:t>
              </a:r>
            </a:p>
            <a:p>
              <a:r>
                <a:rPr lang="it-IT" sz="1200" b="1" dirty="0">
                  <a:solidFill>
                    <a:schemeClr val="tx1">
                      <a:lumMod val="75000"/>
                      <a:lumOff val="25000"/>
                    </a:schemeClr>
                  </a:solidFill>
                  <a:latin typeface="Arial" pitchFamily="34" charset="0"/>
                  <a:ea typeface="Arial Unicode MS" pitchFamily="34" charset="-128"/>
                  <a:cs typeface="Arial" pitchFamily="34" charset="0"/>
                </a:rPr>
                <a:t>altri Enti</a:t>
              </a:r>
            </a:p>
          </p:txBody>
        </p:sp>
      </p:grpSp>
      <p:sp>
        <p:nvSpPr>
          <p:cNvPr id="31" name="Rettangolo 30">
            <a:extLst>
              <a:ext uri="{FF2B5EF4-FFF2-40B4-BE49-F238E27FC236}">
                <a16:creationId xmlns:a16="http://schemas.microsoft.com/office/drawing/2014/main" id="{AA786409-0554-4244-8A8C-BE166D907384}"/>
              </a:ext>
            </a:extLst>
          </p:cNvPr>
          <p:cNvSpPr/>
          <p:nvPr/>
        </p:nvSpPr>
        <p:spPr>
          <a:xfrm>
            <a:off x="4912105" y="3676968"/>
            <a:ext cx="2154757" cy="276999"/>
          </a:xfrm>
          <a:prstGeom prst="rect">
            <a:avLst/>
          </a:prstGeom>
        </p:spPr>
        <p:txBody>
          <a:bodyPr wrap="none">
            <a:spAutoFit/>
          </a:bodyPr>
          <a:lstStyle/>
          <a:p>
            <a:r>
              <a:rPr lang="it-IT" sz="1200" dirty="0">
                <a:solidFill>
                  <a:schemeClr val="tx1">
                    <a:lumMod val="75000"/>
                    <a:lumOff val="25000"/>
                  </a:schemeClr>
                </a:solidFill>
                <a:latin typeface="Arial" pitchFamily="34" charset="0"/>
                <a:ea typeface="Arial Unicode MS" pitchFamily="34" charset="-128"/>
                <a:cs typeface="Arial" pitchFamily="34" charset="0"/>
              </a:rPr>
              <a:t>Interscambi «massivi» di dati</a:t>
            </a:r>
          </a:p>
        </p:txBody>
      </p:sp>
      <p:sp>
        <p:nvSpPr>
          <p:cNvPr id="32" name="Arco 31">
            <a:extLst>
              <a:ext uri="{FF2B5EF4-FFF2-40B4-BE49-F238E27FC236}">
                <a16:creationId xmlns:a16="http://schemas.microsoft.com/office/drawing/2014/main" id="{F9C1E511-86CB-446C-AB57-F204A1FA2B0B}"/>
              </a:ext>
            </a:extLst>
          </p:cNvPr>
          <p:cNvSpPr/>
          <p:nvPr/>
        </p:nvSpPr>
        <p:spPr>
          <a:xfrm flipH="1">
            <a:off x="2395873" y="4930676"/>
            <a:ext cx="489749" cy="489749"/>
          </a:xfrm>
          <a:prstGeom prst="arc">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3" name="Connettore 1 58">
            <a:extLst>
              <a:ext uri="{FF2B5EF4-FFF2-40B4-BE49-F238E27FC236}">
                <a16:creationId xmlns:a16="http://schemas.microsoft.com/office/drawing/2014/main" id="{7156A6AA-81E4-4647-82C8-5207E6BAF394}"/>
              </a:ext>
            </a:extLst>
          </p:cNvPr>
          <p:cNvCxnSpPr/>
          <p:nvPr/>
        </p:nvCxnSpPr>
        <p:spPr>
          <a:xfrm>
            <a:off x="3604587" y="4726368"/>
            <a:ext cx="1915216"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34" name="Gruppo 33">
            <a:extLst>
              <a:ext uri="{FF2B5EF4-FFF2-40B4-BE49-F238E27FC236}">
                <a16:creationId xmlns:a16="http://schemas.microsoft.com/office/drawing/2014/main" id="{3485B3B8-4327-457E-9498-3885E947F588}"/>
              </a:ext>
            </a:extLst>
          </p:cNvPr>
          <p:cNvGrpSpPr/>
          <p:nvPr/>
        </p:nvGrpSpPr>
        <p:grpSpPr>
          <a:xfrm>
            <a:off x="3224908" y="4519811"/>
            <a:ext cx="701803" cy="568930"/>
            <a:chOff x="771484" y="244034"/>
            <a:chExt cx="701803" cy="568930"/>
          </a:xfrm>
        </p:grpSpPr>
        <p:sp>
          <p:nvSpPr>
            <p:cNvPr id="35" name="Rettangolo arrotondato 78">
              <a:extLst>
                <a:ext uri="{FF2B5EF4-FFF2-40B4-BE49-F238E27FC236}">
                  <a16:creationId xmlns:a16="http://schemas.microsoft.com/office/drawing/2014/main" id="{C57CF2F6-6BD2-4B31-8118-23F8FBC480A6}"/>
                </a:ext>
              </a:extLst>
            </p:cNvPr>
            <p:cNvSpPr/>
            <p:nvPr/>
          </p:nvSpPr>
          <p:spPr>
            <a:xfrm>
              <a:off x="771484" y="244034"/>
              <a:ext cx="701803" cy="568930"/>
            </a:xfrm>
            <a:prstGeom prst="roundRect">
              <a:avLst>
                <a:gd name="adj" fmla="val 83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C8DA7125-6659-416D-8215-5E15BD3289E4}"/>
                </a:ext>
              </a:extLst>
            </p:cNvPr>
            <p:cNvSpPr/>
            <p:nvPr/>
          </p:nvSpPr>
          <p:spPr>
            <a:xfrm>
              <a:off x="811484" y="394019"/>
              <a:ext cx="661803" cy="276999"/>
            </a:xfrm>
            <a:prstGeom prst="rect">
              <a:avLst/>
            </a:prstGeom>
          </p:spPr>
          <p:txBody>
            <a:bodyPr wrap="square">
              <a:spAutoFit/>
            </a:bodyPr>
            <a:lstStyle/>
            <a:p>
              <a:r>
                <a:rPr lang="it-IT" sz="1200" b="1" dirty="0">
                  <a:solidFill>
                    <a:schemeClr val="tx1">
                      <a:lumMod val="75000"/>
                      <a:lumOff val="25000"/>
                    </a:schemeClr>
                  </a:solidFill>
                  <a:latin typeface="Arial" pitchFamily="34" charset="0"/>
                  <a:ea typeface="Arial Unicode MS" pitchFamily="34" charset="-128"/>
                  <a:cs typeface="Arial" pitchFamily="34" charset="0"/>
                </a:rPr>
                <a:t>SUAP</a:t>
              </a:r>
            </a:p>
          </p:txBody>
        </p:sp>
      </p:grpSp>
      <p:cxnSp>
        <p:nvCxnSpPr>
          <p:cNvPr id="37" name="Connettore 1 70">
            <a:extLst>
              <a:ext uri="{FF2B5EF4-FFF2-40B4-BE49-F238E27FC236}">
                <a16:creationId xmlns:a16="http://schemas.microsoft.com/office/drawing/2014/main" id="{20DC5B05-1312-41FE-BBDD-C1C9DF644C24}"/>
              </a:ext>
            </a:extLst>
          </p:cNvPr>
          <p:cNvCxnSpPr/>
          <p:nvPr/>
        </p:nvCxnSpPr>
        <p:spPr>
          <a:xfrm>
            <a:off x="2395873" y="5212985"/>
            <a:ext cx="12190" cy="258574"/>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8" name="Arco 37">
            <a:extLst>
              <a:ext uri="{FF2B5EF4-FFF2-40B4-BE49-F238E27FC236}">
                <a16:creationId xmlns:a16="http://schemas.microsoft.com/office/drawing/2014/main" id="{47262291-E58A-493D-B551-B30B47173FF4}"/>
              </a:ext>
            </a:extLst>
          </p:cNvPr>
          <p:cNvSpPr/>
          <p:nvPr/>
        </p:nvSpPr>
        <p:spPr>
          <a:xfrm flipH="1">
            <a:off x="5274928" y="4726367"/>
            <a:ext cx="489749" cy="489749"/>
          </a:xfrm>
          <a:prstGeom prst="arc">
            <a:avLst>
              <a:gd name="adj1" fmla="val 10871637"/>
              <a:gd name="adj2" fmla="val 16122957"/>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9" name="Arco 38">
            <a:extLst>
              <a:ext uri="{FF2B5EF4-FFF2-40B4-BE49-F238E27FC236}">
                <a16:creationId xmlns:a16="http://schemas.microsoft.com/office/drawing/2014/main" id="{61DA5A7A-EC5F-4284-909D-7993998A3B38}"/>
              </a:ext>
            </a:extLst>
          </p:cNvPr>
          <p:cNvSpPr/>
          <p:nvPr/>
        </p:nvSpPr>
        <p:spPr>
          <a:xfrm flipH="1">
            <a:off x="5772494" y="5267679"/>
            <a:ext cx="489749" cy="489749"/>
          </a:xfrm>
          <a:prstGeom prst="arc">
            <a:avLst>
              <a:gd name="adj1" fmla="val 530829"/>
              <a:gd name="adj2" fmla="val 5626337"/>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40" name="Connettore 1 74">
            <a:extLst>
              <a:ext uri="{FF2B5EF4-FFF2-40B4-BE49-F238E27FC236}">
                <a16:creationId xmlns:a16="http://schemas.microsoft.com/office/drawing/2014/main" id="{619A42CF-6776-4232-9731-52867BC5EA8C}"/>
              </a:ext>
            </a:extLst>
          </p:cNvPr>
          <p:cNvCxnSpPr/>
          <p:nvPr/>
        </p:nvCxnSpPr>
        <p:spPr>
          <a:xfrm>
            <a:off x="6017368" y="5757428"/>
            <a:ext cx="662367"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nvGrpSpPr>
          <p:cNvPr id="41" name="Gruppo 40">
            <a:extLst>
              <a:ext uri="{FF2B5EF4-FFF2-40B4-BE49-F238E27FC236}">
                <a16:creationId xmlns:a16="http://schemas.microsoft.com/office/drawing/2014/main" id="{5F2E19B7-6ABC-4368-BEB3-440123AC604E}"/>
              </a:ext>
            </a:extLst>
          </p:cNvPr>
          <p:cNvGrpSpPr/>
          <p:nvPr/>
        </p:nvGrpSpPr>
        <p:grpSpPr>
          <a:xfrm>
            <a:off x="2372530" y="3675058"/>
            <a:ext cx="489749" cy="635999"/>
            <a:chOff x="1332117" y="3789585"/>
            <a:chExt cx="489749" cy="635999"/>
          </a:xfrm>
        </p:grpSpPr>
        <p:sp>
          <p:nvSpPr>
            <p:cNvPr id="42" name="Arco 41">
              <a:extLst>
                <a:ext uri="{FF2B5EF4-FFF2-40B4-BE49-F238E27FC236}">
                  <a16:creationId xmlns:a16="http://schemas.microsoft.com/office/drawing/2014/main" id="{BD5BBD52-96B5-46B5-BB8B-F1A37AF354A1}"/>
                </a:ext>
              </a:extLst>
            </p:cNvPr>
            <p:cNvSpPr/>
            <p:nvPr/>
          </p:nvSpPr>
          <p:spPr>
            <a:xfrm rot="10800000" flipH="1">
              <a:off x="1332117" y="3935835"/>
              <a:ext cx="489749" cy="489749"/>
            </a:xfrm>
            <a:prstGeom prst="arc">
              <a:avLst>
                <a:gd name="adj1" fmla="val 11144682"/>
                <a:gd name="adj2" fmla="val 16862167"/>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43" name="Connettore 1 85">
              <a:extLst>
                <a:ext uri="{FF2B5EF4-FFF2-40B4-BE49-F238E27FC236}">
                  <a16:creationId xmlns:a16="http://schemas.microsoft.com/office/drawing/2014/main" id="{9B387D58-32CD-47B8-9F78-EDF403DBD53A}"/>
                </a:ext>
              </a:extLst>
            </p:cNvPr>
            <p:cNvCxnSpPr/>
            <p:nvPr/>
          </p:nvCxnSpPr>
          <p:spPr>
            <a:xfrm flipV="1">
              <a:off x="1332117" y="3789585"/>
              <a:ext cx="0" cy="391126"/>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grpSp>
        <p:nvGrpSpPr>
          <p:cNvPr id="44" name="Gruppo 43">
            <a:extLst>
              <a:ext uri="{FF2B5EF4-FFF2-40B4-BE49-F238E27FC236}">
                <a16:creationId xmlns:a16="http://schemas.microsoft.com/office/drawing/2014/main" id="{90747486-3117-4E8E-BBB0-8BF94B1F7CE6}"/>
              </a:ext>
            </a:extLst>
          </p:cNvPr>
          <p:cNvGrpSpPr/>
          <p:nvPr/>
        </p:nvGrpSpPr>
        <p:grpSpPr>
          <a:xfrm>
            <a:off x="1548805" y="2807683"/>
            <a:ext cx="1152128" cy="1152128"/>
            <a:chOff x="1755973" y="3572960"/>
            <a:chExt cx="1152128" cy="1152128"/>
          </a:xfrm>
        </p:grpSpPr>
        <p:sp>
          <p:nvSpPr>
            <p:cNvPr id="45" name="Ovale 44">
              <a:extLst>
                <a:ext uri="{FF2B5EF4-FFF2-40B4-BE49-F238E27FC236}">
                  <a16:creationId xmlns:a16="http://schemas.microsoft.com/office/drawing/2014/main" id="{D0EAB225-ABF2-427D-9FFE-22B586BA8D05}"/>
                </a:ext>
              </a:extLst>
            </p:cNvPr>
            <p:cNvSpPr/>
            <p:nvPr/>
          </p:nvSpPr>
          <p:spPr>
            <a:xfrm>
              <a:off x="1755973" y="3572960"/>
              <a:ext cx="1152128" cy="11521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6" name="Picture 7" descr="D:\INFOCAMERE\lavoro\----AI utili\esempi\set x ppt esterni\documento.png">
              <a:extLst>
                <a:ext uri="{FF2B5EF4-FFF2-40B4-BE49-F238E27FC236}">
                  <a16:creationId xmlns:a16="http://schemas.microsoft.com/office/drawing/2014/main" id="{4022ACA2-E4F1-4D3B-A5A2-98CB207062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341" y="3736872"/>
              <a:ext cx="619125" cy="8096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uppo 46">
            <a:extLst>
              <a:ext uri="{FF2B5EF4-FFF2-40B4-BE49-F238E27FC236}">
                <a16:creationId xmlns:a16="http://schemas.microsoft.com/office/drawing/2014/main" id="{AC08A3C4-866F-466D-9AC4-831C297B543C}"/>
              </a:ext>
            </a:extLst>
          </p:cNvPr>
          <p:cNvGrpSpPr/>
          <p:nvPr/>
        </p:nvGrpSpPr>
        <p:grpSpPr>
          <a:xfrm rot="5400000" flipV="1">
            <a:off x="2858030" y="4153959"/>
            <a:ext cx="580185" cy="894383"/>
            <a:chOff x="1332117" y="3670612"/>
            <a:chExt cx="489749" cy="754972"/>
          </a:xfrm>
        </p:grpSpPr>
        <p:sp>
          <p:nvSpPr>
            <p:cNvPr id="48" name="Arco 47">
              <a:extLst>
                <a:ext uri="{FF2B5EF4-FFF2-40B4-BE49-F238E27FC236}">
                  <a16:creationId xmlns:a16="http://schemas.microsoft.com/office/drawing/2014/main" id="{07E9E15D-4630-4F21-9A22-9B6C0A3C5175}"/>
                </a:ext>
              </a:extLst>
            </p:cNvPr>
            <p:cNvSpPr/>
            <p:nvPr/>
          </p:nvSpPr>
          <p:spPr>
            <a:xfrm rot="10800000" flipH="1">
              <a:off x="1332117" y="3935835"/>
              <a:ext cx="489749" cy="489749"/>
            </a:xfrm>
            <a:prstGeom prst="arc">
              <a:avLst>
                <a:gd name="adj1" fmla="val 11144682"/>
                <a:gd name="adj2" fmla="val 16862167"/>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49" name="Connettore 1 99">
              <a:extLst>
                <a:ext uri="{FF2B5EF4-FFF2-40B4-BE49-F238E27FC236}">
                  <a16:creationId xmlns:a16="http://schemas.microsoft.com/office/drawing/2014/main" id="{117FEBC3-CB32-403F-A8E9-569768284737}"/>
                </a:ext>
              </a:extLst>
            </p:cNvPr>
            <p:cNvCxnSpPr/>
            <p:nvPr/>
          </p:nvCxnSpPr>
          <p:spPr>
            <a:xfrm rot="5400000" flipH="1" flipV="1">
              <a:off x="1077068" y="3925661"/>
              <a:ext cx="510098"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cxnSp>
        <p:nvCxnSpPr>
          <p:cNvPr id="50" name="Connettore 1 105">
            <a:extLst>
              <a:ext uri="{FF2B5EF4-FFF2-40B4-BE49-F238E27FC236}">
                <a16:creationId xmlns:a16="http://schemas.microsoft.com/office/drawing/2014/main" id="{9135E5C2-46A3-4021-95D0-976943AE23E3}"/>
              </a:ext>
            </a:extLst>
          </p:cNvPr>
          <p:cNvCxnSpPr/>
          <p:nvPr/>
        </p:nvCxnSpPr>
        <p:spPr>
          <a:xfrm flipV="1">
            <a:off x="5764677" y="5032653"/>
            <a:ext cx="0" cy="521463"/>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1" name="Connettore 1 106">
            <a:extLst>
              <a:ext uri="{FF2B5EF4-FFF2-40B4-BE49-F238E27FC236}">
                <a16:creationId xmlns:a16="http://schemas.microsoft.com/office/drawing/2014/main" id="{85F9E3DD-F86C-4871-8FF0-E31099A911C9}"/>
              </a:ext>
            </a:extLst>
          </p:cNvPr>
          <p:cNvCxnSpPr/>
          <p:nvPr/>
        </p:nvCxnSpPr>
        <p:spPr>
          <a:xfrm>
            <a:off x="2694925" y="4930676"/>
            <a:ext cx="728629"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pic>
        <p:nvPicPr>
          <p:cNvPr id="52" name="Picture 4" descr="D:\INFOCAMERE\lavoro\----AI utili\esempi\set x ppt esterni\impresa.png">
            <a:extLst>
              <a:ext uri="{FF2B5EF4-FFF2-40B4-BE49-F238E27FC236}">
                <a16:creationId xmlns:a16="http://schemas.microsoft.com/office/drawing/2014/main" id="{6213C286-F3B6-4805-91C7-8212880D67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405" y="4125906"/>
            <a:ext cx="1141455" cy="1050712"/>
          </a:xfrm>
          <a:prstGeom prst="rect">
            <a:avLst/>
          </a:prstGeom>
          <a:noFill/>
          <a:extLst>
            <a:ext uri="{909E8E84-426E-40DD-AFC4-6F175D3DCCD1}">
              <a14:hiddenFill xmlns:a14="http://schemas.microsoft.com/office/drawing/2010/main">
                <a:solidFill>
                  <a:srgbClr val="FFFFFF"/>
                </a:solidFill>
              </a14:hiddenFill>
            </a:ext>
          </a:extLst>
        </p:spPr>
      </p:pic>
      <p:sp>
        <p:nvSpPr>
          <p:cNvPr id="53" name="Rettangolo 52">
            <a:extLst>
              <a:ext uri="{FF2B5EF4-FFF2-40B4-BE49-F238E27FC236}">
                <a16:creationId xmlns:a16="http://schemas.microsoft.com/office/drawing/2014/main" id="{0AA812E2-2657-4567-A627-69B04B91BB79}"/>
              </a:ext>
            </a:extLst>
          </p:cNvPr>
          <p:cNvSpPr/>
          <p:nvPr/>
        </p:nvSpPr>
        <p:spPr>
          <a:xfrm>
            <a:off x="5889512" y="2086036"/>
            <a:ext cx="3091109" cy="1384995"/>
          </a:xfrm>
          <a:prstGeom prst="rect">
            <a:avLst/>
          </a:prstGeom>
        </p:spPr>
        <p:txBody>
          <a:bodyPr wrap="square">
            <a:spAutoFit/>
          </a:bodyPr>
          <a:lstStyle/>
          <a:p>
            <a:pPr algn="ctr"/>
            <a:r>
              <a:rPr lang="it-IT" sz="1400" b="1" dirty="0">
                <a:solidFill>
                  <a:srgbClr val="0058A2"/>
                </a:solidFill>
                <a:latin typeface="Arial" pitchFamily="34" charset="0"/>
                <a:ea typeface="Arial Unicode MS" pitchFamily="34" charset="-128"/>
                <a:cs typeface="Arial" pitchFamily="34" charset="0"/>
              </a:rPr>
              <a:t>Impresa</a:t>
            </a:r>
            <a:r>
              <a:rPr lang="it-IT" sz="1400" dirty="0">
                <a:solidFill>
                  <a:srgbClr val="0058A2"/>
                </a:solidFill>
                <a:latin typeface="Arial" pitchFamily="34" charset="0"/>
                <a:ea typeface="Arial Unicode MS" pitchFamily="34" charset="-128"/>
                <a:cs typeface="Arial" pitchFamily="34" charset="0"/>
              </a:rPr>
              <a:t> e </a:t>
            </a:r>
            <a:r>
              <a:rPr lang="it-IT" sz="1400" b="1" dirty="0">
                <a:solidFill>
                  <a:srgbClr val="0058A2"/>
                </a:solidFill>
                <a:latin typeface="Arial" pitchFamily="34" charset="0"/>
                <a:ea typeface="Arial Unicode MS" pitchFamily="34" charset="-128"/>
                <a:cs typeface="Arial" pitchFamily="34" charset="0"/>
              </a:rPr>
              <a:t>P.A.</a:t>
            </a:r>
            <a:r>
              <a:rPr lang="it-IT" sz="1400" dirty="0">
                <a:solidFill>
                  <a:srgbClr val="0058A2"/>
                </a:solidFill>
                <a:latin typeface="Arial" pitchFamily="34" charset="0"/>
                <a:ea typeface="Arial Unicode MS" pitchFamily="34" charset="-128"/>
                <a:cs typeface="Arial" pitchFamily="34" charset="0"/>
              </a:rPr>
              <a:t> producono documentazione relativa</a:t>
            </a:r>
          </a:p>
          <a:p>
            <a:pPr algn="ctr"/>
            <a:r>
              <a:rPr lang="it-IT" sz="1400" dirty="0">
                <a:solidFill>
                  <a:srgbClr val="0058A2"/>
                </a:solidFill>
                <a:latin typeface="Arial" pitchFamily="34" charset="0"/>
                <a:ea typeface="Arial Unicode MS" pitchFamily="34" charset="-128"/>
                <a:cs typeface="Arial" pitchFamily="34" charset="0"/>
              </a:rPr>
              <a:t>all’attività dell’impresa.</a:t>
            </a:r>
          </a:p>
          <a:p>
            <a:pPr algn="ctr"/>
            <a:r>
              <a:rPr lang="it-IT" sz="1400" dirty="0">
                <a:solidFill>
                  <a:srgbClr val="0058A2"/>
                </a:solidFill>
                <a:latin typeface="Arial" pitchFamily="34" charset="0"/>
                <a:ea typeface="Arial Unicode MS" pitchFamily="34" charset="-128"/>
                <a:cs typeface="Arial" pitchFamily="34" charset="0"/>
              </a:rPr>
              <a:t>A seguito delle fasi di deposito, protocollazione ed istruttoria, i documenti sono comunicati al REA</a:t>
            </a:r>
          </a:p>
        </p:txBody>
      </p:sp>
      <p:sp>
        <p:nvSpPr>
          <p:cNvPr id="54" name="Rettangolo 53">
            <a:extLst>
              <a:ext uri="{FF2B5EF4-FFF2-40B4-BE49-F238E27FC236}">
                <a16:creationId xmlns:a16="http://schemas.microsoft.com/office/drawing/2014/main" id="{E251E21D-69F5-4406-B3E6-EC18CA2CB836}"/>
              </a:ext>
            </a:extLst>
          </p:cNvPr>
          <p:cNvSpPr/>
          <p:nvPr/>
        </p:nvSpPr>
        <p:spPr>
          <a:xfrm>
            <a:off x="4171585" y="4449368"/>
            <a:ext cx="1188146" cy="276999"/>
          </a:xfrm>
          <a:prstGeom prst="rect">
            <a:avLst/>
          </a:prstGeom>
        </p:spPr>
        <p:txBody>
          <a:bodyPr wrap="none">
            <a:spAutoFit/>
          </a:bodyPr>
          <a:lstStyle/>
          <a:p>
            <a:r>
              <a:rPr lang="it-IT" sz="1200" dirty="0">
                <a:solidFill>
                  <a:schemeClr val="tx1">
                    <a:lumMod val="75000"/>
                    <a:lumOff val="25000"/>
                  </a:schemeClr>
                </a:solidFill>
                <a:latin typeface="Arial" pitchFamily="34" charset="0"/>
                <a:ea typeface="Arial Unicode MS" pitchFamily="34" charset="-128"/>
                <a:cs typeface="Arial" pitchFamily="34" charset="0"/>
              </a:rPr>
              <a:t>Comunicazioni</a:t>
            </a:r>
          </a:p>
        </p:txBody>
      </p:sp>
      <p:grpSp>
        <p:nvGrpSpPr>
          <p:cNvPr id="55" name="Gruppo 54">
            <a:extLst>
              <a:ext uri="{FF2B5EF4-FFF2-40B4-BE49-F238E27FC236}">
                <a16:creationId xmlns:a16="http://schemas.microsoft.com/office/drawing/2014/main" id="{63183F31-7942-4C54-BBC9-CA0815CA2891}"/>
              </a:ext>
            </a:extLst>
          </p:cNvPr>
          <p:cNvGrpSpPr/>
          <p:nvPr/>
        </p:nvGrpSpPr>
        <p:grpSpPr>
          <a:xfrm flipV="1">
            <a:off x="768313" y="2744154"/>
            <a:ext cx="742619" cy="1861807"/>
            <a:chOff x="1332117" y="3789585"/>
            <a:chExt cx="489749" cy="635999"/>
          </a:xfrm>
        </p:grpSpPr>
        <p:sp>
          <p:nvSpPr>
            <p:cNvPr id="56" name="Arco 55">
              <a:extLst>
                <a:ext uri="{FF2B5EF4-FFF2-40B4-BE49-F238E27FC236}">
                  <a16:creationId xmlns:a16="http://schemas.microsoft.com/office/drawing/2014/main" id="{51F27E81-EA74-409F-8EDA-1D3B652912C9}"/>
                </a:ext>
              </a:extLst>
            </p:cNvPr>
            <p:cNvSpPr/>
            <p:nvPr/>
          </p:nvSpPr>
          <p:spPr>
            <a:xfrm rot="10800000" flipH="1">
              <a:off x="1332117" y="3935835"/>
              <a:ext cx="489749" cy="489749"/>
            </a:xfrm>
            <a:prstGeom prst="arc">
              <a:avLst>
                <a:gd name="adj1" fmla="val 11144682"/>
                <a:gd name="adj2" fmla="val 16862167"/>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57" name="Connettore 1 103">
              <a:extLst>
                <a:ext uri="{FF2B5EF4-FFF2-40B4-BE49-F238E27FC236}">
                  <a16:creationId xmlns:a16="http://schemas.microsoft.com/office/drawing/2014/main" id="{748454AE-9EE1-4476-8B9B-7520B1D0B2BC}"/>
                </a:ext>
              </a:extLst>
            </p:cNvPr>
            <p:cNvCxnSpPr/>
            <p:nvPr/>
          </p:nvCxnSpPr>
          <p:spPr>
            <a:xfrm flipV="1">
              <a:off x="1332117" y="3789585"/>
              <a:ext cx="0" cy="391126"/>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58" name="Segnaposto numero diapositiva 1">
            <a:extLst>
              <a:ext uri="{FF2B5EF4-FFF2-40B4-BE49-F238E27FC236}">
                <a16:creationId xmlns:a16="http://schemas.microsoft.com/office/drawing/2014/main" id="{CE96EC21-D1AA-41D4-9AD1-73E519C33359}"/>
              </a:ext>
            </a:extLst>
          </p:cNvPr>
          <p:cNvSpPr txBox="1">
            <a:spLocks/>
          </p:cNvSpPr>
          <p:nvPr/>
        </p:nvSpPr>
        <p:spPr>
          <a:xfrm>
            <a:off x="7990651" y="6985271"/>
            <a:ext cx="662281" cy="365125"/>
          </a:xfrm>
          <a:prstGeom prst="rect">
            <a:avLst/>
          </a:prstGeom>
        </p:spPr>
        <p:txBody>
          <a:bodyPr vert="horz" lIns="91440" tIns="45720" rIns="91440" bIns="45720" rtlCol="0" anchor="ctr"/>
          <a:lstStyle>
            <a:defPPr lvl="0">
              <a:defRPr lang="it-IT"/>
            </a:defPPr>
            <a:lvl1pPr marL="0" lvl="0" algn="r" defTabSz="457200" rtl="0" eaLnBrk="1" latinLnBrk="0" hangingPunct="1">
              <a:defRPr sz="800" kern="1200">
                <a:solidFill>
                  <a:srgbClr val="184B9A"/>
                </a:solidFill>
                <a:latin typeface="Arial"/>
                <a:ea typeface="+mn-ea"/>
                <a:cs typeface="Arial"/>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a:lstStyle>
          <a:p>
            <a:fld id="{8C35B7C0-3F1A-401A-A78A-DC5A51E7AE22}" type="slidenum">
              <a:rPr lang="it-IT" smtClean="0"/>
              <a:pPr/>
              <a:t>5</a:t>
            </a:fld>
            <a:endParaRPr lang="it-IT"/>
          </a:p>
        </p:txBody>
      </p:sp>
      <p:cxnSp>
        <p:nvCxnSpPr>
          <p:cNvPr id="59" name="Connettore 1 60">
            <a:extLst>
              <a:ext uri="{FF2B5EF4-FFF2-40B4-BE49-F238E27FC236}">
                <a16:creationId xmlns:a16="http://schemas.microsoft.com/office/drawing/2014/main" id="{AFD9F8A0-95F7-416A-A130-9A1FA5D4B71B}"/>
              </a:ext>
            </a:extLst>
          </p:cNvPr>
          <p:cNvCxnSpPr/>
          <p:nvPr/>
        </p:nvCxnSpPr>
        <p:spPr>
          <a:xfrm>
            <a:off x="2501244" y="6222950"/>
            <a:ext cx="4178491" cy="7193"/>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60" name="Rettangolo 59">
            <a:extLst>
              <a:ext uri="{FF2B5EF4-FFF2-40B4-BE49-F238E27FC236}">
                <a16:creationId xmlns:a16="http://schemas.microsoft.com/office/drawing/2014/main" id="{2A037997-83FE-4403-9D33-B61A162140C5}"/>
              </a:ext>
            </a:extLst>
          </p:cNvPr>
          <p:cNvSpPr/>
          <p:nvPr/>
        </p:nvSpPr>
        <p:spPr>
          <a:xfrm>
            <a:off x="3595314" y="5920649"/>
            <a:ext cx="1547218" cy="276999"/>
          </a:xfrm>
          <a:prstGeom prst="rect">
            <a:avLst/>
          </a:prstGeom>
        </p:spPr>
        <p:txBody>
          <a:bodyPr wrap="none">
            <a:spAutoFit/>
          </a:bodyPr>
          <a:lstStyle/>
          <a:p>
            <a:r>
              <a:rPr lang="it-IT" sz="1200" dirty="0">
                <a:solidFill>
                  <a:schemeClr val="tx1">
                    <a:lumMod val="75000"/>
                    <a:lumOff val="25000"/>
                  </a:schemeClr>
                </a:solidFill>
                <a:latin typeface="Arial" pitchFamily="34" charset="0"/>
                <a:ea typeface="Arial Unicode MS" pitchFamily="34" charset="-128"/>
                <a:cs typeface="Arial" pitchFamily="34" charset="0"/>
              </a:rPr>
              <a:t>Deposito spontaneo</a:t>
            </a:r>
          </a:p>
        </p:txBody>
      </p:sp>
      <p:sp>
        <p:nvSpPr>
          <p:cNvPr id="61" name="CasellaDiTesto 60">
            <a:extLst>
              <a:ext uri="{FF2B5EF4-FFF2-40B4-BE49-F238E27FC236}">
                <a16:creationId xmlns:a16="http://schemas.microsoft.com/office/drawing/2014/main" id="{9FE7388B-6B00-4FFF-971C-39D52CBC0D15}"/>
              </a:ext>
            </a:extLst>
          </p:cNvPr>
          <p:cNvSpPr txBox="1"/>
          <p:nvPr/>
        </p:nvSpPr>
        <p:spPr>
          <a:xfrm>
            <a:off x="6704694" y="5543887"/>
            <a:ext cx="1740803" cy="553998"/>
          </a:xfrm>
          <a:prstGeom prst="rect">
            <a:avLst/>
          </a:prstGeom>
          <a:noFill/>
        </p:spPr>
        <p:txBody>
          <a:bodyPr wrap="square" lIns="0" tIns="0" rIns="0" bIns="0" rtlCol="0">
            <a:spAutoFit/>
          </a:bodyPr>
          <a:lstStyle/>
          <a:p>
            <a:pPr algn="ctr"/>
            <a:r>
              <a:rPr lang="it-IT" dirty="0">
                <a:solidFill>
                  <a:srgbClr val="FF0000"/>
                </a:solidFill>
                <a:latin typeface="Arial Black" panose="020B0A04020102020204" pitchFamily="34" charset="0"/>
              </a:rPr>
              <a:t>CAMERA DI COMMERCIO</a:t>
            </a:r>
          </a:p>
        </p:txBody>
      </p:sp>
    </p:spTree>
    <p:extLst>
      <p:ext uri="{BB962C8B-B14F-4D97-AF65-F5344CB8AC3E}">
        <p14:creationId xmlns:p14="http://schemas.microsoft.com/office/powerpoint/2010/main" val="1686185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classificazione dei documenti     1/3</a:t>
            </a:r>
          </a:p>
        </p:txBody>
      </p:sp>
      <p:sp>
        <p:nvSpPr>
          <p:cNvPr id="6" name="Segnaposto numero diapositiva 5"/>
          <p:cNvSpPr>
            <a:spLocks noGrp="1"/>
          </p:cNvSpPr>
          <p:nvPr>
            <p:ph type="sldNum" sz="quarter" idx="12"/>
          </p:nvPr>
        </p:nvSpPr>
        <p:spPr/>
        <p:txBody>
          <a:bodyPr/>
          <a:lstStyle/>
          <a:p>
            <a:fld id="{8C35B7C0-3F1A-401A-A78A-DC5A51E7AE22}" type="slidenum">
              <a:rPr lang="it-IT" smtClean="0"/>
              <a:t>6</a:t>
            </a:fld>
            <a:endParaRPr lang="it-IT"/>
          </a:p>
        </p:txBody>
      </p:sp>
      <p:sp>
        <p:nvSpPr>
          <p:cNvPr id="7" name="Segnaposto contenuto 4"/>
          <p:cNvSpPr>
            <a:spLocks noGrp="1"/>
          </p:cNvSpPr>
          <p:nvPr>
            <p:ph idx="4294967295"/>
          </p:nvPr>
        </p:nvSpPr>
        <p:spPr>
          <a:xfrm>
            <a:off x="457200" y="1417638"/>
            <a:ext cx="8073671" cy="6549485"/>
          </a:xfrm>
          <a:prstGeom prst="rect">
            <a:avLst/>
          </a:prstGeom>
        </p:spPr>
        <p:txBody>
          <a:bodyPr/>
          <a:lstStyle/>
          <a:p>
            <a:r>
              <a:rPr lang="it-IT" dirty="0"/>
              <a:t>I documenti che confluiscono nel fascicolo sono stati classificati dall’allegato A del DM 159/24</a:t>
            </a:r>
          </a:p>
          <a:p>
            <a:endParaRPr lang="it-IT" dirty="0"/>
          </a:p>
          <a:p>
            <a:r>
              <a:rPr lang="it-IT" dirty="0"/>
              <a:t>CLASSE 1 </a:t>
            </a:r>
            <a:r>
              <a:rPr lang="it-IT" dirty="0">
                <a:sym typeface="Wingdings" panose="05000000000000000000" pitchFamily="2" charset="2"/>
              </a:rPr>
              <a:t></a:t>
            </a:r>
            <a:r>
              <a:rPr lang="it-IT" dirty="0"/>
              <a:t> documentazione tecnica, progettuale (</a:t>
            </a:r>
            <a:r>
              <a:rPr lang="it-IT" dirty="0" err="1"/>
              <a:t>planimentrie</a:t>
            </a:r>
            <a:r>
              <a:rPr lang="it-IT" dirty="0"/>
              <a:t>, schede tecniche, conformità impianti)</a:t>
            </a:r>
          </a:p>
          <a:p>
            <a:endParaRPr lang="it-IT" dirty="0"/>
          </a:p>
          <a:p>
            <a:r>
              <a:rPr lang="it-IT" dirty="0"/>
              <a:t>CLASSE 2 </a:t>
            </a:r>
            <a:r>
              <a:rPr lang="it-IT" dirty="0">
                <a:sym typeface="Wingdings" panose="05000000000000000000" pitchFamily="2" charset="2"/>
              </a:rPr>
              <a:t> Autorizzazioni, permessi e autocertificazioni</a:t>
            </a:r>
          </a:p>
          <a:p>
            <a:endParaRPr lang="it-IT" dirty="0">
              <a:sym typeface="Wingdings" panose="05000000000000000000" pitchFamily="2" charset="2"/>
            </a:endParaRPr>
          </a:p>
          <a:p>
            <a:r>
              <a:rPr lang="it-IT" dirty="0">
                <a:sym typeface="Wingdings" panose="05000000000000000000" pitchFamily="2" charset="2"/>
              </a:rPr>
              <a:t>CLASSE 3  Certificati (qualità, ambientali)</a:t>
            </a:r>
          </a:p>
          <a:p>
            <a:endParaRPr lang="it-IT" dirty="0">
              <a:sym typeface="Wingdings" panose="05000000000000000000" pitchFamily="2" charset="2"/>
            </a:endParaRPr>
          </a:p>
          <a:p>
            <a:r>
              <a:rPr lang="it-IT" dirty="0">
                <a:sym typeface="Wingdings" panose="05000000000000000000" pitchFamily="2" charset="2"/>
              </a:rPr>
              <a:t>CLASSE 4  Documenti relativi alle persone dell’impresa (attestati possesso requisiti professionali, dichiarazioni sostitutive requisiti, ecc.)</a:t>
            </a:r>
          </a:p>
          <a:p>
            <a:endParaRPr lang="it-IT" dirty="0">
              <a:sym typeface="Wingdings" panose="05000000000000000000" pitchFamily="2" charset="2"/>
            </a:endParaRPr>
          </a:p>
          <a:p>
            <a:r>
              <a:rPr lang="it-IT" dirty="0">
                <a:sym typeface="Wingdings" panose="05000000000000000000" pitchFamily="2" charset="2"/>
              </a:rPr>
              <a:t>CLASSE 5 – Documenti finanziari, previdenziali e assicurativi (fidejussioni, regolarità contributiva, polizze assicurative professionali)</a:t>
            </a:r>
          </a:p>
          <a:p>
            <a:endParaRPr lang="it-IT" dirty="0">
              <a:sym typeface="Wingdings" panose="05000000000000000000" pitchFamily="2" charset="2"/>
            </a:endParaRPr>
          </a:p>
          <a:p>
            <a:r>
              <a:rPr lang="it-IT" dirty="0">
                <a:sym typeface="Wingdings" panose="05000000000000000000" pitchFamily="2" charset="2"/>
              </a:rPr>
              <a:t>CLASSE 6  Iscrizioni in albi e registri</a:t>
            </a:r>
          </a:p>
          <a:p>
            <a:endParaRPr lang="it-IT" dirty="0">
              <a:sym typeface="Wingdings" panose="05000000000000000000" pitchFamily="2" charset="2"/>
            </a:endParaRPr>
          </a:p>
          <a:p>
            <a:r>
              <a:rPr lang="it-IT" dirty="0">
                <a:sym typeface="Wingdings" panose="05000000000000000000" pitchFamily="2" charset="2"/>
              </a:rPr>
              <a:t>CLASSE 7 – Documenti ritenuti di interesse pubblico da parte dell’impresa</a:t>
            </a:r>
          </a:p>
          <a:p>
            <a:endParaRPr lang="it-IT" dirty="0">
              <a:sym typeface="Wingdings" panose="05000000000000000000" pitchFamily="2" charset="2"/>
            </a:endParaRPr>
          </a:p>
          <a:p>
            <a:r>
              <a:rPr lang="it-IT" dirty="0">
                <a:sym typeface="Wingdings" panose="05000000000000000000" pitchFamily="2" charset="2"/>
              </a:rPr>
              <a:t>CLASSE 8  Verbali di ispezione e di controllo</a:t>
            </a:r>
            <a:endParaRPr lang="it-IT" dirty="0"/>
          </a:p>
          <a:p>
            <a:endParaRPr lang="it-IT" i="1" dirty="0"/>
          </a:p>
          <a:p>
            <a:endParaRPr lang="it-IT" b="1" u="sng" dirty="0">
              <a:solidFill>
                <a:schemeClr val="tx1"/>
              </a:solidFill>
            </a:endParaRPr>
          </a:p>
        </p:txBody>
      </p:sp>
    </p:spTree>
    <p:extLst>
      <p:ext uri="{BB962C8B-B14F-4D97-AF65-F5344CB8AC3E}">
        <p14:creationId xmlns:p14="http://schemas.microsoft.com/office/powerpoint/2010/main" val="45247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Cosa troviamo nel fascicolo</a:t>
            </a:r>
          </a:p>
        </p:txBody>
      </p:sp>
      <p:sp>
        <p:nvSpPr>
          <p:cNvPr id="6" name="Segnaposto numero diapositiva 5"/>
          <p:cNvSpPr>
            <a:spLocks noGrp="1"/>
          </p:cNvSpPr>
          <p:nvPr>
            <p:ph type="sldNum" sz="quarter" idx="12"/>
          </p:nvPr>
        </p:nvSpPr>
        <p:spPr/>
        <p:txBody>
          <a:bodyPr/>
          <a:lstStyle/>
          <a:p>
            <a:fld id="{8C35B7C0-3F1A-401A-A78A-DC5A51E7AE22}" type="slidenum">
              <a:rPr lang="it-IT" smtClean="0"/>
              <a:t>7</a:t>
            </a:fld>
            <a:endParaRPr lang="it-IT"/>
          </a:p>
        </p:txBody>
      </p:sp>
      <p:sp>
        <p:nvSpPr>
          <p:cNvPr id="7" name="Segnaposto contenuto 4"/>
          <p:cNvSpPr>
            <a:spLocks noGrp="1"/>
          </p:cNvSpPr>
          <p:nvPr>
            <p:ph idx="4294967295"/>
          </p:nvPr>
        </p:nvSpPr>
        <p:spPr>
          <a:xfrm>
            <a:off x="457200" y="1417638"/>
            <a:ext cx="8073671" cy="1083374"/>
          </a:xfrm>
          <a:prstGeom prst="rect">
            <a:avLst/>
          </a:prstGeom>
        </p:spPr>
        <p:txBody>
          <a:bodyPr/>
          <a:lstStyle/>
          <a:p>
            <a:r>
              <a:rPr lang="it-IT" b="1" dirty="0"/>
              <a:t>I documenti che confluiscono nel fascicolo sono stati classificati in 7 distinte CLASSI dall’allegato A del DM 159/24</a:t>
            </a:r>
          </a:p>
          <a:p>
            <a:endParaRPr lang="it-IT" dirty="0"/>
          </a:p>
          <a:p>
            <a:endParaRPr lang="it-IT" b="1" u="sng" dirty="0">
              <a:solidFill>
                <a:schemeClr val="tx1"/>
              </a:solidFill>
            </a:endParaRPr>
          </a:p>
        </p:txBody>
      </p:sp>
      <p:sp>
        <p:nvSpPr>
          <p:cNvPr id="3" name="CasellaDiTesto 2">
            <a:extLst>
              <a:ext uri="{FF2B5EF4-FFF2-40B4-BE49-F238E27FC236}">
                <a16:creationId xmlns:a16="http://schemas.microsoft.com/office/drawing/2014/main" id="{3D4ABEA1-CA3B-4399-92C6-D236237DD727}"/>
              </a:ext>
            </a:extLst>
          </p:cNvPr>
          <p:cNvSpPr txBox="1"/>
          <p:nvPr/>
        </p:nvSpPr>
        <p:spPr>
          <a:xfrm>
            <a:off x="716844" y="2370666"/>
            <a:ext cx="1924756" cy="276999"/>
          </a:xfrm>
          <a:prstGeom prst="rect">
            <a:avLst/>
          </a:prstGeom>
          <a:noFill/>
        </p:spPr>
        <p:txBody>
          <a:bodyPr wrap="square" lIns="0" tIns="0" rIns="0" bIns="0" rtlCol="0">
            <a:spAutoFit/>
          </a:bodyPr>
          <a:lstStyle/>
          <a:p>
            <a:r>
              <a:rPr lang="it-IT" b="1" dirty="0">
                <a:solidFill>
                  <a:schemeClr val="accent4">
                    <a:lumMod val="75000"/>
                  </a:schemeClr>
                </a:solidFill>
              </a:rPr>
              <a:t>CLASSE 1</a:t>
            </a:r>
          </a:p>
        </p:txBody>
      </p:sp>
      <p:sp>
        <p:nvSpPr>
          <p:cNvPr id="4" name="CasellaDiTesto 3">
            <a:extLst>
              <a:ext uri="{FF2B5EF4-FFF2-40B4-BE49-F238E27FC236}">
                <a16:creationId xmlns:a16="http://schemas.microsoft.com/office/drawing/2014/main" id="{81B14C21-F93A-4834-8CE6-122BFE1EE0CE}"/>
              </a:ext>
            </a:extLst>
          </p:cNvPr>
          <p:cNvSpPr txBox="1"/>
          <p:nvPr/>
        </p:nvSpPr>
        <p:spPr>
          <a:xfrm>
            <a:off x="2392186" y="2232166"/>
            <a:ext cx="6216649" cy="553998"/>
          </a:xfrm>
          <a:prstGeom prst="rect">
            <a:avLst/>
          </a:prstGeom>
          <a:solidFill>
            <a:schemeClr val="accent4">
              <a:lumMod val="75000"/>
            </a:schemeClr>
          </a:solidFill>
        </p:spPr>
        <p:txBody>
          <a:bodyPr wrap="square" lIns="0" tIns="0" rIns="0" bIns="0" rtlCol="0">
            <a:spAutoFit/>
          </a:bodyPr>
          <a:lstStyle/>
          <a:p>
            <a:r>
              <a:rPr lang="it-IT" dirty="0">
                <a:solidFill>
                  <a:schemeClr val="bg1"/>
                </a:solidFill>
              </a:rPr>
              <a:t>documentazione tecnica, progettuale (</a:t>
            </a:r>
            <a:r>
              <a:rPr lang="it-IT" dirty="0" err="1">
                <a:solidFill>
                  <a:schemeClr val="bg1"/>
                </a:solidFill>
              </a:rPr>
              <a:t>planimentrie</a:t>
            </a:r>
            <a:r>
              <a:rPr lang="it-IT" dirty="0">
                <a:solidFill>
                  <a:schemeClr val="bg1"/>
                </a:solidFill>
              </a:rPr>
              <a:t>, schede tecniche, conformità impianti)</a:t>
            </a:r>
          </a:p>
        </p:txBody>
      </p:sp>
      <p:sp>
        <p:nvSpPr>
          <p:cNvPr id="8" name="CasellaDiTesto 7">
            <a:extLst>
              <a:ext uri="{FF2B5EF4-FFF2-40B4-BE49-F238E27FC236}">
                <a16:creationId xmlns:a16="http://schemas.microsoft.com/office/drawing/2014/main" id="{70E1B940-6119-424F-8E4A-1A16C96C1242}"/>
              </a:ext>
            </a:extLst>
          </p:cNvPr>
          <p:cNvSpPr txBox="1"/>
          <p:nvPr/>
        </p:nvSpPr>
        <p:spPr>
          <a:xfrm>
            <a:off x="716844" y="3203594"/>
            <a:ext cx="1924756" cy="276999"/>
          </a:xfrm>
          <a:prstGeom prst="rect">
            <a:avLst/>
          </a:prstGeom>
          <a:noFill/>
        </p:spPr>
        <p:txBody>
          <a:bodyPr wrap="square" lIns="0" tIns="0" rIns="0" bIns="0" rtlCol="0">
            <a:spAutoFit/>
          </a:bodyPr>
          <a:lstStyle/>
          <a:p>
            <a:r>
              <a:rPr lang="it-IT" b="1" dirty="0">
                <a:solidFill>
                  <a:schemeClr val="tx2">
                    <a:lumMod val="75000"/>
                  </a:schemeClr>
                </a:solidFill>
              </a:rPr>
              <a:t>CLASSE 2</a:t>
            </a:r>
          </a:p>
        </p:txBody>
      </p:sp>
      <p:sp>
        <p:nvSpPr>
          <p:cNvPr id="9" name="CasellaDiTesto 8">
            <a:extLst>
              <a:ext uri="{FF2B5EF4-FFF2-40B4-BE49-F238E27FC236}">
                <a16:creationId xmlns:a16="http://schemas.microsoft.com/office/drawing/2014/main" id="{4EFA907C-3D8B-4CC5-9E62-1D8B75470C0D}"/>
              </a:ext>
            </a:extLst>
          </p:cNvPr>
          <p:cNvSpPr txBox="1"/>
          <p:nvPr/>
        </p:nvSpPr>
        <p:spPr>
          <a:xfrm>
            <a:off x="2392186" y="3177040"/>
            <a:ext cx="6216649" cy="276999"/>
          </a:xfrm>
          <a:prstGeom prst="rect">
            <a:avLst/>
          </a:prstGeom>
          <a:solidFill>
            <a:schemeClr val="accent1">
              <a:lumMod val="50000"/>
            </a:schemeClr>
          </a:solidFill>
        </p:spPr>
        <p:txBody>
          <a:bodyPr wrap="square" lIns="0" tIns="0" rIns="0" bIns="0" rtlCol="0">
            <a:spAutoFit/>
          </a:bodyPr>
          <a:lstStyle/>
          <a:p>
            <a:r>
              <a:rPr lang="it-IT" dirty="0">
                <a:solidFill>
                  <a:schemeClr val="bg1"/>
                </a:solidFill>
                <a:sym typeface="Wingdings" panose="05000000000000000000" pitchFamily="2" charset="2"/>
              </a:rPr>
              <a:t>Autorizzazioni, permessi e autocertificazioni</a:t>
            </a:r>
            <a:endParaRPr lang="it-IT" dirty="0">
              <a:solidFill>
                <a:schemeClr val="bg1"/>
              </a:solidFill>
            </a:endParaRPr>
          </a:p>
        </p:txBody>
      </p:sp>
      <p:sp>
        <p:nvSpPr>
          <p:cNvPr id="10" name="CasellaDiTesto 9">
            <a:extLst>
              <a:ext uri="{FF2B5EF4-FFF2-40B4-BE49-F238E27FC236}">
                <a16:creationId xmlns:a16="http://schemas.microsoft.com/office/drawing/2014/main" id="{2FB4DE04-4033-4B5C-A2AF-520D291D5348}"/>
              </a:ext>
            </a:extLst>
          </p:cNvPr>
          <p:cNvSpPr txBox="1"/>
          <p:nvPr/>
        </p:nvSpPr>
        <p:spPr>
          <a:xfrm>
            <a:off x="706612" y="4057483"/>
            <a:ext cx="1924756" cy="276999"/>
          </a:xfrm>
          <a:prstGeom prst="rect">
            <a:avLst/>
          </a:prstGeom>
          <a:noFill/>
        </p:spPr>
        <p:txBody>
          <a:bodyPr wrap="square" lIns="0" tIns="0" rIns="0" bIns="0" rtlCol="0">
            <a:spAutoFit/>
          </a:bodyPr>
          <a:lstStyle/>
          <a:p>
            <a:r>
              <a:rPr lang="it-IT" b="1" dirty="0">
                <a:solidFill>
                  <a:schemeClr val="accent5">
                    <a:lumMod val="75000"/>
                  </a:schemeClr>
                </a:solidFill>
              </a:rPr>
              <a:t>CLASSE 3</a:t>
            </a:r>
          </a:p>
        </p:txBody>
      </p:sp>
      <p:sp>
        <p:nvSpPr>
          <p:cNvPr id="11" name="CasellaDiTesto 10">
            <a:extLst>
              <a:ext uri="{FF2B5EF4-FFF2-40B4-BE49-F238E27FC236}">
                <a16:creationId xmlns:a16="http://schemas.microsoft.com/office/drawing/2014/main" id="{CDECE145-A874-4604-A197-9A020C29FD5A}"/>
              </a:ext>
            </a:extLst>
          </p:cNvPr>
          <p:cNvSpPr txBox="1"/>
          <p:nvPr/>
        </p:nvSpPr>
        <p:spPr>
          <a:xfrm>
            <a:off x="2381954" y="3918983"/>
            <a:ext cx="6216649" cy="553998"/>
          </a:xfrm>
          <a:prstGeom prst="rect">
            <a:avLst/>
          </a:prstGeom>
          <a:solidFill>
            <a:schemeClr val="accent5">
              <a:lumMod val="75000"/>
            </a:schemeClr>
          </a:solidFill>
        </p:spPr>
        <p:txBody>
          <a:bodyPr wrap="square" lIns="0" tIns="0" rIns="0" bIns="0" rtlCol="0">
            <a:spAutoFit/>
          </a:bodyPr>
          <a:lstStyle/>
          <a:p>
            <a:r>
              <a:rPr lang="it-IT" dirty="0">
                <a:solidFill>
                  <a:schemeClr val="bg1"/>
                </a:solidFill>
                <a:sym typeface="Wingdings" panose="05000000000000000000" pitchFamily="2" charset="2"/>
              </a:rPr>
              <a:t>Certificati (qualità, ambientali)</a:t>
            </a:r>
          </a:p>
          <a:p>
            <a:endParaRPr lang="it-IT" dirty="0">
              <a:sym typeface="Wingdings" panose="05000000000000000000" pitchFamily="2" charset="2"/>
            </a:endParaRPr>
          </a:p>
        </p:txBody>
      </p:sp>
      <p:sp>
        <p:nvSpPr>
          <p:cNvPr id="12" name="CasellaDiTesto 11">
            <a:extLst>
              <a:ext uri="{FF2B5EF4-FFF2-40B4-BE49-F238E27FC236}">
                <a16:creationId xmlns:a16="http://schemas.microsoft.com/office/drawing/2014/main" id="{25646447-F655-4936-86B7-3880E792F903}"/>
              </a:ext>
            </a:extLst>
          </p:cNvPr>
          <p:cNvSpPr txBox="1"/>
          <p:nvPr/>
        </p:nvSpPr>
        <p:spPr>
          <a:xfrm>
            <a:off x="706612" y="5102979"/>
            <a:ext cx="1924756" cy="276999"/>
          </a:xfrm>
          <a:prstGeom prst="rect">
            <a:avLst/>
          </a:prstGeom>
          <a:noFill/>
        </p:spPr>
        <p:txBody>
          <a:bodyPr wrap="square" lIns="0" tIns="0" rIns="0" bIns="0" rtlCol="0">
            <a:spAutoFit/>
          </a:bodyPr>
          <a:lstStyle/>
          <a:p>
            <a:r>
              <a:rPr lang="it-IT" b="1" dirty="0">
                <a:solidFill>
                  <a:schemeClr val="accent2">
                    <a:lumMod val="50000"/>
                  </a:schemeClr>
                </a:solidFill>
              </a:rPr>
              <a:t>CLASSE 4</a:t>
            </a:r>
          </a:p>
        </p:txBody>
      </p:sp>
      <p:sp>
        <p:nvSpPr>
          <p:cNvPr id="13" name="CasellaDiTesto 12">
            <a:extLst>
              <a:ext uri="{FF2B5EF4-FFF2-40B4-BE49-F238E27FC236}">
                <a16:creationId xmlns:a16="http://schemas.microsoft.com/office/drawing/2014/main" id="{9BC19E41-5556-43EE-8A0E-4226FAAF06FF}"/>
              </a:ext>
            </a:extLst>
          </p:cNvPr>
          <p:cNvSpPr txBox="1"/>
          <p:nvPr/>
        </p:nvSpPr>
        <p:spPr>
          <a:xfrm>
            <a:off x="2381954" y="4964479"/>
            <a:ext cx="6216649" cy="830997"/>
          </a:xfrm>
          <a:prstGeom prst="rect">
            <a:avLst/>
          </a:prstGeom>
          <a:solidFill>
            <a:schemeClr val="accent2">
              <a:lumMod val="50000"/>
            </a:schemeClr>
          </a:solidFill>
        </p:spPr>
        <p:txBody>
          <a:bodyPr wrap="square" lIns="0" tIns="0" rIns="0" bIns="0" rtlCol="0">
            <a:spAutoFit/>
          </a:bodyPr>
          <a:lstStyle/>
          <a:p>
            <a:r>
              <a:rPr lang="it-IT" dirty="0">
                <a:solidFill>
                  <a:schemeClr val="bg1"/>
                </a:solidFill>
                <a:sym typeface="Wingdings" panose="05000000000000000000" pitchFamily="2" charset="2"/>
              </a:rPr>
              <a:t>Documenti relativi alle persone dell’impresa (attestati possesso requisiti professionali, dichiarazioni sostitutive requisiti, ecc.)</a:t>
            </a:r>
            <a:endParaRPr lang="it-IT" dirty="0">
              <a:solidFill>
                <a:schemeClr val="bg1"/>
              </a:solidFill>
            </a:endParaRPr>
          </a:p>
        </p:txBody>
      </p:sp>
    </p:spTree>
    <p:extLst>
      <p:ext uri="{BB962C8B-B14F-4D97-AF65-F5344CB8AC3E}">
        <p14:creationId xmlns:p14="http://schemas.microsoft.com/office/powerpoint/2010/main" val="302908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Cosa troviamo nel fascicolo</a:t>
            </a:r>
          </a:p>
        </p:txBody>
      </p:sp>
      <p:sp>
        <p:nvSpPr>
          <p:cNvPr id="6" name="Segnaposto numero diapositiva 5"/>
          <p:cNvSpPr>
            <a:spLocks noGrp="1"/>
          </p:cNvSpPr>
          <p:nvPr>
            <p:ph type="sldNum" sz="quarter" idx="12"/>
          </p:nvPr>
        </p:nvSpPr>
        <p:spPr/>
        <p:txBody>
          <a:bodyPr/>
          <a:lstStyle/>
          <a:p>
            <a:fld id="{8C35B7C0-3F1A-401A-A78A-DC5A51E7AE22}" type="slidenum">
              <a:rPr lang="it-IT" smtClean="0"/>
              <a:t>8</a:t>
            </a:fld>
            <a:endParaRPr lang="it-IT"/>
          </a:p>
        </p:txBody>
      </p:sp>
      <p:sp>
        <p:nvSpPr>
          <p:cNvPr id="7" name="Segnaposto contenuto 4"/>
          <p:cNvSpPr>
            <a:spLocks noGrp="1"/>
          </p:cNvSpPr>
          <p:nvPr>
            <p:ph idx="4294967295"/>
          </p:nvPr>
        </p:nvSpPr>
        <p:spPr>
          <a:xfrm>
            <a:off x="457200" y="1417638"/>
            <a:ext cx="8073671" cy="1083374"/>
          </a:xfrm>
          <a:prstGeom prst="rect">
            <a:avLst/>
          </a:prstGeom>
        </p:spPr>
        <p:txBody>
          <a:bodyPr/>
          <a:lstStyle/>
          <a:p>
            <a:r>
              <a:rPr lang="it-IT" b="1" dirty="0"/>
              <a:t>I documenti che confluiscono nel fascicolo sono stati classificati in 7 distinte CLASSI dall’allegato A del DM 159/24</a:t>
            </a:r>
          </a:p>
          <a:p>
            <a:endParaRPr lang="it-IT" dirty="0"/>
          </a:p>
          <a:p>
            <a:endParaRPr lang="it-IT" b="1" u="sng" dirty="0">
              <a:solidFill>
                <a:schemeClr val="tx1"/>
              </a:solidFill>
            </a:endParaRPr>
          </a:p>
        </p:txBody>
      </p:sp>
      <p:sp>
        <p:nvSpPr>
          <p:cNvPr id="3" name="CasellaDiTesto 2">
            <a:extLst>
              <a:ext uri="{FF2B5EF4-FFF2-40B4-BE49-F238E27FC236}">
                <a16:creationId xmlns:a16="http://schemas.microsoft.com/office/drawing/2014/main" id="{3D4ABEA1-CA3B-4399-92C6-D236237DD727}"/>
              </a:ext>
            </a:extLst>
          </p:cNvPr>
          <p:cNvSpPr txBox="1"/>
          <p:nvPr/>
        </p:nvSpPr>
        <p:spPr>
          <a:xfrm>
            <a:off x="716844" y="2370666"/>
            <a:ext cx="1924756" cy="276999"/>
          </a:xfrm>
          <a:prstGeom prst="rect">
            <a:avLst/>
          </a:prstGeom>
          <a:noFill/>
        </p:spPr>
        <p:txBody>
          <a:bodyPr wrap="square" lIns="0" tIns="0" rIns="0" bIns="0" rtlCol="0">
            <a:spAutoFit/>
          </a:bodyPr>
          <a:lstStyle/>
          <a:p>
            <a:r>
              <a:rPr lang="it-IT" b="1" dirty="0">
                <a:solidFill>
                  <a:schemeClr val="accent4">
                    <a:lumMod val="75000"/>
                  </a:schemeClr>
                </a:solidFill>
              </a:rPr>
              <a:t>CLASSE 5</a:t>
            </a:r>
          </a:p>
        </p:txBody>
      </p:sp>
      <p:sp>
        <p:nvSpPr>
          <p:cNvPr id="4" name="CasellaDiTesto 3">
            <a:extLst>
              <a:ext uri="{FF2B5EF4-FFF2-40B4-BE49-F238E27FC236}">
                <a16:creationId xmlns:a16="http://schemas.microsoft.com/office/drawing/2014/main" id="{81B14C21-F93A-4834-8CE6-122BFE1EE0CE}"/>
              </a:ext>
            </a:extLst>
          </p:cNvPr>
          <p:cNvSpPr txBox="1"/>
          <p:nvPr/>
        </p:nvSpPr>
        <p:spPr>
          <a:xfrm>
            <a:off x="2392186" y="2232166"/>
            <a:ext cx="6216649" cy="553998"/>
          </a:xfrm>
          <a:prstGeom prst="rect">
            <a:avLst/>
          </a:prstGeom>
          <a:solidFill>
            <a:schemeClr val="accent4">
              <a:lumMod val="75000"/>
            </a:schemeClr>
          </a:solidFill>
        </p:spPr>
        <p:txBody>
          <a:bodyPr wrap="square" lIns="0" tIns="0" rIns="0" bIns="0" rtlCol="0">
            <a:spAutoFit/>
          </a:bodyPr>
          <a:lstStyle/>
          <a:p>
            <a:r>
              <a:rPr lang="it-IT" dirty="0">
                <a:solidFill>
                  <a:schemeClr val="bg1"/>
                </a:solidFill>
                <a:sym typeface="Wingdings" panose="05000000000000000000" pitchFamily="2" charset="2"/>
              </a:rPr>
              <a:t>Documenti finanziari, previdenziali e assicurativi (fidejussioni, regolarità contributiva, polizze assicurative professionali)</a:t>
            </a:r>
            <a:endParaRPr lang="it-IT" dirty="0">
              <a:solidFill>
                <a:schemeClr val="bg1"/>
              </a:solidFill>
            </a:endParaRPr>
          </a:p>
        </p:txBody>
      </p:sp>
      <p:sp>
        <p:nvSpPr>
          <p:cNvPr id="8" name="CasellaDiTesto 7">
            <a:extLst>
              <a:ext uri="{FF2B5EF4-FFF2-40B4-BE49-F238E27FC236}">
                <a16:creationId xmlns:a16="http://schemas.microsoft.com/office/drawing/2014/main" id="{70E1B940-6119-424F-8E4A-1A16C96C1242}"/>
              </a:ext>
            </a:extLst>
          </p:cNvPr>
          <p:cNvSpPr txBox="1"/>
          <p:nvPr/>
        </p:nvSpPr>
        <p:spPr>
          <a:xfrm>
            <a:off x="716844" y="3203594"/>
            <a:ext cx="1924756" cy="276999"/>
          </a:xfrm>
          <a:prstGeom prst="rect">
            <a:avLst/>
          </a:prstGeom>
          <a:noFill/>
        </p:spPr>
        <p:txBody>
          <a:bodyPr wrap="square" lIns="0" tIns="0" rIns="0" bIns="0" rtlCol="0">
            <a:spAutoFit/>
          </a:bodyPr>
          <a:lstStyle/>
          <a:p>
            <a:r>
              <a:rPr lang="it-IT" b="1" dirty="0">
                <a:solidFill>
                  <a:schemeClr val="tx2">
                    <a:lumMod val="75000"/>
                  </a:schemeClr>
                </a:solidFill>
              </a:rPr>
              <a:t>CLASSE 6</a:t>
            </a:r>
          </a:p>
        </p:txBody>
      </p:sp>
      <p:sp>
        <p:nvSpPr>
          <p:cNvPr id="9" name="CasellaDiTesto 8">
            <a:extLst>
              <a:ext uri="{FF2B5EF4-FFF2-40B4-BE49-F238E27FC236}">
                <a16:creationId xmlns:a16="http://schemas.microsoft.com/office/drawing/2014/main" id="{4EFA907C-3D8B-4CC5-9E62-1D8B75470C0D}"/>
              </a:ext>
            </a:extLst>
          </p:cNvPr>
          <p:cNvSpPr txBox="1"/>
          <p:nvPr/>
        </p:nvSpPr>
        <p:spPr>
          <a:xfrm>
            <a:off x="2392186" y="3177040"/>
            <a:ext cx="6216649" cy="276999"/>
          </a:xfrm>
          <a:prstGeom prst="rect">
            <a:avLst/>
          </a:prstGeom>
          <a:solidFill>
            <a:schemeClr val="accent1">
              <a:lumMod val="50000"/>
            </a:schemeClr>
          </a:solidFill>
        </p:spPr>
        <p:txBody>
          <a:bodyPr wrap="square" lIns="0" tIns="0" rIns="0" bIns="0" rtlCol="0">
            <a:spAutoFit/>
          </a:bodyPr>
          <a:lstStyle/>
          <a:p>
            <a:r>
              <a:rPr lang="it-IT" dirty="0">
                <a:solidFill>
                  <a:schemeClr val="bg1"/>
                </a:solidFill>
                <a:sym typeface="Wingdings" panose="05000000000000000000" pitchFamily="2" charset="2"/>
              </a:rPr>
              <a:t>Iscrizioni in albi e registri</a:t>
            </a:r>
            <a:endParaRPr lang="it-IT" dirty="0">
              <a:solidFill>
                <a:schemeClr val="bg1"/>
              </a:solidFill>
            </a:endParaRPr>
          </a:p>
        </p:txBody>
      </p:sp>
      <p:sp>
        <p:nvSpPr>
          <p:cNvPr id="10" name="CasellaDiTesto 9">
            <a:extLst>
              <a:ext uri="{FF2B5EF4-FFF2-40B4-BE49-F238E27FC236}">
                <a16:creationId xmlns:a16="http://schemas.microsoft.com/office/drawing/2014/main" id="{2FB4DE04-4033-4B5C-A2AF-520D291D5348}"/>
              </a:ext>
            </a:extLst>
          </p:cNvPr>
          <p:cNvSpPr txBox="1"/>
          <p:nvPr/>
        </p:nvSpPr>
        <p:spPr>
          <a:xfrm>
            <a:off x="706612" y="4057483"/>
            <a:ext cx="1924756" cy="276999"/>
          </a:xfrm>
          <a:prstGeom prst="rect">
            <a:avLst/>
          </a:prstGeom>
          <a:noFill/>
        </p:spPr>
        <p:txBody>
          <a:bodyPr wrap="square" lIns="0" tIns="0" rIns="0" bIns="0" rtlCol="0">
            <a:spAutoFit/>
          </a:bodyPr>
          <a:lstStyle/>
          <a:p>
            <a:r>
              <a:rPr lang="it-IT" b="1" dirty="0">
                <a:solidFill>
                  <a:schemeClr val="accent5">
                    <a:lumMod val="75000"/>
                  </a:schemeClr>
                </a:solidFill>
              </a:rPr>
              <a:t>CLASSE 7</a:t>
            </a:r>
          </a:p>
        </p:txBody>
      </p:sp>
      <p:sp>
        <p:nvSpPr>
          <p:cNvPr id="11" name="CasellaDiTesto 10">
            <a:extLst>
              <a:ext uri="{FF2B5EF4-FFF2-40B4-BE49-F238E27FC236}">
                <a16:creationId xmlns:a16="http://schemas.microsoft.com/office/drawing/2014/main" id="{CDECE145-A874-4604-A197-9A020C29FD5A}"/>
              </a:ext>
            </a:extLst>
          </p:cNvPr>
          <p:cNvSpPr txBox="1"/>
          <p:nvPr/>
        </p:nvSpPr>
        <p:spPr>
          <a:xfrm>
            <a:off x="2381954" y="4084036"/>
            <a:ext cx="6216649" cy="276999"/>
          </a:xfrm>
          <a:prstGeom prst="rect">
            <a:avLst/>
          </a:prstGeom>
          <a:solidFill>
            <a:schemeClr val="accent5">
              <a:lumMod val="75000"/>
            </a:schemeClr>
          </a:solidFill>
        </p:spPr>
        <p:txBody>
          <a:bodyPr wrap="square" lIns="0" tIns="0" rIns="0" bIns="0" rtlCol="0">
            <a:spAutoFit/>
          </a:bodyPr>
          <a:lstStyle/>
          <a:p>
            <a:r>
              <a:rPr lang="it-IT" dirty="0">
                <a:solidFill>
                  <a:schemeClr val="bg1"/>
                </a:solidFill>
                <a:sym typeface="Wingdings" panose="05000000000000000000" pitchFamily="2" charset="2"/>
              </a:rPr>
              <a:t>Documenti ritenuti di interesse pubblico da parte dell’impresa</a:t>
            </a:r>
          </a:p>
        </p:txBody>
      </p:sp>
      <p:sp>
        <p:nvSpPr>
          <p:cNvPr id="12" name="CasellaDiTesto 11">
            <a:extLst>
              <a:ext uri="{FF2B5EF4-FFF2-40B4-BE49-F238E27FC236}">
                <a16:creationId xmlns:a16="http://schemas.microsoft.com/office/drawing/2014/main" id="{25646447-F655-4936-86B7-3880E792F903}"/>
              </a:ext>
            </a:extLst>
          </p:cNvPr>
          <p:cNvSpPr txBox="1"/>
          <p:nvPr/>
        </p:nvSpPr>
        <p:spPr>
          <a:xfrm>
            <a:off x="706612" y="4916641"/>
            <a:ext cx="1924756" cy="276999"/>
          </a:xfrm>
          <a:prstGeom prst="rect">
            <a:avLst/>
          </a:prstGeom>
          <a:noFill/>
        </p:spPr>
        <p:txBody>
          <a:bodyPr wrap="square" lIns="0" tIns="0" rIns="0" bIns="0" rtlCol="0">
            <a:spAutoFit/>
          </a:bodyPr>
          <a:lstStyle/>
          <a:p>
            <a:r>
              <a:rPr lang="it-IT" b="1" dirty="0">
                <a:solidFill>
                  <a:schemeClr val="accent2">
                    <a:lumMod val="50000"/>
                  </a:schemeClr>
                </a:solidFill>
              </a:rPr>
              <a:t>CLASSE 8</a:t>
            </a:r>
          </a:p>
        </p:txBody>
      </p:sp>
      <p:sp>
        <p:nvSpPr>
          <p:cNvPr id="13" name="CasellaDiTesto 12">
            <a:extLst>
              <a:ext uri="{FF2B5EF4-FFF2-40B4-BE49-F238E27FC236}">
                <a16:creationId xmlns:a16="http://schemas.microsoft.com/office/drawing/2014/main" id="{9BC19E41-5556-43EE-8A0E-4226FAAF06FF}"/>
              </a:ext>
            </a:extLst>
          </p:cNvPr>
          <p:cNvSpPr txBox="1"/>
          <p:nvPr/>
        </p:nvSpPr>
        <p:spPr>
          <a:xfrm>
            <a:off x="2381954" y="4916640"/>
            <a:ext cx="6216649" cy="276999"/>
          </a:xfrm>
          <a:prstGeom prst="rect">
            <a:avLst/>
          </a:prstGeom>
          <a:solidFill>
            <a:schemeClr val="accent2">
              <a:lumMod val="50000"/>
            </a:schemeClr>
          </a:solidFill>
        </p:spPr>
        <p:txBody>
          <a:bodyPr wrap="square" lIns="0" tIns="0" rIns="0" bIns="0" rtlCol="0">
            <a:spAutoFit/>
          </a:bodyPr>
          <a:lstStyle/>
          <a:p>
            <a:r>
              <a:rPr lang="it-IT" dirty="0">
                <a:solidFill>
                  <a:schemeClr val="bg1"/>
                </a:solidFill>
                <a:sym typeface="Wingdings" panose="05000000000000000000" pitchFamily="2" charset="2"/>
              </a:rPr>
              <a:t>Verbali di ispezione e di controllo</a:t>
            </a:r>
            <a:endParaRPr lang="it-IT" dirty="0">
              <a:solidFill>
                <a:schemeClr val="bg1"/>
              </a:solidFill>
            </a:endParaRPr>
          </a:p>
        </p:txBody>
      </p:sp>
    </p:spTree>
    <p:extLst>
      <p:ext uri="{BB962C8B-B14F-4D97-AF65-F5344CB8AC3E}">
        <p14:creationId xmlns:p14="http://schemas.microsoft.com/office/powerpoint/2010/main" val="1705329641"/>
      </p:ext>
    </p:extLst>
  </p:cSld>
  <p:clrMapOvr>
    <a:masterClrMapping/>
  </p:clrMapOvr>
</p:sld>
</file>

<file path=ppt/theme/theme1.xml><?xml version="1.0" encoding="utf-8"?>
<a:theme xmlns:a="http://schemas.openxmlformats.org/drawingml/2006/main" name="GEN_Pres_InfoCamere_smart">
  <a:themeElements>
    <a:clrScheme name="colori nuovo logo">
      <a:dk1>
        <a:srgbClr val="184B9A"/>
      </a:dk1>
      <a:lt1>
        <a:sysClr val="window" lastClr="FFFFFF"/>
      </a:lt1>
      <a:dk2>
        <a:srgbClr val="184B9A"/>
      </a:dk2>
      <a:lt2>
        <a:srgbClr val="FFFFFF"/>
      </a:lt2>
      <a:accent1>
        <a:srgbClr val="4F81BD"/>
      </a:accent1>
      <a:accent2>
        <a:srgbClr val="FFC800"/>
      </a:accent2>
      <a:accent3>
        <a:srgbClr val="BBBB14"/>
      </a:accent3>
      <a:accent4>
        <a:srgbClr val="6BA634"/>
      </a:accent4>
      <a:accent5>
        <a:srgbClr val="962D45"/>
      </a:accent5>
      <a:accent6>
        <a:srgbClr val="5B6770"/>
      </a:accent6>
      <a:hlink>
        <a:srgbClr val="184B9A"/>
      </a:hlink>
      <a:folHlink>
        <a:srgbClr val="8CB2ED"/>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dirty="0" err="1" smtClean="0">
            <a:solidFill>
              <a:srgbClr val="4C5966"/>
            </a:solidFill>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1347</TotalTime>
  <Words>2523</Words>
  <Application>Microsoft Office PowerPoint</Application>
  <PresentationFormat>Presentazione su schermo (4:3)</PresentationFormat>
  <Paragraphs>256</Paragraphs>
  <Slides>29</Slides>
  <Notes>16</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29</vt:i4>
      </vt:variant>
    </vt:vector>
  </HeadingPairs>
  <TitlesOfParts>
    <vt:vector size="36" baseType="lpstr">
      <vt:lpstr>Arial</vt:lpstr>
      <vt:lpstr>Arial Black</vt:lpstr>
      <vt:lpstr>Arial Narrow</vt:lpstr>
      <vt:lpstr>Calibri</vt:lpstr>
      <vt:lpstr>Times New Roman</vt:lpstr>
      <vt:lpstr>Titillium Web</vt:lpstr>
      <vt:lpstr>GEN_Pres_InfoCamere_smart</vt:lpstr>
      <vt:lpstr>Il Fascicolo informatico d’impresa </vt:lpstr>
      <vt:lpstr>Cos è il Fascicolo informatico d’impresa</vt:lpstr>
      <vt:lpstr>Come nasce il fascicolo d’impresa</vt:lpstr>
      <vt:lpstr>Come nasce il fascicolo d’impresa</vt:lpstr>
      <vt:lpstr>Come nasce il fascicolo d’impresa</vt:lpstr>
      <vt:lpstr>Chi gestisce il Fascicolo d’impresa</vt:lpstr>
      <vt:lpstr>La classificazione dei documenti     1/3</vt:lpstr>
      <vt:lpstr>Cosa troviamo nel fascicolo</vt:lpstr>
      <vt:lpstr>Cosa troviamo nel fascicolo</vt:lpstr>
      <vt:lpstr>Come si alimenta il Fascicolo d’impresa</vt:lpstr>
      <vt:lpstr>Presentazione standard di PowerPoint</vt:lpstr>
      <vt:lpstr>Come si consulta il Fascicolo d’impresa</vt:lpstr>
      <vt:lpstr>Piattaforme di accesso al fascicolo d’impresa</vt:lpstr>
      <vt:lpstr>L’accesso al Fascicolo d’impresa</vt:lpstr>
      <vt:lpstr>La ricerca di un fascicolo  </vt:lpstr>
      <vt:lpstr>Risultato della ricerca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cassetto digitale dell’imprenditore</vt:lpstr>
      <vt:lpstr>Selezione impresa</vt:lpstr>
      <vt:lpstr>Consultazione fascicolo dell’impresa</vt:lpstr>
      <vt:lpstr>Consultazione della relativa documentazione</vt:lpstr>
      <vt:lpstr>Tempi di attuazione del fascicolo d’impresa</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Fascicolo d’impresa</dc:title>
  <dc:creator>Grenzi Eliana</dc:creator>
  <cp:lastModifiedBy>michele bossi</cp:lastModifiedBy>
  <cp:revision>59</cp:revision>
  <dcterms:modified xsi:type="dcterms:W3CDTF">2024-11-18T09:42:59Z</dcterms:modified>
</cp:coreProperties>
</file>