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4"/>
  </p:notesMasterIdLst>
  <p:sldIdLst>
    <p:sldId id="258" r:id="rId5"/>
    <p:sldId id="474" r:id="rId6"/>
    <p:sldId id="476" r:id="rId7"/>
    <p:sldId id="473" r:id="rId8"/>
    <p:sldId id="464" r:id="rId9"/>
    <p:sldId id="475" r:id="rId10"/>
    <p:sldId id="471" r:id="rId11"/>
    <p:sldId id="46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9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7" autoAdjust="0"/>
    <p:restoredTop sz="94162" autoAdjust="0"/>
  </p:normalViewPr>
  <p:slideViewPr>
    <p:cSldViewPr snapToGrid="0">
      <p:cViewPr varScale="1">
        <p:scale>
          <a:sx n="82" d="100"/>
          <a:sy n="82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A3BC2-594A-4CD5-93EE-DE54A4516420}" type="doc">
      <dgm:prSet loTypeId="urn:microsoft.com/office/officeart/2005/8/layout/venn3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1FE00B0-CD3D-494F-AE25-D7DDB4A60290}">
      <dgm:prSet phldr="0" custT="1"/>
      <dgm:spPr/>
      <dgm:t>
        <a:bodyPr/>
        <a:lstStyle/>
        <a:p>
          <a:pPr rtl="0"/>
          <a:r>
            <a:rPr lang="it-IT" sz="2000" dirty="0">
              <a:latin typeface="Aptos" panose="020B0004020202020204" pitchFamily="34" charset="0"/>
            </a:rPr>
            <a:t>Reingegnerizzazione dei sistemi, utilizzo di GISA Ambiente per una programmazione coordinata, minori duplicazioni, facile accesso alle pratiche</a:t>
          </a:r>
        </a:p>
      </dgm:t>
    </dgm:pt>
    <dgm:pt modelId="{6A68D85D-6311-47B2-A160-81467A51276A}" type="parTrans" cxnId="{6BC7FC51-FE7C-48D3-BE16-2FAFE9396061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2ADE758D-CC34-431A-B19C-A2C5B7924305}" type="sibTrans" cxnId="{6BC7FC51-FE7C-48D3-BE16-2FAFE9396061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98E5260-BBD7-4999-994A-19704F205E6C}">
      <dgm:prSet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it-IT" sz="2000" dirty="0"/>
            <a:t>Linee guida e formati documentali per facilitare processi e procedure, trasparenza e vicinanza alle imprese </a:t>
          </a:r>
          <a:endParaRPr lang="en-GB" sz="2000" b="1" dirty="0">
            <a:latin typeface="Aptos" panose="020B0004020202020204" pitchFamily="34" charset="0"/>
          </a:endParaRPr>
        </a:p>
      </dgm:t>
    </dgm:pt>
    <dgm:pt modelId="{EC6A2242-8E77-49E9-830D-B2B885341AD4}" type="sibTrans" cxnId="{359CDC2C-85D1-48B7-96CB-1B15A9236898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1CE9617D-8C18-4B91-9E72-38C4FDC6988D}" type="parTrans" cxnId="{359CDC2C-85D1-48B7-96CB-1B15A9236898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83E123C6-4463-47FC-A6A1-B0A3D49307A5}">
      <dgm:prSet phldr="0" custT="1"/>
      <dgm:spPr/>
      <dgm:t>
        <a:bodyPr/>
        <a:lstStyle/>
        <a:p>
          <a:pPr rtl="0"/>
          <a:r>
            <a:rPr lang="it-IT" sz="2000" dirty="0"/>
            <a:t>Modello del rischio per la categorizzazione delle imprese, liste di controllo a supporto di maggiore armonizzazione delle verifiche</a:t>
          </a:r>
          <a:endParaRPr lang="it-IT" sz="2000" dirty="0">
            <a:latin typeface="Aptos" panose="020B0004020202020204" pitchFamily="34" charset="0"/>
          </a:endParaRPr>
        </a:p>
      </dgm:t>
    </dgm:pt>
    <dgm:pt modelId="{03156DAC-7BEF-4B25-8BB9-CB26AB0BD4FD}" type="parTrans" cxnId="{6BED9732-B6BB-4026-B646-B342AE93F21D}">
      <dgm:prSet/>
      <dgm:spPr/>
      <dgm:t>
        <a:bodyPr/>
        <a:lstStyle/>
        <a:p>
          <a:endParaRPr lang="en-US"/>
        </a:p>
      </dgm:t>
    </dgm:pt>
    <dgm:pt modelId="{0B96F506-A3F1-40E3-9273-24CA2AB2FAAB}" type="sibTrans" cxnId="{6BED9732-B6BB-4026-B646-B342AE93F21D}">
      <dgm:prSet/>
      <dgm:spPr/>
      <dgm:t>
        <a:bodyPr/>
        <a:lstStyle/>
        <a:p>
          <a:endParaRPr lang="en-US"/>
        </a:p>
      </dgm:t>
    </dgm:pt>
    <dgm:pt modelId="{DF979C23-24C2-4494-BA09-C29491232F04}" type="pres">
      <dgm:prSet presAssocID="{D9BA3BC2-594A-4CD5-93EE-DE54A4516420}" presName="Name0" presStyleCnt="0">
        <dgm:presLayoutVars>
          <dgm:dir/>
          <dgm:resizeHandles val="exact"/>
        </dgm:presLayoutVars>
      </dgm:prSet>
      <dgm:spPr/>
    </dgm:pt>
    <dgm:pt modelId="{18DBB32A-5DB1-4F32-BFB9-235965B43CFC}" type="pres">
      <dgm:prSet presAssocID="{498E5260-BBD7-4999-994A-19704F205E6C}" presName="Name5" presStyleLbl="vennNode1" presStyleIdx="0" presStyleCnt="3" custScaleX="112110">
        <dgm:presLayoutVars>
          <dgm:bulletEnabled val="1"/>
        </dgm:presLayoutVars>
      </dgm:prSet>
      <dgm:spPr/>
    </dgm:pt>
    <dgm:pt modelId="{0ADA68E8-5769-4AE7-9DE3-10DBB87287AC}" type="pres">
      <dgm:prSet presAssocID="{EC6A2242-8E77-49E9-830D-B2B885341AD4}" presName="space" presStyleCnt="0"/>
      <dgm:spPr/>
    </dgm:pt>
    <dgm:pt modelId="{9EC798FD-B1AE-4065-8364-8DD0B7A75EAC}" type="pres">
      <dgm:prSet presAssocID="{83E123C6-4463-47FC-A6A1-B0A3D49307A5}" presName="Name5" presStyleLbl="vennNode1" presStyleIdx="1" presStyleCnt="3">
        <dgm:presLayoutVars>
          <dgm:bulletEnabled val="1"/>
        </dgm:presLayoutVars>
      </dgm:prSet>
      <dgm:spPr/>
    </dgm:pt>
    <dgm:pt modelId="{BD2B67D2-9EBD-4E0E-821C-BDA0B40D2063}" type="pres">
      <dgm:prSet presAssocID="{0B96F506-A3F1-40E3-9273-24CA2AB2FAAB}" presName="space" presStyleCnt="0"/>
      <dgm:spPr/>
    </dgm:pt>
    <dgm:pt modelId="{A040A02B-1117-4E43-B405-145339F87562}" type="pres">
      <dgm:prSet presAssocID="{B1FE00B0-CD3D-494F-AE25-D7DDB4A60290}" presName="Name5" presStyleLbl="vennNode1" presStyleIdx="2" presStyleCnt="3" custScaleX="101303" custLinFactNeighborX="1747" custLinFactNeighborY="-275">
        <dgm:presLayoutVars>
          <dgm:bulletEnabled val="1"/>
        </dgm:presLayoutVars>
      </dgm:prSet>
      <dgm:spPr/>
    </dgm:pt>
  </dgm:ptLst>
  <dgm:cxnLst>
    <dgm:cxn modelId="{F3A2CB08-CF2C-49FA-BF14-3722461755BF}" type="presOf" srcId="{B1FE00B0-CD3D-494F-AE25-D7DDB4A60290}" destId="{A040A02B-1117-4E43-B405-145339F87562}" srcOrd="0" destOrd="0" presId="urn:microsoft.com/office/officeart/2005/8/layout/venn3"/>
    <dgm:cxn modelId="{E848182A-5098-4196-A1A1-2B745490CB5F}" type="presOf" srcId="{D9BA3BC2-594A-4CD5-93EE-DE54A4516420}" destId="{DF979C23-24C2-4494-BA09-C29491232F04}" srcOrd="0" destOrd="0" presId="urn:microsoft.com/office/officeart/2005/8/layout/venn3"/>
    <dgm:cxn modelId="{359CDC2C-85D1-48B7-96CB-1B15A9236898}" srcId="{D9BA3BC2-594A-4CD5-93EE-DE54A4516420}" destId="{498E5260-BBD7-4999-994A-19704F205E6C}" srcOrd="0" destOrd="0" parTransId="{1CE9617D-8C18-4B91-9E72-38C4FDC6988D}" sibTransId="{EC6A2242-8E77-49E9-830D-B2B885341AD4}"/>
    <dgm:cxn modelId="{6BED9732-B6BB-4026-B646-B342AE93F21D}" srcId="{D9BA3BC2-594A-4CD5-93EE-DE54A4516420}" destId="{83E123C6-4463-47FC-A6A1-B0A3D49307A5}" srcOrd="1" destOrd="0" parTransId="{03156DAC-7BEF-4B25-8BB9-CB26AB0BD4FD}" sibTransId="{0B96F506-A3F1-40E3-9273-24CA2AB2FAAB}"/>
    <dgm:cxn modelId="{6BC7FC51-FE7C-48D3-BE16-2FAFE9396061}" srcId="{D9BA3BC2-594A-4CD5-93EE-DE54A4516420}" destId="{B1FE00B0-CD3D-494F-AE25-D7DDB4A60290}" srcOrd="2" destOrd="0" parTransId="{6A68D85D-6311-47B2-A160-81467A51276A}" sibTransId="{2ADE758D-CC34-431A-B19C-A2C5B7924305}"/>
    <dgm:cxn modelId="{E7BDA39E-3E82-46C6-BDE2-7FA770B1B057}" type="presOf" srcId="{83E123C6-4463-47FC-A6A1-B0A3D49307A5}" destId="{9EC798FD-B1AE-4065-8364-8DD0B7A75EAC}" srcOrd="0" destOrd="0" presId="urn:microsoft.com/office/officeart/2005/8/layout/venn3"/>
    <dgm:cxn modelId="{6A6F5AEC-0243-498C-B6D1-EE34B03C0B48}" type="presOf" srcId="{498E5260-BBD7-4999-994A-19704F205E6C}" destId="{18DBB32A-5DB1-4F32-BFB9-235965B43CFC}" srcOrd="0" destOrd="0" presId="urn:microsoft.com/office/officeart/2005/8/layout/venn3"/>
    <dgm:cxn modelId="{C746D9E7-0460-4129-B1A8-34296A1D0D83}" type="presParOf" srcId="{DF979C23-24C2-4494-BA09-C29491232F04}" destId="{18DBB32A-5DB1-4F32-BFB9-235965B43CFC}" srcOrd="0" destOrd="0" presId="urn:microsoft.com/office/officeart/2005/8/layout/venn3"/>
    <dgm:cxn modelId="{CE36D9A4-E208-4A3C-917E-E0FFFD187880}" type="presParOf" srcId="{DF979C23-24C2-4494-BA09-C29491232F04}" destId="{0ADA68E8-5769-4AE7-9DE3-10DBB87287AC}" srcOrd="1" destOrd="0" presId="urn:microsoft.com/office/officeart/2005/8/layout/venn3"/>
    <dgm:cxn modelId="{35305D0F-9DC8-4E37-B744-A39C561CB98A}" type="presParOf" srcId="{DF979C23-24C2-4494-BA09-C29491232F04}" destId="{9EC798FD-B1AE-4065-8364-8DD0B7A75EAC}" srcOrd="2" destOrd="0" presId="urn:microsoft.com/office/officeart/2005/8/layout/venn3"/>
    <dgm:cxn modelId="{BC12CD38-A9A6-4410-B4B6-4FC479455E0A}" type="presParOf" srcId="{DF979C23-24C2-4494-BA09-C29491232F04}" destId="{BD2B67D2-9EBD-4E0E-821C-BDA0B40D2063}" srcOrd="3" destOrd="0" presId="urn:microsoft.com/office/officeart/2005/8/layout/venn3"/>
    <dgm:cxn modelId="{62FA5941-6922-4880-919D-ECF0F2ADE277}" type="presParOf" srcId="{DF979C23-24C2-4494-BA09-C29491232F04}" destId="{A040A02B-1117-4E43-B405-145339F8756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6EB50-4F74-4AEA-9B57-F71045584C3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9BA0BF1-C0FE-4962-8220-3BFB89C07397}">
      <dgm:prSet phldrT="[Testo]"/>
      <dgm:spPr/>
      <dgm:t>
        <a:bodyPr/>
        <a:lstStyle/>
        <a:p>
          <a:r>
            <a:rPr lang="it-IT" dirty="0"/>
            <a:t>Impatto</a:t>
          </a:r>
        </a:p>
      </dgm:t>
    </dgm:pt>
    <dgm:pt modelId="{440A8F5B-1303-4279-B095-11BC98F2755F}" type="parTrans" cxnId="{75D7AFFC-7BBB-48F3-AC57-7B3B8436803D}">
      <dgm:prSet/>
      <dgm:spPr/>
      <dgm:t>
        <a:bodyPr/>
        <a:lstStyle/>
        <a:p>
          <a:endParaRPr lang="it-IT"/>
        </a:p>
      </dgm:t>
    </dgm:pt>
    <dgm:pt modelId="{118D9854-3975-45AC-B18A-3B0387F27EC8}" type="sibTrans" cxnId="{75D7AFFC-7BBB-48F3-AC57-7B3B8436803D}">
      <dgm:prSet/>
      <dgm:spPr/>
      <dgm:t>
        <a:bodyPr/>
        <a:lstStyle/>
        <a:p>
          <a:endParaRPr lang="it-IT"/>
        </a:p>
      </dgm:t>
    </dgm:pt>
    <dgm:pt modelId="{EFF0C545-BF09-440C-82A0-D9C9461C6CD9}">
      <dgm:prSet phldrT="[Testo]"/>
      <dgm:spPr/>
      <dgm:t>
        <a:bodyPr/>
        <a:lstStyle/>
        <a:p>
          <a:r>
            <a:rPr lang="it-IT" dirty="0"/>
            <a:t>Danno</a:t>
          </a:r>
        </a:p>
      </dgm:t>
    </dgm:pt>
    <dgm:pt modelId="{289D812A-56FA-441A-87E0-0D85C11A4154}" type="parTrans" cxnId="{79350EE3-C7B4-4793-A34D-534974C20244}">
      <dgm:prSet/>
      <dgm:spPr/>
      <dgm:t>
        <a:bodyPr/>
        <a:lstStyle/>
        <a:p>
          <a:endParaRPr lang="it-IT"/>
        </a:p>
      </dgm:t>
    </dgm:pt>
    <dgm:pt modelId="{C0C5A801-063B-400B-94E4-CA826FC4D3B9}" type="sibTrans" cxnId="{79350EE3-C7B4-4793-A34D-534974C20244}">
      <dgm:prSet/>
      <dgm:spPr/>
      <dgm:t>
        <a:bodyPr/>
        <a:lstStyle/>
        <a:p>
          <a:endParaRPr lang="it-IT"/>
        </a:p>
      </dgm:t>
    </dgm:pt>
    <dgm:pt modelId="{9CB6A16B-45D7-4290-B4E1-0838B47287DB}">
      <dgm:prSet phldrT="[Testo]"/>
      <dgm:spPr/>
      <dgm:t>
        <a:bodyPr/>
        <a:lstStyle/>
        <a:p>
          <a:r>
            <a:rPr lang="it-IT" dirty="0"/>
            <a:t>Rischio</a:t>
          </a:r>
        </a:p>
      </dgm:t>
    </dgm:pt>
    <dgm:pt modelId="{EC73001D-14AB-440D-BCF8-933661F49AB5}" type="parTrans" cxnId="{4150BDC3-65F4-41FF-AE2F-0DE158037328}">
      <dgm:prSet/>
      <dgm:spPr/>
      <dgm:t>
        <a:bodyPr/>
        <a:lstStyle/>
        <a:p>
          <a:endParaRPr lang="it-IT"/>
        </a:p>
      </dgm:t>
    </dgm:pt>
    <dgm:pt modelId="{187F3F53-1213-41FA-BF81-03E04994678E}" type="sibTrans" cxnId="{4150BDC3-65F4-41FF-AE2F-0DE158037328}">
      <dgm:prSet/>
      <dgm:spPr/>
      <dgm:t>
        <a:bodyPr/>
        <a:lstStyle/>
        <a:p>
          <a:endParaRPr lang="it-IT"/>
        </a:p>
      </dgm:t>
    </dgm:pt>
    <dgm:pt modelId="{73966A2C-97CC-4D02-A3CA-DA042AE76BEE}" type="pres">
      <dgm:prSet presAssocID="{0E46EB50-4F74-4AEA-9B57-F71045584C3E}" presName="compositeShape" presStyleCnt="0">
        <dgm:presLayoutVars>
          <dgm:chMax val="7"/>
          <dgm:dir/>
          <dgm:resizeHandles val="exact"/>
        </dgm:presLayoutVars>
      </dgm:prSet>
      <dgm:spPr/>
    </dgm:pt>
    <dgm:pt modelId="{A0C0A1A0-025D-4B09-B5C6-325D5C62D0C6}" type="pres">
      <dgm:prSet presAssocID="{0E46EB50-4F74-4AEA-9B57-F71045584C3E}" presName="wedge1" presStyleLbl="node1" presStyleIdx="0" presStyleCnt="3"/>
      <dgm:spPr/>
    </dgm:pt>
    <dgm:pt modelId="{86E64ACF-97DB-4EE5-BF13-A5ACA2DAA1D7}" type="pres">
      <dgm:prSet presAssocID="{0E46EB50-4F74-4AEA-9B57-F71045584C3E}" presName="dummy1a" presStyleCnt="0"/>
      <dgm:spPr/>
    </dgm:pt>
    <dgm:pt modelId="{C8E21A66-20C6-4F60-B585-30CADAAFD639}" type="pres">
      <dgm:prSet presAssocID="{0E46EB50-4F74-4AEA-9B57-F71045584C3E}" presName="dummy1b" presStyleCnt="0"/>
      <dgm:spPr/>
    </dgm:pt>
    <dgm:pt modelId="{1DFCB1CC-74B8-413F-BDB1-C68E14FEFF15}" type="pres">
      <dgm:prSet presAssocID="{0E46EB50-4F74-4AEA-9B57-F71045584C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F10296-72D2-4EC1-9C67-F08F349352BE}" type="pres">
      <dgm:prSet presAssocID="{0E46EB50-4F74-4AEA-9B57-F71045584C3E}" presName="wedge2" presStyleLbl="node1" presStyleIdx="1" presStyleCnt="3"/>
      <dgm:spPr/>
    </dgm:pt>
    <dgm:pt modelId="{5C52BE46-4139-4F8F-A60C-67F39C577C1D}" type="pres">
      <dgm:prSet presAssocID="{0E46EB50-4F74-4AEA-9B57-F71045584C3E}" presName="dummy2a" presStyleCnt="0"/>
      <dgm:spPr/>
    </dgm:pt>
    <dgm:pt modelId="{FFD48ECC-F52C-43A3-A35B-BE8DA9F64F54}" type="pres">
      <dgm:prSet presAssocID="{0E46EB50-4F74-4AEA-9B57-F71045584C3E}" presName="dummy2b" presStyleCnt="0"/>
      <dgm:spPr/>
    </dgm:pt>
    <dgm:pt modelId="{3392DEB4-E64E-433E-A898-C1211D00F636}" type="pres">
      <dgm:prSet presAssocID="{0E46EB50-4F74-4AEA-9B57-F71045584C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E0309B-659A-4ED8-B92F-7E6AA8D0E5DE}" type="pres">
      <dgm:prSet presAssocID="{0E46EB50-4F74-4AEA-9B57-F71045584C3E}" presName="wedge3" presStyleLbl="node1" presStyleIdx="2" presStyleCnt="3"/>
      <dgm:spPr/>
    </dgm:pt>
    <dgm:pt modelId="{E53DC577-ED54-49CC-9AFA-D64CA45C45AE}" type="pres">
      <dgm:prSet presAssocID="{0E46EB50-4F74-4AEA-9B57-F71045584C3E}" presName="dummy3a" presStyleCnt="0"/>
      <dgm:spPr/>
    </dgm:pt>
    <dgm:pt modelId="{02C351D3-A2F4-4C76-9BB5-B161553B4CA5}" type="pres">
      <dgm:prSet presAssocID="{0E46EB50-4F74-4AEA-9B57-F71045584C3E}" presName="dummy3b" presStyleCnt="0"/>
      <dgm:spPr/>
    </dgm:pt>
    <dgm:pt modelId="{1CA4B500-5EE3-4812-9FFB-78618E8E5A0F}" type="pres">
      <dgm:prSet presAssocID="{0E46EB50-4F74-4AEA-9B57-F71045584C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ED21D3D-E116-4C4A-8AF1-529DB5503C1E}" type="pres">
      <dgm:prSet presAssocID="{118D9854-3975-45AC-B18A-3B0387F27EC8}" presName="arrowWedge1" presStyleLbl="fgSibTrans2D1" presStyleIdx="0" presStyleCnt="3"/>
      <dgm:spPr/>
    </dgm:pt>
    <dgm:pt modelId="{EECA04B6-B6C2-4B09-A740-1C971AF340D0}" type="pres">
      <dgm:prSet presAssocID="{C0C5A801-063B-400B-94E4-CA826FC4D3B9}" presName="arrowWedge2" presStyleLbl="fgSibTrans2D1" presStyleIdx="1" presStyleCnt="3"/>
      <dgm:spPr/>
    </dgm:pt>
    <dgm:pt modelId="{C5AF8A24-3016-461B-ABFE-F8E98FE51241}" type="pres">
      <dgm:prSet presAssocID="{187F3F53-1213-41FA-BF81-03E04994678E}" presName="arrowWedge3" presStyleLbl="fgSibTrans2D1" presStyleIdx="2" presStyleCnt="3"/>
      <dgm:spPr/>
    </dgm:pt>
  </dgm:ptLst>
  <dgm:cxnLst>
    <dgm:cxn modelId="{0DD5DA1C-67CA-4D5E-8365-A2B14AD1D3E5}" type="presOf" srcId="{EFF0C545-BF09-440C-82A0-D9C9461C6CD9}" destId="{3392DEB4-E64E-433E-A898-C1211D00F636}" srcOrd="1" destOrd="0" presId="urn:microsoft.com/office/officeart/2005/8/layout/cycle8"/>
    <dgm:cxn modelId="{24265A1F-F15B-4B2A-A1BC-1CC30C456CC4}" type="presOf" srcId="{09BA0BF1-C0FE-4962-8220-3BFB89C07397}" destId="{1DFCB1CC-74B8-413F-BDB1-C68E14FEFF15}" srcOrd="1" destOrd="0" presId="urn:microsoft.com/office/officeart/2005/8/layout/cycle8"/>
    <dgm:cxn modelId="{DD5F653B-138E-484E-8C14-04E61F108584}" type="presOf" srcId="{9CB6A16B-45D7-4290-B4E1-0838B47287DB}" destId="{1CA4B500-5EE3-4812-9FFB-78618E8E5A0F}" srcOrd="1" destOrd="0" presId="urn:microsoft.com/office/officeart/2005/8/layout/cycle8"/>
    <dgm:cxn modelId="{C3A4505D-9DB7-43BE-9844-CC9275D56C2C}" type="presOf" srcId="{0E46EB50-4F74-4AEA-9B57-F71045584C3E}" destId="{73966A2C-97CC-4D02-A3CA-DA042AE76BEE}" srcOrd="0" destOrd="0" presId="urn:microsoft.com/office/officeart/2005/8/layout/cycle8"/>
    <dgm:cxn modelId="{995D027C-C405-46AA-AABE-42AFF997E199}" type="presOf" srcId="{09BA0BF1-C0FE-4962-8220-3BFB89C07397}" destId="{A0C0A1A0-025D-4B09-B5C6-325D5C62D0C6}" srcOrd="0" destOrd="0" presId="urn:microsoft.com/office/officeart/2005/8/layout/cycle8"/>
    <dgm:cxn modelId="{B88083A3-ADC9-4D9F-955B-24765202A303}" type="presOf" srcId="{EFF0C545-BF09-440C-82A0-D9C9461C6CD9}" destId="{C8F10296-72D2-4EC1-9C67-F08F349352BE}" srcOrd="0" destOrd="0" presId="urn:microsoft.com/office/officeart/2005/8/layout/cycle8"/>
    <dgm:cxn modelId="{E9232AA6-30A6-441B-B092-F10F4AF78687}" type="presOf" srcId="{9CB6A16B-45D7-4290-B4E1-0838B47287DB}" destId="{DFE0309B-659A-4ED8-B92F-7E6AA8D0E5DE}" srcOrd="0" destOrd="0" presId="urn:microsoft.com/office/officeart/2005/8/layout/cycle8"/>
    <dgm:cxn modelId="{4150BDC3-65F4-41FF-AE2F-0DE158037328}" srcId="{0E46EB50-4F74-4AEA-9B57-F71045584C3E}" destId="{9CB6A16B-45D7-4290-B4E1-0838B47287DB}" srcOrd="2" destOrd="0" parTransId="{EC73001D-14AB-440D-BCF8-933661F49AB5}" sibTransId="{187F3F53-1213-41FA-BF81-03E04994678E}"/>
    <dgm:cxn modelId="{79350EE3-C7B4-4793-A34D-534974C20244}" srcId="{0E46EB50-4F74-4AEA-9B57-F71045584C3E}" destId="{EFF0C545-BF09-440C-82A0-D9C9461C6CD9}" srcOrd="1" destOrd="0" parTransId="{289D812A-56FA-441A-87E0-0D85C11A4154}" sibTransId="{C0C5A801-063B-400B-94E4-CA826FC4D3B9}"/>
    <dgm:cxn modelId="{75D7AFFC-7BBB-48F3-AC57-7B3B8436803D}" srcId="{0E46EB50-4F74-4AEA-9B57-F71045584C3E}" destId="{09BA0BF1-C0FE-4962-8220-3BFB89C07397}" srcOrd="0" destOrd="0" parTransId="{440A8F5B-1303-4279-B095-11BC98F2755F}" sibTransId="{118D9854-3975-45AC-B18A-3B0387F27EC8}"/>
    <dgm:cxn modelId="{76BD77A8-5A0F-4B77-8077-6A52E808FCB3}" type="presParOf" srcId="{73966A2C-97CC-4D02-A3CA-DA042AE76BEE}" destId="{A0C0A1A0-025D-4B09-B5C6-325D5C62D0C6}" srcOrd="0" destOrd="0" presId="urn:microsoft.com/office/officeart/2005/8/layout/cycle8"/>
    <dgm:cxn modelId="{2E1DAD9F-A242-4D2F-B090-F310A149F235}" type="presParOf" srcId="{73966A2C-97CC-4D02-A3CA-DA042AE76BEE}" destId="{86E64ACF-97DB-4EE5-BF13-A5ACA2DAA1D7}" srcOrd="1" destOrd="0" presId="urn:microsoft.com/office/officeart/2005/8/layout/cycle8"/>
    <dgm:cxn modelId="{EEEEDB48-1E2D-464D-AF06-A7297DA638DC}" type="presParOf" srcId="{73966A2C-97CC-4D02-A3CA-DA042AE76BEE}" destId="{C8E21A66-20C6-4F60-B585-30CADAAFD639}" srcOrd="2" destOrd="0" presId="urn:microsoft.com/office/officeart/2005/8/layout/cycle8"/>
    <dgm:cxn modelId="{E090C43F-46CC-4D7D-880E-9844B6D429A1}" type="presParOf" srcId="{73966A2C-97CC-4D02-A3CA-DA042AE76BEE}" destId="{1DFCB1CC-74B8-413F-BDB1-C68E14FEFF15}" srcOrd="3" destOrd="0" presId="urn:microsoft.com/office/officeart/2005/8/layout/cycle8"/>
    <dgm:cxn modelId="{72E08B22-36F6-4F35-AB13-73D396424DC8}" type="presParOf" srcId="{73966A2C-97CC-4D02-A3CA-DA042AE76BEE}" destId="{C8F10296-72D2-4EC1-9C67-F08F349352BE}" srcOrd="4" destOrd="0" presId="urn:microsoft.com/office/officeart/2005/8/layout/cycle8"/>
    <dgm:cxn modelId="{D1E3CD72-2E1E-499B-B33E-1F6970D99E5A}" type="presParOf" srcId="{73966A2C-97CC-4D02-A3CA-DA042AE76BEE}" destId="{5C52BE46-4139-4F8F-A60C-67F39C577C1D}" srcOrd="5" destOrd="0" presId="urn:microsoft.com/office/officeart/2005/8/layout/cycle8"/>
    <dgm:cxn modelId="{E5FEC57C-052F-4547-8247-3A0E2A7A8E84}" type="presParOf" srcId="{73966A2C-97CC-4D02-A3CA-DA042AE76BEE}" destId="{FFD48ECC-F52C-43A3-A35B-BE8DA9F64F54}" srcOrd="6" destOrd="0" presId="urn:microsoft.com/office/officeart/2005/8/layout/cycle8"/>
    <dgm:cxn modelId="{9A72F67A-A0A0-4B60-8B64-A4850C73856C}" type="presParOf" srcId="{73966A2C-97CC-4D02-A3CA-DA042AE76BEE}" destId="{3392DEB4-E64E-433E-A898-C1211D00F636}" srcOrd="7" destOrd="0" presId="urn:microsoft.com/office/officeart/2005/8/layout/cycle8"/>
    <dgm:cxn modelId="{97FAD7A1-6515-4CDA-911E-7A715F0E92ED}" type="presParOf" srcId="{73966A2C-97CC-4D02-A3CA-DA042AE76BEE}" destId="{DFE0309B-659A-4ED8-B92F-7E6AA8D0E5DE}" srcOrd="8" destOrd="0" presId="urn:microsoft.com/office/officeart/2005/8/layout/cycle8"/>
    <dgm:cxn modelId="{528753F4-8CB9-400B-B3C8-96ABE9222BF7}" type="presParOf" srcId="{73966A2C-97CC-4D02-A3CA-DA042AE76BEE}" destId="{E53DC577-ED54-49CC-9AFA-D64CA45C45AE}" srcOrd="9" destOrd="0" presId="urn:microsoft.com/office/officeart/2005/8/layout/cycle8"/>
    <dgm:cxn modelId="{8D7B8B28-DA11-4EE6-9ABD-3FD67FD28C18}" type="presParOf" srcId="{73966A2C-97CC-4D02-A3CA-DA042AE76BEE}" destId="{02C351D3-A2F4-4C76-9BB5-B161553B4CA5}" srcOrd="10" destOrd="0" presId="urn:microsoft.com/office/officeart/2005/8/layout/cycle8"/>
    <dgm:cxn modelId="{DD1B56D8-FF38-4AD9-A6D7-E2D27F333534}" type="presParOf" srcId="{73966A2C-97CC-4D02-A3CA-DA042AE76BEE}" destId="{1CA4B500-5EE3-4812-9FFB-78618E8E5A0F}" srcOrd="11" destOrd="0" presId="urn:microsoft.com/office/officeart/2005/8/layout/cycle8"/>
    <dgm:cxn modelId="{990942C3-ED02-4594-8D65-E481FBBE7CE0}" type="presParOf" srcId="{73966A2C-97CC-4D02-A3CA-DA042AE76BEE}" destId="{BED21D3D-E116-4C4A-8AF1-529DB5503C1E}" srcOrd="12" destOrd="0" presId="urn:microsoft.com/office/officeart/2005/8/layout/cycle8"/>
    <dgm:cxn modelId="{EC4136C0-01C7-4749-A4F7-575A18445024}" type="presParOf" srcId="{73966A2C-97CC-4D02-A3CA-DA042AE76BEE}" destId="{EECA04B6-B6C2-4B09-A740-1C971AF340D0}" srcOrd="13" destOrd="0" presId="urn:microsoft.com/office/officeart/2005/8/layout/cycle8"/>
    <dgm:cxn modelId="{915B9261-3B57-4873-A7A7-0B3C01B4F7E8}" type="presParOf" srcId="{73966A2C-97CC-4D02-A3CA-DA042AE76BEE}" destId="{C5AF8A24-3016-461B-ABFE-F8E98FE5124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A1015-26CA-4A59-B591-DAD802F8A47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76D6AD2-24B7-4D15-AC0C-1132E3FD364D}">
      <dgm:prSet phldrT="[Testo]"/>
      <dgm:spPr/>
      <dgm:t>
        <a:bodyPr/>
        <a:lstStyle/>
        <a:p>
          <a:r>
            <a:rPr lang="it-IT" dirty="0"/>
            <a:t>Programmazione e gestione dei controlli</a:t>
          </a:r>
        </a:p>
      </dgm:t>
    </dgm:pt>
    <dgm:pt modelId="{B1505ECA-4E1C-4BED-84F6-744128623FF2}" type="parTrans" cxnId="{D381408D-9789-4796-AA25-08954A8764BE}">
      <dgm:prSet/>
      <dgm:spPr/>
      <dgm:t>
        <a:bodyPr/>
        <a:lstStyle/>
        <a:p>
          <a:endParaRPr lang="it-IT"/>
        </a:p>
      </dgm:t>
    </dgm:pt>
    <dgm:pt modelId="{04D5B4D9-ADF6-4703-BF26-BA68B8305EC9}" type="sibTrans" cxnId="{D381408D-9789-4796-AA25-08954A8764BE}">
      <dgm:prSet/>
      <dgm:spPr/>
      <dgm:t>
        <a:bodyPr/>
        <a:lstStyle/>
        <a:p>
          <a:endParaRPr lang="it-IT"/>
        </a:p>
      </dgm:t>
    </dgm:pt>
    <dgm:pt modelId="{AB76FF1D-4087-4804-9BD1-6B03DE0CB345}">
      <dgm:prSet phldrT="[Testo]"/>
      <dgm:spPr/>
      <dgm:t>
        <a:bodyPr/>
        <a:lstStyle/>
        <a:p>
          <a:r>
            <a:rPr lang="it-IT" dirty="0"/>
            <a:t>Coordinamento tra autorità di controllo, accesso centralizzato al fascicolo dell’impresa</a:t>
          </a:r>
        </a:p>
      </dgm:t>
    </dgm:pt>
    <dgm:pt modelId="{6AD09F49-AB1B-4F48-A8AA-F593B6A15BC4}" type="parTrans" cxnId="{6B5EAC6B-4482-4547-B119-3022A163881C}">
      <dgm:prSet/>
      <dgm:spPr/>
      <dgm:t>
        <a:bodyPr/>
        <a:lstStyle/>
        <a:p>
          <a:endParaRPr lang="it-IT"/>
        </a:p>
      </dgm:t>
    </dgm:pt>
    <dgm:pt modelId="{A0076007-951B-4E81-AA02-464F86C84097}" type="sibTrans" cxnId="{6B5EAC6B-4482-4547-B119-3022A163881C}">
      <dgm:prSet/>
      <dgm:spPr/>
      <dgm:t>
        <a:bodyPr/>
        <a:lstStyle/>
        <a:p>
          <a:endParaRPr lang="it-IT"/>
        </a:p>
      </dgm:t>
    </dgm:pt>
    <dgm:pt modelId="{5BD3FA17-A957-480A-8F7A-27D00A7F9B07}">
      <dgm:prSet phldrT="[Testo]"/>
      <dgm:spPr/>
      <dgm:t>
        <a:bodyPr/>
        <a:lstStyle/>
        <a:p>
          <a:r>
            <a:rPr lang="it-IT" dirty="0"/>
            <a:t>Minori duplicazioni, minori oneri amministrativi, maggiore trasparenza</a:t>
          </a:r>
        </a:p>
      </dgm:t>
    </dgm:pt>
    <dgm:pt modelId="{7D6E77AF-4C00-4FB8-84A8-662462C660C6}" type="parTrans" cxnId="{4FCB6D06-E932-41F2-9939-209E3B62AFEE}">
      <dgm:prSet/>
      <dgm:spPr/>
      <dgm:t>
        <a:bodyPr/>
        <a:lstStyle/>
        <a:p>
          <a:endParaRPr lang="it-IT"/>
        </a:p>
      </dgm:t>
    </dgm:pt>
    <dgm:pt modelId="{BA5D8E18-1F3A-47A1-81CE-9C414ECAA0EC}" type="sibTrans" cxnId="{4FCB6D06-E932-41F2-9939-209E3B62AFEE}">
      <dgm:prSet/>
      <dgm:spPr/>
      <dgm:t>
        <a:bodyPr/>
        <a:lstStyle/>
        <a:p>
          <a:endParaRPr lang="it-IT"/>
        </a:p>
      </dgm:t>
    </dgm:pt>
    <dgm:pt modelId="{55C70D04-F92F-40BA-A1A2-47A3B3DC30F4}" type="pres">
      <dgm:prSet presAssocID="{2DDA1015-26CA-4A59-B591-DAD802F8A471}" presName="compositeShape" presStyleCnt="0">
        <dgm:presLayoutVars>
          <dgm:dir/>
          <dgm:resizeHandles/>
        </dgm:presLayoutVars>
      </dgm:prSet>
      <dgm:spPr/>
    </dgm:pt>
    <dgm:pt modelId="{7E6CDB44-2355-4BF5-933E-70FD423DF6AB}" type="pres">
      <dgm:prSet presAssocID="{2DDA1015-26CA-4A59-B591-DAD802F8A471}" presName="pyramid" presStyleLbl="node1" presStyleIdx="0" presStyleCnt="1"/>
      <dgm:spPr/>
    </dgm:pt>
    <dgm:pt modelId="{42D288B3-3CEC-4827-B613-3FAEEE378F9E}" type="pres">
      <dgm:prSet presAssocID="{2DDA1015-26CA-4A59-B591-DAD802F8A471}" presName="theList" presStyleCnt="0"/>
      <dgm:spPr/>
    </dgm:pt>
    <dgm:pt modelId="{FD57793D-BA95-4D6C-8C98-C553DAD4F65E}" type="pres">
      <dgm:prSet presAssocID="{C76D6AD2-24B7-4D15-AC0C-1132E3FD364D}" presName="aNode" presStyleLbl="fgAcc1" presStyleIdx="0" presStyleCnt="3">
        <dgm:presLayoutVars>
          <dgm:bulletEnabled val="1"/>
        </dgm:presLayoutVars>
      </dgm:prSet>
      <dgm:spPr/>
    </dgm:pt>
    <dgm:pt modelId="{66FB5C8D-0D79-482C-B972-7A9C0073289D}" type="pres">
      <dgm:prSet presAssocID="{C76D6AD2-24B7-4D15-AC0C-1132E3FD364D}" presName="aSpace" presStyleCnt="0"/>
      <dgm:spPr/>
    </dgm:pt>
    <dgm:pt modelId="{A075DD9F-182A-4A8E-A98C-2325E6FE0918}" type="pres">
      <dgm:prSet presAssocID="{AB76FF1D-4087-4804-9BD1-6B03DE0CB345}" presName="aNode" presStyleLbl="fgAcc1" presStyleIdx="1" presStyleCnt="3">
        <dgm:presLayoutVars>
          <dgm:bulletEnabled val="1"/>
        </dgm:presLayoutVars>
      </dgm:prSet>
      <dgm:spPr/>
    </dgm:pt>
    <dgm:pt modelId="{1DF4107A-04CC-4222-B269-A3A30E6298D4}" type="pres">
      <dgm:prSet presAssocID="{AB76FF1D-4087-4804-9BD1-6B03DE0CB345}" presName="aSpace" presStyleCnt="0"/>
      <dgm:spPr/>
    </dgm:pt>
    <dgm:pt modelId="{23B7DEC8-64DB-4FB6-80B7-5E7857B47B5B}" type="pres">
      <dgm:prSet presAssocID="{5BD3FA17-A957-480A-8F7A-27D00A7F9B07}" presName="aNode" presStyleLbl="fgAcc1" presStyleIdx="2" presStyleCnt="3">
        <dgm:presLayoutVars>
          <dgm:bulletEnabled val="1"/>
        </dgm:presLayoutVars>
      </dgm:prSet>
      <dgm:spPr/>
    </dgm:pt>
    <dgm:pt modelId="{AD01AF65-65EA-4AE7-A658-A278367361AD}" type="pres">
      <dgm:prSet presAssocID="{5BD3FA17-A957-480A-8F7A-27D00A7F9B07}" presName="aSpace" presStyleCnt="0"/>
      <dgm:spPr/>
    </dgm:pt>
  </dgm:ptLst>
  <dgm:cxnLst>
    <dgm:cxn modelId="{4FCB6D06-E932-41F2-9939-209E3B62AFEE}" srcId="{2DDA1015-26CA-4A59-B591-DAD802F8A471}" destId="{5BD3FA17-A957-480A-8F7A-27D00A7F9B07}" srcOrd="2" destOrd="0" parTransId="{7D6E77AF-4C00-4FB8-84A8-662462C660C6}" sibTransId="{BA5D8E18-1F3A-47A1-81CE-9C414ECAA0EC}"/>
    <dgm:cxn modelId="{A549933A-EFB3-48C4-AFC9-D2DCAFE8D1B9}" type="presOf" srcId="{5BD3FA17-A957-480A-8F7A-27D00A7F9B07}" destId="{23B7DEC8-64DB-4FB6-80B7-5E7857B47B5B}" srcOrd="0" destOrd="0" presId="urn:microsoft.com/office/officeart/2005/8/layout/pyramid2"/>
    <dgm:cxn modelId="{0A511D67-0BC8-4DC0-9A47-9A8423C6D3C8}" type="presOf" srcId="{2DDA1015-26CA-4A59-B591-DAD802F8A471}" destId="{55C70D04-F92F-40BA-A1A2-47A3B3DC30F4}" srcOrd="0" destOrd="0" presId="urn:microsoft.com/office/officeart/2005/8/layout/pyramid2"/>
    <dgm:cxn modelId="{6B5EAC6B-4482-4547-B119-3022A163881C}" srcId="{2DDA1015-26CA-4A59-B591-DAD802F8A471}" destId="{AB76FF1D-4087-4804-9BD1-6B03DE0CB345}" srcOrd="1" destOrd="0" parTransId="{6AD09F49-AB1B-4F48-A8AA-F593B6A15BC4}" sibTransId="{A0076007-951B-4E81-AA02-464F86C84097}"/>
    <dgm:cxn modelId="{D381408D-9789-4796-AA25-08954A8764BE}" srcId="{2DDA1015-26CA-4A59-B591-DAD802F8A471}" destId="{C76D6AD2-24B7-4D15-AC0C-1132E3FD364D}" srcOrd="0" destOrd="0" parTransId="{B1505ECA-4E1C-4BED-84F6-744128623FF2}" sibTransId="{04D5B4D9-ADF6-4703-BF26-BA68B8305EC9}"/>
    <dgm:cxn modelId="{96B2DCF4-0FF9-4F7D-A8D4-BA7DCBEFE298}" type="presOf" srcId="{C76D6AD2-24B7-4D15-AC0C-1132E3FD364D}" destId="{FD57793D-BA95-4D6C-8C98-C553DAD4F65E}" srcOrd="0" destOrd="0" presId="urn:microsoft.com/office/officeart/2005/8/layout/pyramid2"/>
    <dgm:cxn modelId="{52F74DF9-3E63-4C41-A4A8-9F4E34D008B9}" type="presOf" srcId="{AB76FF1D-4087-4804-9BD1-6B03DE0CB345}" destId="{A075DD9F-182A-4A8E-A98C-2325E6FE0918}" srcOrd="0" destOrd="0" presId="urn:microsoft.com/office/officeart/2005/8/layout/pyramid2"/>
    <dgm:cxn modelId="{ED95155E-2788-45F5-9519-C4EA83EE0EC1}" type="presParOf" srcId="{55C70D04-F92F-40BA-A1A2-47A3B3DC30F4}" destId="{7E6CDB44-2355-4BF5-933E-70FD423DF6AB}" srcOrd="0" destOrd="0" presId="urn:microsoft.com/office/officeart/2005/8/layout/pyramid2"/>
    <dgm:cxn modelId="{58E83F99-FFA0-48D4-A13A-17128F5C67CB}" type="presParOf" srcId="{55C70D04-F92F-40BA-A1A2-47A3B3DC30F4}" destId="{42D288B3-3CEC-4827-B613-3FAEEE378F9E}" srcOrd="1" destOrd="0" presId="urn:microsoft.com/office/officeart/2005/8/layout/pyramid2"/>
    <dgm:cxn modelId="{18976588-7229-4B45-8B48-48279086FDE4}" type="presParOf" srcId="{42D288B3-3CEC-4827-B613-3FAEEE378F9E}" destId="{FD57793D-BA95-4D6C-8C98-C553DAD4F65E}" srcOrd="0" destOrd="0" presId="urn:microsoft.com/office/officeart/2005/8/layout/pyramid2"/>
    <dgm:cxn modelId="{B71A1BF7-9DD0-45DD-B76C-0A962FEAB074}" type="presParOf" srcId="{42D288B3-3CEC-4827-B613-3FAEEE378F9E}" destId="{66FB5C8D-0D79-482C-B972-7A9C0073289D}" srcOrd="1" destOrd="0" presId="urn:microsoft.com/office/officeart/2005/8/layout/pyramid2"/>
    <dgm:cxn modelId="{1A656A24-612E-4F41-B86E-853DD053658D}" type="presParOf" srcId="{42D288B3-3CEC-4827-B613-3FAEEE378F9E}" destId="{A075DD9F-182A-4A8E-A98C-2325E6FE0918}" srcOrd="2" destOrd="0" presId="urn:microsoft.com/office/officeart/2005/8/layout/pyramid2"/>
    <dgm:cxn modelId="{D3FBBF2E-6CF9-4767-AA3F-B68AEBF3F710}" type="presParOf" srcId="{42D288B3-3CEC-4827-B613-3FAEEE378F9E}" destId="{1DF4107A-04CC-4222-B269-A3A30E6298D4}" srcOrd="3" destOrd="0" presId="urn:microsoft.com/office/officeart/2005/8/layout/pyramid2"/>
    <dgm:cxn modelId="{260B1CA5-D40F-4845-A61A-F12D174C8A49}" type="presParOf" srcId="{42D288B3-3CEC-4827-B613-3FAEEE378F9E}" destId="{23B7DEC8-64DB-4FB6-80B7-5E7857B47B5B}" srcOrd="4" destOrd="0" presId="urn:microsoft.com/office/officeart/2005/8/layout/pyramid2"/>
    <dgm:cxn modelId="{458F7F4E-D034-4E37-A7FE-FC4D28F140D4}" type="presParOf" srcId="{42D288B3-3CEC-4827-B613-3FAEEE378F9E}" destId="{AD01AF65-65EA-4AE7-A658-A278367361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BB32A-5DB1-4F32-BFB9-235965B43CFC}">
      <dsp:nvSpPr>
        <dsp:cNvPr id="0" name=""/>
        <dsp:cNvSpPr/>
      </dsp:nvSpPr>
      <dsp:spPr>
        <a:xfrm>
          <a:off x="663991" y="1845"/>
          <a:ext cx="4251200" cy="379199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8686" tIns="25400" rIns="208686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Linee guida e formati documentali per facilitare processi e procedure, trasparenza e vicinanza alle imprese </a:t>
          </a:r>
          <a:endParaRPr lang="en-GB" sz="2000" b="1" kern="1200" dirty="0">
            <a:latin typeface="Aptos" panose="020B0004020202020204" pitchFamily="34" charset="0"/>
          </a:endParaRPr>
        </a:p>
      </dsp:txBody>
      <dsp:txXfrm>
        <a:off x="1286565" y="557169"/>
        <a:ext cx="3006052" cy="2681342"/>
      </dsp:txXfrm>
    </dsp:sp>
    <dsp:sp modelId="{9EC798FD-B1AE-4065-8364-8DD0B7A75EAC}">
      <dsp:nvSpPr>
        <dsp:cNvPr id="0" name=""/>
        <dsp:cNvSpPr/>
      </dsp:nvSpPr>
      <dsp:spPr>
        <a:xfrm>
          <a:off x="4156793" y="1845"/>
          <a:ext cx="3791990" cy="3791990"/>
        </a:xfrm>
        <a:prstGeom prst="ellipse">
          <a:avLst/>
        </a:prstGeom>
        <a:solidFill>
          <a:schemeClr val="accent1">
            <a:shade val="80000"/>
            <a:alpha val="50000"/>
            <a:hueOff val="153123"/>
            <a:satOff val="-2196"/>
            <a:lumOff val="128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8686" tIns="25400" rIns="208686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Modello del rischio per la categorizzazione delle imprese, liste di controllo a supporto di maggiore armonizzazione delle verifiche</a:t>
          </a:r>
          <a:endParaRPr lang="it-IT" sz="2000" kern="1200" dirty="0">
            <a:latin typeface="Aptos" panose="020B0004020202020204" pitchFamily="34" charset="0"/>
          </a:endParaRPr>
        </a:p>
      </dsp:txBody>
      <dsp:txXfrm>
        <a:off x="4712117" y="557169"/>
        <a:ext cx="2681342" cy="2681342"/>
      </dsp:txXfrm>
    </dsp:sp>
    <dsp:sp modelId="{A040A02B-1117-4E43-B405-145339F87562}">
      <dsp:nvSpPr>
        <dsp:cNvPr id="0" name=""/>
        <dsp:cNvSpPr/>
      </dsp:nvSpPr>
      <dsp:spPr>
        <a:xfrm>
          <a:off x="7203634" y="0"/>
          <a:ext cx="3841399" cy="3791990"/>
        </a:xfrm>
        <a:prstGeom prst="ellipse">
          <a:avLst/>
        </a:prstGeom>
        <a:solidFill>
          <a:schemeClr val="accent1">
            <a:shade val="80000"/>
            <a:alpha val="5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8686" tIns="25400" rIns="208686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ptos" panose="020B0004020202020204" pitchFamily="34" charset="0"/>
            </a:rPr>
            <a:t>Reingegnerizzazione dei sistemi, utilizzo di GISA Ambiente per una programmazione coordinata, minori duplicazioni, facile accesso alle pratiche</a:t>
          </a:r>
        </a:p>
      </dsp:txBody>
      <dsp:txXfrm>
        <a:off x="7766194" y="555324"/>
        <a:ext cx="2716279" cy="2681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0A1A0-025D-4B09-B5C6-325D5C62D0C6}">
      <dsp:nvSpPr>
        <dsp:cNvPr id="0" name=""/>
        <dsp:cNvSpPr/>
      </dsp:nvSpPr>
      <dsp:spPr>
        <a:xfrm>
          <a:off x="920729" y="203745"/>
          <a:ext cx="2633013" cy="263301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Impatto</a:t>
          </a:r>
        </a:p>
      </dsp:txBody>
      <dsp:txXfrm>
        <a:off x="2308390" y="761693"/>
        <a:ext cx="940362" cy="783635"/>
      </dsp:txXfrm>
    </dsp:sp>
    <dsp:sp modelId="{C8F10296-72D2-4EC1-9C67-F08F349352BE}">
      <dsp:nvSpPr>
        <dsp:cNvPr id="0" name=""/>
        <dsp:cNvSpPr/>
      </dsp:nvSpPr>
      <dsp:spPr>
        <a:xfrm>
          <a:off x="866501" y="297781"/>
          <a:ext cx="2633013" cy="263301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Danno</a:t>
          </a:r>
        </a:p>
      </dsp:txBody>
      <dsp:txXfrm>
        <a:off x="1493409" y="2006105"/>
        <a:ext cx="1410543" cy="689598"/>
      </dsp:txXfrm>
    </dsp:sp>
    <dsp:sp modelId="{DFE0309B-659A-4ED8-B92F-7E6AA8D0E5DE}">
      <dsp:nvSpPr>
        <dsp:cNvPr id="0" name=""/>
        <dsp:cNvSpPr/>
      </dsp:nvSpPr>
      <dsp:spPr>
        <a:xfrm>
          <a:off x="812274" y="203745"/>
          <a:ext cx="2633013" cy="26330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Rischio</a:t>
          </a:r>
        </a:p>
      </dsp:txBody>
      <dsp:txXfrm>
        <a:off x="1117264" y="761693"/>
        <a:ext cx="940362" cy="783635"/>
      </dsp:txXfrm>
    </dsp:sp>
    <dsp:sp modelId="{BED21D3D-E116-4C4A-8AF1-529DB5503C1E}">
      <dsp:nvSpPr>
        <dsp:cNvPr id="0" name=""/>
        <dsp:cNvSpPr/>
      </dsp:nvSpPr>
      <dsp:spPr>
        <a:xfrm>
          <a:off x="757950" y="40749"/>
          <a:ext cx="2959005" cy="29590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04B6-B6C2-4B09-A740-1C971AF340D0}">
      <dsp:nvSpPr>
        <dsp:cNvPr id="0" name=""/>
        <dsp:cNvSpPr/>
      </dsp:nvSpPr>
      <dsp:spPr>
        <a:xfrm>
          <a:off x="703505" y="134618"/>
          <a:ext cx="2959005" cy="29590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F8A24-3016-461B-ABFE-F8E98FE51241}">
      <dsp:nvSpPr>
        <dsp:cNvPr id="0" name=""/>
        <dsp:cNvSpPr/>
      </dsp:nvSpPr>
      <dsp:spPr>
        <a:xfrm>
          <a:off x="649060" y="40749"/>
          <a:ext cx="2959005" cy="29590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CDB44-2355-4BF5-933E-70FD423DF6AB}">
      <dsp:nvSpPr>
        <dsp:cNvPr id="0" name=""/>
        <dsp:cNvSpPr/>
      </dsp:nvSpPr>
      <dsp:spPr>
        <a:xfrm>
          <a:off x="2975" y="0"/>
          <a:ext cx="4813386" cy="48133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7793D-BA95-4D6C-8C98-C553DAD4F65E}">
      <dsp:nvSpPr>
        <dsp:cNvPr id="0" name=""/>
        <dsp:cNvSpPr/>
      </dsp:nvSpPr>
      <dsp:spPr>
        <a:xfrm>
          <a:off x="2409668" y="483924"/>
          <a:ext cx="3128701" cy="1139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Programmazione e gestione dei controlli</a:t>
          </a:r>
        </a:p>
      </dsp:txBody>
      <dsp:txXfrm>
        <a:off x="2465290" y="539546"/>
        <a:ext cx="3017457" cy="1028174"/>
      </dsp:txXfrm>
    </dsp:sp>
    <dsp:sp modelId="{A075DD9F-182A-4A8E-A98C-2325E6FE0918}">
      <dsp:nvSpPr>
        <dsp:cNvPr id="0" name=""/>
        <dsp:cNvSpPr/>
      </dsp:nvSpPr>
      <dsp:spPr>
        <a:xfrm>
          <a:off x="2409668" y="1765770"/>
          <a:ext cx="3128701" cy="1139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Coordinamento tra autorità di controllo, accesso centralizzato al fascicolo dell’impresa</a:t>
          </a:r>
        </a:p>
      </dsp:txBody>
      <dsp:txXfrm>
        <a:off x="2465290" y="1821392"/>
        <a:ext cx="3017457" cy="1028174"/>
      </dsp:txXfrm>
    </dsp:sp>
    <dsp:sp modelId="{23B7DEC8-64DB-4FB6-80B7-5E7857B47B5B}">
      <dsp:nvSpPr>
        <dsp:cNvPr id="0" name=""/>
        <dsp:cNvSpPr/>
      </dsp:nvSpPr>
      <dsp:spPr>
        <a:xfrm>
          <a:off x="2409668" y="3047616"/>
          <a:ext cx="3128701" cy="11394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Minori duplicazioni, minori oneri amministrativi, maggiore trasparenza</a:t>
          </a:r>
        </a:p>
      </dsp:txBody>
      <dsp:txXfrm>
        <a:off x="2465290" y="3103238"/>
        <a:ext cx="3017457" cy="1028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3AF4-ACE8-0B4A-B839-86591BBB8C9F}" type="datetimeFigureOut">
              <a:rPr lang="it-IT" smtClean="0"/>
              <a:t>13/11/2024</a:t>
            </a:fld>
            <a:endParaRPr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EBCF-AD35-074D-9AA3-E9D83C23E50A}" type="slidenum">
              <a:rPr lang="it-IT" smtClean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69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EBCF-AD35-074D-9AA3-E9D83C23E50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6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3A7E6C2D-657A-4718-801B-B80EE8F9349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AFCBE01A-9925-4FE1-B311-B5B8F3979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00" y="2628369"/>
            <a:ext cx="2628000" cy="4229631"/>
          </a:xfrm>
          <a:prstGeom prst="rect">
            <a:avLst/>
          </a:prstGeom>
        </p:spPr>
      </p:pic>
      <p:pic>
        <p:nvPicPr>
          <p:cNvPr id="18" name="Image 13">
            <a:extLst>
              <a:ext uri="{FF2B5EF4-FFF2-40B4-BE49-F238E27FC236}">
                <a16:creationId xmlns:a16="http://schemas.microsoft.com/office/drawing/2014/main" id="{3C485161-5EF2-4F1D-B56D-79778C31F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99" y="6037700"/>
            <a:ext cx="1742400" cy="578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012FB-54CD-44BE-AC89-9E1D5CD6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99" y="1125538"/>
            <a:ext cx="6975675" cy="1582737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F72BA-5C68-47E5-B690-AC72C1625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712" y="2974097"/>
            <a:ext cx="6954963" cy="44820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2356326-2974-4301-A7B6-A63D268BA08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03712" y="4278628"/>
            <a:ext cx="6954963" cy="287337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8AD104-FA7D-485E-8881-B482A0F8E1D0}"/>
              </a:ext>
            </a:extLst>
          </p:cNvPr>
          <p:cNvGrpSpPr/>
          <p:nvPr/>
        </p:nvGrpSpPr>
        <p:grpSpPr>
          <a:xfrm>
            <a:off x="444727" y="562847"/>
            <a:ext cx="2934985" cy="5572508"/>
            <a:chOff x="444727" y="562847"/>
            <a:chExt cx="2934985" cy="5572508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38EE250-A311-476A-A43B-3D25435F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748DAC-D5BE-4450-AEB4-9CED5871C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rot="5400000">
              <a:off x="1433064" y="2269552"/>
              <a:ext cx="1044403" cy="106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389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pos="6743">
          <p15:clr>
            <a:srgbClr val="FBAE40"/>
          </p15:clr>
        </p15:guide>
        <p15:guide id="3" pos="2320">
          <p15:clr>
            <a:srgbClr val="FBAE40"/>
          </p15:clr>
        </p15:guide>
        <p15:guide id="4" orient="horz" pos="17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3;p1">
            <a:extLst>
              <a:ext uri="{FF2B5EF4-FFF2-40B4-BE49-F238E27FC236}">
                <a16:creationId xmlns:a16="http://schemas.microsoft.com/office/drawing/2014/main" id="{666A34AD-3B0C-454D-A0E5-29558C4CC33B}"/>
              </a:ext>
            </a:extLst>
          </p:cNvPr>
          <p:cNvSpPr/>
          <p:nvPr/>
        </p:nvSpPr>
        <p:spPr>
          <a:xfrm>
            <a:off x="8525522" y="0"/>
            <a:ext cx="3666478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3;p1">
            <a:extLst>
              <a:ext uri="{FF2B5EF4-FFF2-40B4-BE49-F238E27FC236}">
                <a16:creationId xmlns:a16="http://schemas.microsoft.com/office/drawing/2014/main" id="{1D097257-B89C-4550-9690-6E5F7EAAD51D}"/>
              </a:ext>
            </a:extLst>
          </p:cNvPr>
          <p:cNvSpPr/>
          <p:nvPr/>
        </p:nvSpPr>
        <p:spPr>
          <a:xfrm>
            <a:off x="0" y="0"/>
            <a:ext cx="8642959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80" y="1412875"/>
            <a:ext cx="7903148" cy="12750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368" y="3204899"/>
            <a:ext cx="7903148" cy="44820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5E642-1073-4F4D-8449-9C336CBCF0B1}"/>
              </a:ext>
            </a:extLst>
          </p:cNvPr>
          <p:cNvGrpSpPr/>
          <p:nvPr/>
        </p:nvGrpSpPr>
        <p:grpSpPr>
          <a:xfrm>
            <a:off x="8642958" y="450431"/>
            <a:ext cx="3137566" cy="5957137"/>
            <a:chOff x="8642958" y="450431"/>
            <a:chExt cx="3137566" cy="595713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2643A7F-5CCF-4B42-81D7-6308DC8A6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42958" y="450431"/>
              <a:ext cx="3137566" cy="59571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C3223-3A54-4FF7-8018-82516838F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9703722" y="2275003"/>
              <a:ext cx="1119449" cy="1114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31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2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1842">
          <p15:clr>
            <a:srgbClr val="FBAE40"/>
          </p15:clr>
        </p15:guide>
        <p15:guide id="4" orient="horz" pos="25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1034" y="2153978"/>
            <a:ext cx="7317200" cy="12750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cap="all" baseline="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222" y="3728164"/>
            <a:ext cx="7297012" cy="448201"/>
          </a:xfrm>
        </p:spPr>
        <p:txBody>
          <a:bodyPr/>
          <a:lstStyle>
            <a:lvl1pPr marL="0" indent="0" algn="l">
              <a:buNone/>
              <a:defRPr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Google Shape;93;p1">
            <a:extLst>
              <a:ext uri="{FF2B5EF4-FFF2-40B4-BE49-F238E27FC236}">
                <a16:creationId xmlns:a16="http://schemas.microsoft.com/office/drawing/2014/main" id="{1D097257-B89C-4550-9690-6E5F7EAAD51D}"/>
              </a:ext>
            </a:extLst>
          </p:cNvPr>
          <p:cNvSpPr/>
          <p:nvPr/>
        </p:nvSpPr>
        <p:spPr>
          <a:xfrm>
            <a:off x="-1" y="0"/>
            <a:ext cx="3908121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7CBE3B7-F75B-48B0-A9A5-684F51F2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69443" y="6010391"/>
            <a:ext cx="1879644" cy="4793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6DA7134-458F-49EB-845A-DD214939572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1222" y="4623870"/>
            <a:ext cx="7297012" cy="287337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7A381D-4697-495B-A4FD-EC24FC4EAD78}"/>
              </a:ext>
            </a:extLst>
          </p:cNvPr>
          <p:cNvGrpSpPr/>
          <p:nvPr/>
        </p:nvGrpSpPr>
        <p:grpSpPr>
          <a:xfrm>
            <a:off x="444727" y="562847"/>
            <a:ext cx="2934985" cy="5572508"/>
            <a:chOff x="444727" y="562847"/>
            <a:chExt cx="2934985" cy="557250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1572F9C-5F65-4B83-B075-D3AA9169D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03CBD2-BC15-4304-9247-2D0110814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5400000">
              <a:off x="1433064" y="2269552"/>
              <a:ext cx="1044403" cy="106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12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1842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27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613" y="6212987"/>
            <a:ext cx="1422400" cy="243417"/>
          </a:xfrm>
        </p:spPr>
        <p:txBody>
          <a:bodyPr/>
          <a:lstStyle/>
          <a:p>
            <a:fld id="{98D27F1F-8FB9-9444-90B0-E87302C0F04D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902" y="6215150"/>
            <a:ext cx="9181578" cy="243417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55F43CDD-62C9-4E62-A6D7-5EAD2E805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70" y="5328369"/>
            <a:ext cx="950407" cy="152963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120C67-90B4-4899-B591-041C4343BE8E}"/>
              </a:ext>
            </a:extLst>
          </p:cNvPr>
          <p:cNvSpPr txBox="1">
            <a:spLocks/>
          </p:cNvSpPr>
          <p:nvPr/>
        </p:nvSpPr>
        <p:spPr>
          <a:xfrm>
            <a:off x="11683770" y="6411785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284C4-5ED1-4D6C-B7CC-2049C3062C5E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9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14" y="384908"/>
            <a:ext cx="10635561" cy="726106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613" y="6212987"/>
            <a:ext cx="1422400" cy="243417"/>
          </a:xfrm>
        </p:spPr>
        <p:txBody>
          <a:bodyPr/>
          <a:lstStyle/>
          <a:p>
            <a:fld id="{98D27F1F-8FB9-9444-90B0-E87302C0F04D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902" y="6215150"/>
            <a:ext cx="9181578" cy="243417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55F43CDD-62C9-4E62-A6D7-5EAD2E805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70" y="5328369"/>
            <a:ext cx="950407" cy="152963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120C67-90B4-4899-B591-041C4343BE8E}"/>
              </a:ext>
            </a:extLst>
          </p:cNvPr>
          <p:cNvSpPr txBox="1">
            <a:spLocks/>
          </p:cNvSpPr>
          <p:nvPr/>
        </p:nvSpPr>
        <p:spPr>
          <a:xfrm>
            <a:off x="11683770" y="6411785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284C4-5ED1-4D6C-B7CC-2049C3062C5E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50FF6B4E-147B-44B7-9DBF-165F1F9DA1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25" y="384908"/>
            <a:ext cx="350404" cy="7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;p1">
            <a:extLst>
              <a:ext uri="{FF2B5EF4-FFF2-40B4-BE49-F238E27FC236}">
                <a16:creationId xmlns:a16="http://schemas.microsoft.com/office/drawing/2014/main" id="{3A7E6C2D-657A-4718-801B-B80EE8F9349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62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000" b="0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AFCBE01A-9925-4FE1-B311-B5B8F3979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00" y="2628369"/>
            <a:ext cx="2628000" cy="4229631"/>
          </a:xfrm>
          <a:prstGeom prst="rect">
            <a:avLst/>
          </a:prstGeom>
        </p:spPr>
      </p:pic>
      <p:pic>
        <p:nvPicPr>
          <p:cNvPr id="18" name="Image 13">
            <a:extLst>
              <a:ext uri="{FF2B5EF4-FFF2-40B4-BE49-F238E27FC236}">
                <a16:creationId xmlns:a16="http://schemas.microsoft.com/office/drawing/2014/main" id="{3C485161-5EF2-4F1D-B56D-79778C31F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99" y="6037700"/>
            <a:ext cx="1742400" cy="578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012FB-54CD-44BE-AC89-9E1D5CD6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1790619"/>
            <a:ext cx="6975675" cy="900791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F72BA-5C68-47E5-B690-AC72C16250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83000" y="3429000"/>
            <a:ext cx="6954963" cy="44820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 and Contacts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4A601B-0C6B-4C3A-8CD0-3AD8F98C7120}"/>
              </a:ext>
            </a:extLst>
          </p:cNvPr>
          <p:cNvGrpSpPr/>
          <p:nvPr/>
        </p:nvGrpSpPr>
        <p:grpSpPr>
          <a:xfrm>
            <a:off x="444727" y="562847"/>
            <a:ext cx="2934985" cy="5572508"/>
            <a:chOff x="444727" y="562847"/>
            <a:chExt cx="2934985" cy="557250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33766E6-2C7D-4605-B591-3420E1A9A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727" y="562847"/>
              <a:ext cx="2934985" cy="55725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1FA95B-8B17-4826-B3AE-6E4BB424E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rot="5400000">
              <a:off x="1433064" y="2269552"/>
              <a:ext cx="1044403" cy="1066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470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pos="6743">
          <p15:clr>
            <a:srgbClr val="FBAE40"/>
          </p15:clr>
        </p15:guide>
        <p15:guide id="3" pos="2320">
          <p15:clr>
            <a:srgbClr val="FBAE40"/>
          </p15:clr>
        </p15:guide>
        <p15:guide id="4" orient="horz" pos="17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8D27F1F-8FB9-9444-90B0-E87302C0F04D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169" y="368300"/>
            <a:ext cx="1126966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13" y="1412875"/>
            <a:ext cx="11252961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25131" y="6394625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27F1F-8FB9-9444-90B0-E87302C0F04D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834" y="6400975"/>
            <a:ext cx="9181578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613" y="6400975"/>
            <a:ext cx="472553" cy="237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0F1C67-AE1F-DE43-8C91-55D39545A9D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86E5C-79E3-48D8-5A3C-9F3244CCD85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39109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txStyles>
    <p:titleStyle>
      <a:lvl1pPr algn="l" defTabSz="609630" rtl="0" eaLnBrk="1" latinLnBrk="0" hangingPunct="1">
        <a:spcBef>
          <a:spcPct val="0"/>
        </a:spcBef>
        <a:buNone/>
        <a:defRPr sz="2800" b="1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709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890">
          <p15:clr>
            <a:srgbClr val="F26B43"/>
          </p15:clr>
        </p15:guide>
        <p15:guide id="8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Blerta.guzina@oecd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A8FE-91CA-4CD5-BAA8-A188B348E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153" y="1649175"/>
            <a:ext cx="7176247" cy="2208788"/>
          </a:xfrm>
        </p:spPr>
        <p:txBody>
          <a:bodyPr>
            <a:noAutofit/>
          </a:bodyPr>
          <a:lstStyle/>
          <a:p>
            <a:r>
              <a:rPr lang="it-IT" sz="2400" b="1" cap="all" dirty="0">
                <a:latin typeface="Aptos" panose="020B0004020202020204" pitchFamily="34" charset="0"/>
              </a:rPr>
              <a:t>FORUM PER I CONTROLLI AMBIENTALI</a:t>
            </a:r>
          </a:p>
          <a:p>
            <a:r>
              <a:rPr lang="it-IT" sz="2400" b="1" cap="all" dirty="0">
                <a:latin typeface="Aptos" panose="020B0004020202020204" pitchFamily="34" charset="0"/>
              </a:rPr>
              <a:t>IN FRIULI VENEZIA GIULIA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A73F-869B-4FC9-941C-669FEE7E6DF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98153" y="4921488"/>
            <a:ext cx="3362913" cy="287337"/>
          </a:xfrm>
        </p:spPr>
        <p:txBody>
          <a:bodyPr/>
          <a:lstStyle/>
          <a:p>
            <a:r>
              <a:rPr lang="it-IT" sz="2000" i="1" dirty="0">
                <a:latin typeface="Arial" panose="020B0604020202020204" pitchFamily="34" charset="0"/>
              </a:rPr>
              <a:t>18 Novembre, 2024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BEE8848-126E-482A-C0CA-483CAB2AC821}"/>
              </a:ext>
            </a:extLst>
          </p:cNvPr>
          <p:cNvSpPr txBox="1">
            <a:spLocks/>
          </p:cNvSpPr>
          <p:nvPr/>
        </p:nvSpPr>
        <p:spPr>
          <a:xfrm>
            <a:off x="3898153" y="4102388"/>
            <a:ext cx="3362913" cy="2873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304815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0963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067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91444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121926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1524076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91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33707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38522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9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b="1" dirty="0">
              <a:latin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</a:rPr>
              <a:t>Blerta Guzina</a:t>
            </a:r>
          </a:p>
          <a:p>
            <a:r>
              <a:rPr lang="it-IT" b="1" i="1" dirty="0" err="1">
                <a:latin typeface="Arial" panose="020B0604020202020204" pitchFamily="34" charset="0"/>
              </a:rPr>
              <a:t>Regulatory</a:t>
            </a:r>
            <a:r>
              <a:rPr lang="it-IT" b="1" i="1" dirty="0">
                <a:latin typeface="Arial" panose="020B0604020202020204" pitchFamily="34" charset="0"/>
              </a:rPr>
              <a:t> Delivery Expert</a:t>
            </a:r>
          </a:p>
        </p:txBody>
      </p:sp>
    </p:spTree>
    <p:extLst>
      <p:ext uri="{BB962C8B-B14F-4D97-AF65-F5344CB8AC3E}">
        <p14:creationId xmlns:p14="http://schemas.microsoft.com/office/powerpoint/2010/main" val="127571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A08E4-9B59-1BBC-7DA3-AB51910E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Ispezioni efficaci: i pilastri fondamentali</a:t>
            </a:r>
          </a:p>
        </p:txBody>
      </p:sp>
      <p:pic>
        <p:nvPicPr>
          <p:cNvPr id="5" name="Segnaposto contenuto 4" descr="Pilastro greco contorno">
            <a:extLst>
              <a:ext uri="{FF2B5EF4-FFF2-40B4-BE49-F238E27FC236}">
                <a16:creationId xmlns:a16="http://schemas.microsoft.com/office/drawing/2014/main" id="{27A3C8F4-8A1D-9323-43BB-5A7CB094F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948" y="1579801"/>
            <a:ext cx="914400" cy="914400"/>
          </a:xfrm>
        </p:spPr>
      </p:pic>
      <p:pic>
        <p:nvPicPr>
          <p:cNvPr id="6" name="Segnaposto contenuto 4" descr="Pilastro greco contorno">
            <a:extLst>
              <a:ext uri="{FF2B5EF4-FFF2-40B4-BE49-F238E27FC236}">
                <a16:creationId xmlns:a16="http://schemas.microsoft.com/office/drawing/2014/main" id="{5079BB58-2D2E-A1EA-6920-F3AAEC10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948" y="3322863"/>
            <a:ext cx="914400" cy="914400"/>
          </a:xfrm>
          <a:prstGeom prst="rect">
            <a:avLst/>
          </a:prstGeom>
        </p:spPr>
      </p:pic>
      <p:pic>
        <p:nvPicPr>
          <p:cNvPr id="7" name="Segnaposto contenuto 4" descr="Pilastro greco contorno">
            <a:extLst>
              <a:ext uri="{FF2B5EF4-FFF2-40B4-BE49-F238E27FC236}">
                <a16:creationId xmlns:a16="http://schemas.microsoft.com/office/drawing/2014/main" id="{42109C45-619C-CC7F-42C8-AE24619A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948" y="4252686"/>
            <a:ext cx="914400" cy="914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4319E2-4269-7155-CDD9-3D2AF10F18AA}"/>
              </a:ext>
            </a:extLst>
          </p:cNvPr>
          <p:cNvSpPr txBox="1"/>
          <p:nvPr/>
        </p:nvSpPr>
        <p:spPr>
          <a:xfrm>
            <a:off x="2444620" y="1931437"/>
            <a:ext cx="634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Regolazione orientata ai risultati (outcome-based) : D.L. 103/2024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AFC23A-F446-DB49-22B9-DA5D5FC685CF}"/>
              </a:ext>
            </a:extLst>
          </p:cNvPr>
          <p:cNvSpPr txBox="1"/>
          <p:nvPr/>
        </p:nvSpPr>
        <p:spPr>
          <a:xfrm>
            <a:off x="2444620" y="3704237"/>
            <a:ext cx="392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Approccio e strumenti basati sul rischio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720108-B18C-A9B4-3A4E-41440DBD8D11}"/>
              </a:ext>
            </a:extLst>
          </p:cNvPr>
          <p:cNvSpPr txBox="1"/>
          <p:nvPr/>
        </p:nvSpPr>
        <p:spPr>
          <a:xfrm>
            <a:off x="2444620" y="4633279"/>
            <a:ext cx="760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Digitalizzazione di processi e procedure per elevare la trasparenza e l’efficienza</a:t>
            </a:r>
          </a:p>
        </p:txBody>
      </p:sp>
      <p:pic>
        <p:nvPicPr>
          <p:cNvPr id="12" name="Segnaposto contenuto 4" descr="Pilastro greco contorno">
            <a:extLst>
              <a:ext uri="{FF2B5EF4-FFF2-40B4-BE49-F238E27FC236}">
                <a16:creationId xmlns:a16="http://schemas.microsoft.com/office/drawing/2014/main" id="{C4F4DB1F-D8F2-D651-BA6C-0850D413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948" y="2451332"/>
            <a:ext cx="914400" cy="9144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577380-60B1-BBF9-820A-41E66B9D0E4F}"/>
              </a:ext>
            </a:extLst>
          </p:cNvPr>
          <p:cNvSpPr txBox="1"/>
          <p:nvPr/>
        </p:nvSpPr>
        <p:spPr>
          <a:xfrm>
            <a:off x="2444620" y="2835946"/>
            <a:ext cx="451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Semplificazione procedurale e amministrativa</a:t>
            </a:r>
          </a:p>
        </p:txBody>
      </p:sp>
    </p:spTree>
    <p:extLst>
      <p:ext uri="{BB962C8B-B14F-4D97-AF65-F5344CB8AC3E}">
        <p14:creationId xmlns:p14="http://schemas.microsoft.com/office/powerpoint/2010/main" val="217898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135A4-3AA5-B322-1111-C7BAA215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D.Lgs.</a:t>
            </a:r>
            <a:r>
              <a:rPr lang="it-IT" dirty="0"/>
              <a:t> 103/2024 – Principi chiave per la Semplificazione dei Controlli sulle Attività Economiche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AB9166-03B7-2276-C8DD-BCFC81C07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9605" y="1410354"/>
            <a:ext cx="11040354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Ispezioni Basate sul Rischio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Introduzione di un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sistema di gestione del rischio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per classificare le imprese.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Riduzione dei controlli per aziende a basso rischio tramite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certificazioni di conformità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Audit periodici e monitoraggio per garantire la continuità della conformità normativa.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Digitalizzazione dei Processi di Controllo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Implementazione del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Fascicolo Informatico di Impresa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centralizzazione delle informazioni per migliorare l'efficienza e ridurre le duplicazioni.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Obbligo per le amministrazioni di consultare il fascicolo prima delle ispezioni, facilitando la trasparenza e la comunicazione tra enti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b="1" dirty="0">
                <a:latin typeface="+mn-lt"/>
              </a:rPr>
              <a:t>Coordinamento e Semplificazione Amministrativa</a:t>
            </a:r>
          </a:p>
          <a:p>
            <a:endParaRPr lang="it-IT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1600" dirty="0">
                <a:latin typeface="+mn-lt"/>
              </a:rPr>
              <a:t>Eliminazione di </a:t>
            </a:r>
            <a:r>
              <a:rPr lang="it-IT" sz="1600" b="1" dirty="0">
                <a:latin typeface="+mn-lt"/>
              </a:rPr>
              <a:t>sovrapposizioni e duplicazioni</a:t>
            </a:r>
            <a:r>
              <a:rPr lang="it-IT" sz="1600" dirty="0">
                <a:latin typeface="+mn-lt"/>
              </a:rPr>
              <a:t> nei controlli.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600" dirty="0">
                <a:latin typeface="+mn-lt"/>
              </a:rPr>
              <a:t>Linee guida e FAQ per supportare le imprese nella comprensione delle normative.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600" dirty="0">
                <a:latin typeface="+mn-lt"/>
              </a:rPr>
              <a:t>Introduzione della </a:t>
            </a:r>
            <a:r>
              <a:rPr lang="it-IT" sz="1600" b="1" dirty="0">
                <a:latin typeface="+mn-lt"/>
              </a:rPr>
              <a:t>diffida amministrativa</a:t>
            </a:r>
            <a:r>
              <a:rPr lang="it-IT" sz="1600" dirty="0">
                <a:latin typeface="+mn-lt"/>
              </a:rPr>
              <a:t> per dare la possibilità di correggere errori senza sanzioni immediate per violazioni lievi.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8906" y="384908"/>
            <a:ext cx="10921042" cy="726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300" dirty="0">
                <a:latin typeface="Arial"/>
                <a:cs typeface="Arial"/>
              </a:rPr>
              <a:t>La </a:t>
            </a:r>
            <a:r>
              <a:rPr lang="en-GB" sz="2300" dirty="0" err="1">
                <a:latin typeface="Arial"/>
                <a:cs typeface="Arial"/>
              </a:rPr>
              <a:t>visione</a:t>
            </a:r>
            <a:r>
              <a:rPr lang="en-GB" sz="2300" dirty="0">
                <a:latin typeface="Arial"/>
                <a:cs typeface="Arial"/>
              </a:rPr>
              <a:t> </a:t>
            </a:r>
            <a:r>
              <a:rPr lang="en-GB" sz="2300" dirty="0" err="1">
                <a:latin typeface="Arial"/>
                <a:cs typeface="Arial"/>
              </a:rPr>
              <a:t>della</a:t>
            </a:r>
            <a:r>
              <a:rPr lang="en-GB" sz="2300" dirty="0">
                <a:latin typeface="Arial"/>
                <a:cs typeface="Arial"/>
              </a:rPr>
              <a:t> </a:t>
            </a:r>
            <a:r>
              <a:rPr lang="en-GB" sz="2300" dirty="0" err="1">
                <a:latin typeface="Arial"/>
                <a:cs typeface="Arial"/>
              </a:rPr>
              <a:t>regione</a:t>
            </a:r>
            <a:r>
              <a:rPr lang="en-GB" sz="2300" dirty="0">
                <a:latin typeface="Arial"/>
                <a:cs typeface="Arial"/>
              </a:rPr>
              <a:t> FVG: </a:t>
            </a:r>
            <a:r>
              <a:rPr lang="en-GB" sz="2300" dirty="0" err="1">
                <a:latin typeface="Arial"/>
                <a:cs typeface="Arial"/>
              </a:rPr>
              <a:t>Soluzioni</a:t>
            </a:r>
            <a:r>
              <a:rPr lang="en-GB" sz="2300" dirty="0">
                <a:latin typeface="Arial"/>
                <a:cs typeface="Arial"/>
              </a:rPr>
              <a:t> e </a:t>
            </a:r>
            <a:r>
              <a:rPr lang="en-GB" sz="2300" dirty="0" err="1">
                <a:latin typeface="Arial"/>
                <a:cs typeface="Arial"/>
              </a:rPr>
              <a:t>buone</a:t>
            </a:r>
            <a:r>
              <a:rPr lang="en-GB" sz="2300" dirty="0">
                <a:latin typeface="Arial"/>
                <a:cs typeface="Arial"/>
              </a:rPr>
              <a:t> </a:t>
            </a:r>
            <a:r>
              <a:rPr lang="en-GB" sz="2300" dirty="0" err="1">
                <a:latin typeface="Arial"/>
                <a:cs typeface="Arial"/>
              </a:rPr>
              <a:t>pratiche</a:t>
            </a:r>
            <a:endParaRPr lang="en-GB" sz="23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18A7F6-8F3D-2E4E-B8BE-AE31A3CD0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7122"/>
              </p:ext>
            </p:extLst>
          </p:nvPr>
        </p:nvGraphicFramePr>
        <p:xfrm>
          <a:off x="-2739" y="1347165"/>
          <a:ext cx="11695777" cy="379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BADB9D-26C7-633A-D563-C602073D1913}"/>
              </a:ext>
            </a:extLst>
          </p:cNvPr>
          <p:cNvSpPr txBox="1"/>
          <p:nvPr/>
        </p:nvSpPr>
        <p:spPr>
          <a:xfrm>
            <a:off x="1469570" y="5908880"/>
            <a:ext cx="9024257" cy="707886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aseline="0" dirty="0">
                <a:latin typeface="Aptos"/>
              </a:rPr>
              <a:t>Elevare l’efficacia e l’efficienza dei controlli con benefici e vantaggi per le imprese</a:t>
            </a:r>
            <a:endParaRPr lang="en-GB" sz="2000" dirty="0">
              <a:latin typeface="Aptos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A4E1C35-4E03-865B-89C7-E5EB51B95D40}"/>
              </a:ext>
            </a:extLst>
          </p:cNvPr>
          <p:cNvSpPr/>
          <p:nvPr/>
        </p:nvSpPr>
        <p:spPr>
          <a:xfrm rot="5400000">
            <a:off x="5708078" y="378825"/>
            <a:ext cx="775842" cy="9956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7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Risk assessment matrix?">
            <a:extLst>
              <a:ext uri="{FF2B5EF4-FFF2-40B4-BE49-F238E27FC236}">
                <a16:creationId xmlns:a16="http://schemas.microsoft.com/office/drawing/2014/main" id="{C941F09E-EC13-E028-97C5-EB9E9D5B5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r="6261" b="5613"/>
          <a:stretch/>
        </p:blipFill>
        <p:spPr bwMode="auto">
          <a:xfrm>
            <a:off x="5386826" y="2392696"/>
            <a:ext cx="3171960" cy="2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C520B-2AF0-A3C1-843F-DDBA8F9C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rischio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597AA-B63E-975B-3320-9D5786D6D321}"/>
              </a:ext>
            </a:extLst>
          </p:cNvPr>
          <p:cNvSpPr txBox="1"/>
          <p:nvPr/>
        </p:nvSpPr>
        <p:spPr>
          <a:xfrm>
            <a:off x="349163" y="1298195"/>
            <a:ext cx="1178627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lt"/>
                <a:cs typeface="Arial"/>
              </a:rPr>
              <a:t>Ispezioni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lt"/>
                <a:cs typeface="Arial"/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lt"/>
                <a:cs typeface="Arial"/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lt"/>
                <a:cs typeface="Arial"/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lt"/>
                <a:cs typeface="Arial"/>
              </a:rPr>
              <a:t>strumento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lt"/>
                <a:cs typeface="Arial"/>
              </a:rPr>
              <a:t>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fondamentale per garantire la conformità delle imprese secondo le norme. Anticipando il D.L. 103/2023, la Regione FVG ha già elaborato un modello del rischio, liste di controllo e linee guida condivise con gli stakeholders. Questo approccio è considerato una 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best practice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sia da OCSE sia dalla CE.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ea typeface="+mn-lt"/>
              <a:cs typeface="Arial"/>
            </a:endParaRPr>
          </a:p>
        </p:txBody>
      </p:sp>
      <p:pic>
        <p:nvPicPr>
          <p:cNvPr id="1026" name="Picture 2" descr="Linea Tecnica Concetto Di Ispezione Dell'icona Illustrazione Lineare Di  Vettore Tecnico Di Ispezione, Simbolo, Segno Illustrazione Vettoriale -  Illustrazione di concetto, arte: 132546293">
            <a:extLst>
              <a:ext uri="{FF2B5EF4-FFF2-40B4-BE49-F238E27FC236}">
                <a16:creationId xmlns:a16="http://schemas.microsoft.com/office/drawing/2014/main" id="{3D73F79B-493B-1E15-E60A-3E9187C9F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2551" r="15681" b="19515"/>
          <a:stretch/>
        </p:blipFill>
        <p:spPr bwMode="auto">
          <a:xfrm>
            <a:off x="9672088" y="2846421"/>
            <a:ext cx="2008744" cy="21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725B1-61E1-5FF0-4FB5-8716D8F71E02}"/>
              </a:ext>
            </a:extLst>
          </p:cNvPr>
          <p:cNvSpPr txBox="1"/>
          <p:nvPr/>
        </p:nvSpPr>
        <p:spPr>
          <a:xfrm>
            <a:off x="479792" y="6144092"/>
            <a:ext cx="10778337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La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Regione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FVG ha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costruito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un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modello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di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categorizzazione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basata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sul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rischio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superando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un gap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importante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ptos"/>
              <a:cs typeface="Arial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83A7EAD-7563-1A11-FFCB-3A454B7AD561}"/>
              </a:ext>
            </a:extLst>
          </p:cNvPr>
          <p:cNvSpPr/>
          <p:nvPr/>
        </p:nvSpPr>
        <p:spPr>
          <a:xfrm rot="5400000">
            <a:off x="4741151" y="1891332"/>
            <a:ext cx="471609" cy="8086168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B35C30A-9D40-2C69-3A3A-A62B7FB49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836748"/>
              </p:ext>
            </p:extLst>
          </p:nvPr>
        </p:nvGraphicFramePr>
        <p:xfrm>
          <a:off x="209204" y="2220868"/>
          <a:ext cx="4366017" cy="313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7F6F06D-538D-09AA-A162-5E0C57F37666}"/>
              </a:ext>
            </a:extLst>
          </p:cNvPr>
          <p:cNvSpPr/>
          <p:nvPr/>
        </p:nvSpPr>
        <p:spPr>
          <a:xfrm>
            <a:off x="4231328" y="3526972"/>
            <a:ext cx="10232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EDC82E8-7C2E-3D45-0B89-4EF8AFF3D963}"/>
              </a:ext>
            </a:extLst>
          </p:cNvPr>
          <p:cNvSpPr/>
          <p:nvPr/>
        </p:nvSpPr>
        <p:spPr>
          <a:xfrm>
            <a:off x="8508872" y="3648983"/>
            <a:ext cx="1023257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49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8FF65-561F-919D-CD23-859FF112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 vantaggi dell’approccio basato sul rischio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3B77F8D-7947-329E-D0EF-3F88F4C69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26992"/>
              </p:ext>
            </p:extLst>
          </p:nvPr>
        </p:nvGraphicFramePr>
        <p:xfrm>
          <a:off x="460375" y="2472612"/>
          <a:ext cx="11252200" cy="34715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626100">
                  <a:extLst>
                    <a:ext uri="{9D8B030D-6E8A-4147-A177-3AD203B41FA5}">
                      <a16:colId xmlns:a16="http://schemas.microsoft.com/office/drawing/2014/main" val="3504752054"/>
                    </a:ext>
                  </a:extLst>
                </a:gridCol>
                <a:gridCol w="5626100">
                  <a:extLst>
                    <a:ext uri="{9D8B030D-6E8A-4147-A177-3AD203B41FA5}">
                      <a16:colId xmlns:a16="http://schemas.microsoft.com/office/drawing/2014/main" val="1960744561"/>
                    </a:ext>
                  </a:extLst>
                </a:gridCol>
              </a:tblGrid>
              <a:tr h="47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solidFill>
                            <a:schemeClr val="bg1"/>
                          </a:solidFill>
                          <a:effectLst/>
                        </a:rPr>
                        <a:t>Vantaggi per le Autorità di Controllo</a:t>
                      </a:r>
                      <a:endParaRPr lang="it-IT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solidFill>
                            <a:schemeClr val="bg1"/>
                          </a:solidFill>
                          <a:effectLst/>
                        </a:rPr>
                        <a:t>Vantaggi per le Imprese</a:t>
                      </a:r>
                      <a:endParaRPr lang="it-IT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16436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Ottimizzazione delle Risorse:</a:t>
                      </a:r>
                      <a:r>
                        <a:rPr lang="it-IT" sz="1400" b="0" kern="100" dirty="0">
                          <a:effectLst/>
                          <a:latin typeface="Arial Narrow" panose="020B0606020202030204" pitchFamily="34" charset="0"/>
                        </a:rPr>
                        <a:t> Focus sui siti e attività ad alto rischio.</a:t>
                      </a:r>
                      <a:endParaRPr lang="it-IT" sz="1400" b="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  <a:latin typeface="Arial Narrow" panose="020B0606020202030204" pitchFamily="34" charset="0"/>
                        </a:rPr>
                        <a:t>Riduzione dell’Onere Burocratico: </a:t>
                      </a: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Meno controlli per le aziende a basso rischio e programmazione puntuale per le attività con rischio medio e alto.</a:t>
                      </a:r>
                      <a:endParaRPr lang="it-IT" sz="140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8876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Maggiore Efficacia dei Controlli: </a:t>
                      </a:r>
                      <a:r>
                        <a:rPr lang="it-IT" sz="1400" b="0" kern="100" dirty="0">
                          <a:effectLst/>
                          <a:latin typeface="Arial Narrow" panose="020B0606020202030204" pitchFamily="34" charset="0"/>
                        </a:rPr>
                        <a:t>Interventi mirati e tempestivi sulle criticità.</a:t>
                      </a:r>
                      <a:endParaRPr lang="it-IT" sz="1400" b="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  <a:latin typeface="Arial Narrow" panose="020B0606020202030204" pitchFamily="34" charset="0"/>
                        </a:rPr>
                        <a:t>Minor Impatto dei Controlli: </a:t>
                      </a: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Riduzione dei controlli per chi è conforme.</a:t>
                      </a:r>
                      <a:endParaRPr lang="it-IT" sz="140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119512"/>
                  </a:ext>
                </a:extLst>
              </a:tr>
              <a:tr h="622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Miglior Trasparenza e Tracciabilità: </a:t>
                      </a:r>
                      <a:r>
                        <a:rPr lang="it-IT" sz="1400" b="0" kern="100" dirty="0">
                          <a:effectLst/>
                          <a:latin typeface="Arial Narrow" panose="020B0606020202030204" pitchFamily="34" charset="0"/>
                        </a:rPr>
                        <a:t>Monitoraggio digitale e gestione centralizzata dei dati.</a:t>
                      </a:r>
                      <a:endParaRPr lang="it-IT" sz="1400" b="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  <a:latin typeface="Arial Narrow" panose="020B0606020202030204" pitchFamily="34" charset="0"/>
                        </a:rPr>
                        <a:t>Supporto alla Conformità</a:t>
                      </a: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: Accesso facilitato a informazioni sui rischi e gestione delle pratiche in tempo reale.</a:t>
                      </a:r>
                      <a:endParaRPr lang="it-IT" sz="140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0847840"/>
                  </a:ext>
                </a:extLst>
              </a:tr>
              <a:tr h="470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Prevenzione e Sostenibilità: </a:t>
                      </a:r>
                      <a:r>
                        <a:rPr lang="it-IT" sz="1400" b="0" kern="100" dirty="0">
                          <a:effectLst/>
                          <a:latin typeface="Arial Narrow" panose="020B0606020202030204" pitchFamily="34" charset="0"/>
                        </a:rPr>
                        <a:t>Azioni preventive mirate per minimizzare i rischi.</a:t>
                      </a:r>
                      <a:endParaRPr lang="it-IT" sz="1400" b="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  <a:latin typeface="Arial Narrow" panose="020B0606020202030204" pitchFamily="34" charset="0"/>
                        </a:rPr>
                        <a:t>Semplificazione dei Processi: </a:t>
                      </a: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Flusso di controlli più chiaro e trasparente.</a:t>
                      </a:r>
                      <a:endParaRPr lang="it-IT" sz="140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578457"/>
                  </a:ext>
                </a:extLst>
              </a:tr>
              <a:tr h="96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 Narrow" panose="020B0606020202030204" pitchFamily="34" charset="0"/>
                        </a:rPr>
                        <a:t>Maggiore Coordinamento tra Autorità: </a:t>
                      </a:r>
                      <a:r>
                        <a:rPr lang="it-IT" sz="1400" b="0" kern="100" dirty="0">
                          <a:effectLst/>
                          <a:latin typeface="Arial Narrow" panose="020B0606020202030204" pitchFamily="34" charset="0"/>
                        </a:rPr>
                        <a:t>Riduzione delle duplicazioni e minori sovrapposizioni con conseguente risparmio della finanza pubblica.</a:t>
                      </a:r>
                      <a:endParaRPr lang="it-IT" sz="1400" b="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00" dirty="0">
                          <a:effectLst/>
                          <a:latin typeface="Arial Narrow" panose="020B0606020202030204" pitchFamily="34" charset="0"/>
                        </a:rPr>
                        <a:t>Minore Duplicazione dei Controlli: </a:t>
                      </a:r>
                      <a:r>
                        <a:rPr lang="it-IT" sz="1400" b="0" kern="100" dirty="0">
                          <a:effectLst/>
                          <a:latin typeface="Arial Narrow" panose="020B0606020202030204" pitchFamily="34" charset="0"/>
                        </a:rPr>
                        <a:t>Minore impatto dei controlli sulla gestione delle attività dell’impresa</a:t>
                      </a:r>
                      <a:endParaRPr lang="it-IT" sz="1400" kern="100" dirty="0">
                        <a:effectLst/>
                        <a:latin typeface="Arial Narrow" panose="020B0606020202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811322"/>
                  </a:ext>
                </a:extLst>
              </a:tr>
            </a:tbl>
          </a:graphicData>
        </a:graphic>
      </p:graphicFrame>
      <p:pic>
        <p:nvPicPr>
          <p:cNvPr id="8" name="Elemento grafico 7" descr="Ghirlanda contorno">
            <a:extLst>
              <a:ext uri="{FF2B5EF4-FFF2-40B4-BE49-F238E27FC236}">
                <a16:creationId xmlns:a16="http://schemas.microsoft.com/office/drawing/2014/main" id="{F1A0DDCE-6B8D-EF06-5C10-B7162969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394" y="13346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2C91-843B-3B70-917A-FED22F76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14" y="243394"/>
            <a:ext cx="10635561" cy="726106"/>
          </a:xfrm>
        </p:spPr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Sistema GISA </a:t>
            </a:r>
            <a:r>
              <a:rPr lang="en-GB" dirty="0" err="1">
                <a:latin typeface="Arial"/>
                <a:cs typeface="Arial"/>
              </a:rPr>
              <a:t>ambiente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EC601-2D77-81EF-813C-6ECF78F7795E}"/>
              </a:ext>
            </a:extLst>
          </p:cNvPr>
          <p:cNvSpPr txBox="1"/>
          <p:nvPr/>
        </p:nvSpPr>
        <p:spPr>
          <a:xfrm>
            <a:off x="653936" y="5953341"/>
            <a:ext cx="37127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cs typeface="Arial"/>
              </a:rPr>
              <a:t>L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 </a:t>
            </a:r>
            <a:r>
              <a:rPr lang="en-GB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Regione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FVG </a:t>
            </a:r>
            <a:r>
              <a:rPr lang="en-GB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anticipa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il D.L. 103/2024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B3AF6-D2C3-19B0-9662-827814F87F1B}"/>
              </a:ext>
            </a:extLst>
          </p:cNvPr>
          <p:cNvSpPr txBox="1"/>
          <p:nvPr/>
        </p:nvSpPr>
        <p:spPr>
          <a:xfrm>
            <a:off x="439332" y="1610040"/>
            <a:ext cx="5420291" cy="37364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it-IT" sz="1600" b="1" dirty="0">
                <a:ea typeface="+mn-lt"/>
                <a:cs typeface="+mn-lt"/>
              </a:rPr>
              <a:t>GISA </a:t>
            </a:r>
            <a:r>
              <a:rPr lang="it-IT" sz="1600" dirty="0">
                <a:ea typeface="+mn-lt"/>
                <a:cs typeface="+mn-lt"/>
                <a:sym typeface="Wingdings" panose="05000000000000000000" pitchFamily="2" charset="2"/>
              </a:rPr>
              <a:t> 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Sistema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informatico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integrato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capace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di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ottimizzare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le procedure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ispettive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con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vantaggi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important per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autorità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di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controllo</a:t>
            </a:r>
            <a:r>
              <a:rPr lang="en-US" sz="1600" dirty="0">
                <a:ea typeface="+mn-lt"/>
                <a:cs typeface="+mn-lt"/>
                <a:sym typeface="Wingdings" panose="05000000000000000000" pitchFamily="2" charset="2"/>
              </a:rPr>
              <a:t> e </a:t>
            </a:r>
            <a:r>
              <a:rPr lang="en-US" sz="1600" dirty="0" err="1">
                <a:ea typeface="+mn-lt"/>
                <a:cs typeface="+mn-lt"/>
                <a:sym typeface="Wingdings" panose="05000000000000000000" pitchFamily="2" charset="2"/>
              </a:rPr>
              <a:t>imprese</a:t>
            </a:r>
            <a:r>
              <a:rPr lang="it-IT" sz="1600" b="0" i="0" u="none" strike="noStrike">
                <a:effectLst/>
                <a:ea typeface="+mn-lt"/>
                <a:cs typeface="+mn-lt"/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it-IT" sz="1600" b="0" i="0" u="none" strike="noStrike" dirty="0">
              <a:effectLst/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it-IT" sz="1600" b="1" dirty="0">
                <a:ea typeface="+mn-lt"/>
                <a:cs typeface="+mn-lt"/>
              </a:rPr>
              <a:t>Digitalizzazione e semplificazione</a:t>
            </a:r>
            <a:endParaRPr lang="it-IT" sz="1600" dirty="0">
              <a:ea typeface="+mn-lt"/>
              <a:cs typeface="+mn-lt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it-IT" sz="1600" b="1" i="0" u="none" strike="noStrike" dirty="0">
                <a:effectLst/>
                <a:ea typeface="+mn-lt"/>
                <a:cs typeface="+mn-lt"/>
              </a:rPr>
              <a:t>Standardizzazione dei controlli</a:t>
            </a:r>
            <a:r>
              <a:rPr lang="it-IT" sz="1600" b="0" i="0" u="none" strike="noStrike" dirty="0">
                <a:effectLst/>
                <a:ea typeface="+mn-lt"/>
                <a:cs typeface="+mn-lt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it-IT" sz="1600" b="1" dirty="0">
                <a:ea typeface="+mn-lt"/>
                <a:cs typeface="+mn-lt"/>
              </a:rPr>
              <a:t>Accesso ai dati in modo centralizzato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it-IT" sz="1600" b="1" dirty="0">
                <a:ea typeface="+mn-lt"/>
                <a:cs typeface="+mn-lt"/>
              </a:rPr>
              <a:t>Decisioni basate sull’evidenza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it-IT" sz="1600" b="1" dirty="0">
                <a:ea typeface="+mn-lt"/>
                <a:cs typeface="+mn-lt"/>
              </a:rPr>
              <a:t>Coordinamento, programmazione,      co-programmazione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it-IT" sz="1600" b="1" dirty="0">
                <a:ea typeface="+mn-lt"/>
                <a:cs typeface="+mn-lt"/>
              </a:rPr>
              <a:t>Trasparenza e risparmio di risorse</a:t>
            </a:r>
            <a:endParaRPr lang="it-IT" sz="1600" dirty="0">
              <a:ea typeface="+mn-lt"/>
              <a:cs typeface="+mn-lt"/>
            </a:endParaRPr>
          </a:p>
          <a:p>
            <a:pPr algn="just">
              <a:spcBef>
                <a:spcPct val="20000"/>
              </a:spcBef>
            </a:pPr>
            <a:endParaRPr lang="en-US" sz="1600" dirty="0">
              <a:ea typeface="+mn-lt"/>
              <a:cs typeface="+mn-lt"/>
            </a:endParaRPr>
          </a:p>
          <a:p>
            <a:pPr algn="just">
              <a:spcBef>
                <a:spcPct val="20000"/>
              </a:spcBef>
            </a:pPr>
            <a:r>
              <a:rPr lang="en-US" sz="1600" dirty="0">
                <a:ea typeface="+mn-lt"/>
                <a:cs typeface="+mn-lt"/>
              </a:rPr>
              <a:t>Dal 2023 la </a:t>
            </a:r>
            <a:r>
              <a:rPr lang="en-US" sz="1600" dirty="0" err="1">
                <a:ea typeface="+mn-lt"/>
                <a:cs typeface="+mn-lt"/>
              </a:rPr>
              <a:t>Regione</a:t>
            </a:r>
            <a:r>
              <a:rPr lang="en-US" sz="1600" dirty="0">
                <a:ea typeface="+mn-lt"/>
                <a:cs typeface="+mn-lt"/>
              </a:rPr>
              <a:t> FVG ha </a:t>
            </a:r>
            <a:r>
              <a:rPr lang="en-US" sz="1600" dirty="0" err="1">
                <a:ea typeface="+mn-lt"/>
                <a:cs typeface="+mn-lt"/>
              </a:rPr>
              <a:t>avviato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lavori</a:t>
            </a:r>
            <a:r>
              <a:rPr lang="en-US" sz="1600" dirty="0">
                <a:ea typeface="+mn-lt"/>
                <a:cs typeface="+mn-lt"/>
              </a:rPr>
              <a:t> per il </a:t>
            </a:r>
            <a:r>
              <a:rPr lang="en-US" sz="1600" dirty="0" err="1">
                <a:ea typeface="+mn-lt"/>
                <a:cs typeface="+mn-lt"/>
              </a:rPr>
              <a:t>riuso</a:t>
            </a:r>
            <a:r>
              <a:rPr lang="en-US" sz="1600" dirty="0">
                <a:ea typeface="+mn-lt"/>
                <a:cs typeface="+mn-lt"/>
              </a:rPr>
              <a:t> e </a:t>
            </a:r>
            <a:r>
              <a:rPr lang="en-US" sz="1600" dirty="0" err="1">
                <a:ea typeface="+mn-lt"/>
                <a:cs typeface="+mn-lt"/>
              </a:rPr>
              <a:t>l’adeguamento</a:t>
            </a:r>
            <a:r>
              <a:rPr lang="en-US" sz="1600" dirty="0">
                <a:ea typeface="+mn-lt"/>
                <a:cs typeface="+mn-lt"/>
              </a:rPr>
              <a:t> di GISA per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controlli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ambientali</a:t>
            </a:r>
            <a:endParaRPr lang="it-IT" sz="1600" dirty="0">
              <a:cs typeface="Calibri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96BFBC8-19EE-60DF-7259-B63173288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11854"/>
              </p:ext>
            </p:extLst>
          </p:nvPr>
        </p:nvGraphicFramePr>
        <p:xfrm>
          <a:off x="5458408" y="691674"/>
          <a:ext cx="5541346" cy="48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57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6673-9F32-4510-D22C-364131FA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Collaborazione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autoritÁ</a:t>
            </a:r>
            <a:r>
              <a:rPr lang="en-GB" dirty="0"/>
              <a:t> e </a:t>
            </a:r>
            <a:r>
              <a:rPr lang="en-GB" dirty="0" err="1"/>
              <a:t>imprese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B828-3CAC-E3A1-893F-F9883FC9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96" y="1520452"/>
            <a:ext cx="7783496" cy="482436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900" b="1" dirty="0">
                <a:solidFill>
                  <a:schemeClr val="tx1"/>
                </a:solidFill>
                <a:latin typeface="+mn-lt"/>
                <a:cs typeface="Arial"/>
              </a:rPr>
              <a:t>Partnership per la Semplificazione Normativa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Collaborazione con l’OCSE dal 2021 per semplificare i controlli ambientali e facilitare la conformità.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Obiettivo: ridurre la complessità delle verifiche e risparmiare tempo e risorse alle imprese.</a:t>
            </a:r>
          </a:p>
          <a:p>
            <a:pPr marL="0" indent="0">
              <a:buNone/>
            </a:pPr>
            <a:endParaRPr lang="en-US" sz="2900" dirty="0">
              <a:solidFill>
                <a:schemeClr val="tx1"/>
              </a:solidFill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900" b="1" dirty="0">
                <a:solidFill>
                  <a:schemeClr val="tx1"/>
                </a:solidFill>
                <a:latin typeface="+mn-lt"/>
              </a:rPr>
              <a:t>Coinvolgimento Attivo degli Stakeholder</a:t>
            </a:r>
            <a:endParaRPr lang="en-US" sz="2900" b="1" dirty="0">
              <a:solidFill>
                <a:schemeClr val="tx1"/>
              </a:solidFill>
              <a:latin typeface="+mn-lt"/>
              <a:cs typeface="Arial"/>
            </a:endParaRP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Creazione di una rete inclusiva con associazioni di categoria e aziende.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Feedback continuo per migliorare i controlli secondo le esigenze delle imprese.</a:t>
            </a:r>
          </a:p>
          <a:p>
            <a:pPr marL="0" indent="0">
              <a:buNone/>
            </a:pPr>
            <a:endParaRPr lang="it-IT" sz="2900" dirty="0">
              <a:solidFill>
                <a:schemeClr val="tx1"/>
              </a:solidFill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900" b="1" dirty="0">
                <a:solidFill>
                  <a:schemeClr val="tx1"/>
                </a:solidFill>
                <a:latin typeface="+mn-lt"/>
                <a:cs typeface="Arial"/>
              </a:rPr>
              <a:t>Rete di Collaborazione Regionale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Gruppo inter-direzionale regionale per il coordinamento tra autorità di controllo e imprese.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Dialogo costante per rendere i meccanismi di controllo più adeguati e proporzionati.</a:t>
            </a:r>
          </a:p>
          <a:p>
            <a:pPr marL="0" indent="0">
              <a:buNone/>
            </a:pPr>
            <a:endParaRPr lang="it-IT" sz="2900" dirty="0">
              <a:solidFill>
                <a:schemeClr val="tx1"/>
              </a:solidFill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900" b="1" dirty="0">
                <a:solidFill>
                  <a:schemeClr val="tx1"/>
                </a:solidFill>
                <a:latin typeface="+mn-lt"/>
                <a:cs typeface="Arial"/>
              </a:rPr>
              <a:t>Costruzione di un Clima di Fiducia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Promuovere una percezione delle autorità di controllo come alleati vicini alle imprese per supportare la conformità, piuttosto che semplici controllori.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/>
                </a:solidFill>
                <a:latin typeface="+mn-lt"/>
                <a:cs typeface="Arial"/>
              </a:rPr>
              <a:t>Sostenere una crescita economica sostenibile attraverso una supervisione </a:t>
            </a:r>
            <a:r>
              <a:rPr lang="it-IT" sz="2600" dirty="0">
                <a:solidFill>
                  <a:schemeClr val="tx1"/>
                </a:solidFill>
                <a:latin typeface="+mn-lt"/>
                <a:cs typeface="Arial"/>
              </a:rPr>
              <a:t>trasparente e collaborativa.</a:t>
            </a:r>
          </a:p>
          <a:p>
            <a:pPr marL="0" indent="0">
              <a:buNone/>
            </a:pPr>
            <a:endParaRPr lang="it-IT" sz="1800" dirty="0">
              <a:latin typeface="Aptos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ptos"/>
              <a:cs typeface="Arial"/>
            </a:endParaRPr>
          </a:p>
        </p:txBody>
      </p:sp>
      <p:pic>
        <p:nvPicPr>
          <p:cNvPr id="14" name="Elemento grafico 13" descr="Brainstorming di gruppo contorno">
            <a:extLst>
              <a:ext uri="{FF2B5EF4-FFF2-40B4-BE49-F238E27FC236}">
                <a16:creationId xmlns:a16="http://schemas.microsoft.com/office/drawing/2014/main" id="{5E0818A7-EB30-AB0E-717C-DFDC6C8D7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1391" y="1765690"/>
            <a:ext cx="3323253" cy="3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38D56-3CC5-4067-AA98-3363985F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116" y="2460662"/>
            <a:ext cx="4580661" cy="900791"/>
          </a:xfrm>
        </p:spPr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Grazie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E70157FF-59B4-4C87-A360-AD18A6BBE41A}"/>
              </a:ext>
            </a:extLst>
          </p:cNvPr>
          <p:cNvGrpSpPr/>
          <p:nvPr/>
        </p:nvGrpSpPr>
        <p:grpSpPr>
          <a:xfrm>
            <a:off x="3983183" y="4209674"/>
            <a:ext cx="7454074" cy="1092857"/>
            <a:chOff x="-9343951" y="-625264"/>
            <a:chExt cx="9085850" cy="1377959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70AADEC1-747E-4AE6-866A-70F2705E7E76}"/>
                </a:ext>
              </a:extLst>
            </p:cNvPr>
            <p:cNvSpPr txBox="1"/>
            <p:nvPr/>
          </p:nvSpPr>
          <p:spPr>
            <a:xfrm>
              <a:off x="-8511210" y="-625264"/>
              <a:ext cx="8253109" cy="13582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400"/>
                </a:lnSpc>
                <a:spcBef>
                  <a:spcPts val="6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  <a:hlinkClick r:id="rId2"/>
                </a:rPr>
                <a:t>Margarita.escobar@oecd.org</a:t>
              </a:r>
              <a:endParaRPr lang="en-US" sz="20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http://oe.cd/regpol</a:t>
              </a:r>
            </a:p>
          </p:txBody>
        </p:sp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063A0055-ED8A-4094-9C95-CEF382C7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>
            <a:xfrm>
              <a:off x="-9343951" y="-397932"/>
              <a:ext cx="600645" cy="570004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9E0EAA0A-EBE9-459E-BAB3-E47C05140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>
            <a:xfrm>
              <a:off x="-9261709" y="325191"/>
              <a:ext cx="503114" cy="427504"/>
            </a:xfrm>
            <a:prstGeom prst="rect">
              <a:avLst/>
            </a:prstGeom>
          </p:spPr>
        </p:pic>
      </p:grpSp>
      <p:sp>
        <p:nvSpPr>
          <p:cNvPr id="17" name="Subtitle 13">
            <a:extLst>
              <a:ext uri="{FF2B5EF4-FFF2-40B4-BE49-F238E27FC236}">
                <a16:creationId xmlns:a16="http://schemas.microsoft.com/office/drawing/2014/main" id="{CBF6B932-0C73-488D-85F9-4D54521A03DA}"/>
              </a:ext>
            </a:extLst>
          </p:cNvPr>
          <p:cNvSpPr txBox="1">
            <a:spLocks/>
          </p:cNvSpPr>
          <p:nvPr/>
        </p:nvSpPr>
        <p:spPr>
          <a:xfrm>
            <a:off x="3954177" y="3744012"/>
            <a:ext cx="5536273" cy="671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000" dirty="0">
                <a:solidFill>
                  <a:schemeClr val="bg1"/>
                </a:solidFill>
                <a:latin typeface="Aptos" panose="020B0004020202020204" pitchFamily="34" charset="0"/>
              </a:rPr>
              <a:t>Contacts</a:t>
            </a:r>
            <a:r>
              <a:rPr lang="en-US" cap="all" dirty="0">
                <a:solidFill>
                  <a:schemeClr val="bg1"/>
                </a:solidFill>
                <a:latin typeface="Aptos" panose="020B00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1478683"/>
      </p:ext>
    </p:extLst>
  </p:cSld>
  <p:clrMapOvr>
    <a:masterClrMapping/>
  </p:clrMapOvr>
</p:sld>
</file>

<file path=ppt/theme/theme1.xml><?xml version="1.0" encoding="utf-8"?>
<a:theme xmlns:a="http://schemas.openxmlformats.org/drawingml/2006/main" name="20211215 Lithuania LCSS presentation">
  <a:themeElements>
    <a:clrScheme name="Custom 1">
      <a:dk1>
        <a:sysClr val="windowText" lastClr="000000"/>
      </a:dk1>
      <a:lt1>
        <a:sysClr val="window" lastClr="FFFFFF"/>
      </a:lt1>
      <a:dk2>
        <a:srgbClr val="0062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BF853CA4A754E96D59448034A3C10" ma:contentTypeVersion="13" ma:contentTypeDescription="Crée un document." ma:contentTypeScope="" ma:versionID="07681a5d814d6f7e79a38c610a0e63eb">
  <xsd:schema xmlns:xsd="http://www.w3.org/2001/XMLSchema" xmlns:xs="http://www.w3.org/2001/XMLSchema" xmlns:p="http://schemas.microsoft.com/office/2006/metadata/properties" xmlns:ns3="841e6b67-1ec0-421c-b89e-6de6b042e3dc" xmlns:ns4="7d9a0bff-a75e-4132-b203-384d31d36b60" targetNamespace="http://schemas.microsoft.com/office/2006/metadata/properties" ma:root="true" ma:fieldsID="a734ebc366b57033397ab1d8c9c4cb7c" ns3:_="" ns4:_="">
    <xsd:import namespace="841e6b67-1ec0-421c-b89e-6de6b042e3dc"/>
    <xsd:import namespace="7d9a0bff-a75e-4132-b203-384d31d36b6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e6b67-1ec0-421c-b89e-6de6b042e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a0bff-a75e-4132-b203-384d31d36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138ED2-0852-4D26-9513-BE9DA418125D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841e6b67-1ec0-421c-b89e-6de6b042e3dc"/>
    <ds:schemaRef ds:uri="http://schemas.microsoft.com/office/infopath/2007/PartnerControls"/>
    <ds:schemaRef ds:uri="http://purl.org/dc/dcmitype/"/>
    <ds:schemaRef ds:uri="7d9a0bff-a75e-4132-b203-384d31d36b60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3C1C043-32AA-4FCD-9966-3A77080CE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1e6b67-1ec0-421c-b89e-6de6b042e3dc"/>
    <ds:schemaRef ds:uri="7d9a0bff-a75e-4132-b203-384d31d36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0C9AF-68EA-4FB8-B9B2-D91C70B07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786</Words>
  <Application>Microsoft Office PowerPoint</Application>
  <PresentationFormat>Widescreen</PresentationFormat>
  <Paragraphs>98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Aptos</vt:lpstr>
      <vt:lpstr>Arial</vt:lpstr>
      <vt:lpstr>Arial Narrow</vt:lpstr>
      <vt:lpstr>Calibri</vt:lpstr>
      <vt:lpstr>Georgia</vt:lpstr>
      <vt:lpstr>Wingdings</vt:lpstr>
      <vt:lpstr>20211215 Lithuania LCSS presentation</vt:lpstr>
      <vt:lpstr>Presentazione standard di PowerPoint</vt:lpstr>
      <vt:lpstr>Ispezioni efficaci: i pilastri fondamentali</vt:lpstr>
      <vt:lpstr>D.Lgs. 103/2024 – Principi chiave per la Semplificazione dei Controlli sulle Attività Economiche</vt:lpstr>
      <vt:lpstr>La visione della regione FVG: Soluzioni e buone pratiche</vt:lpstr>
      <vt:lpstr>Focus sul rischio</vt:lpstr>
      <vt:lpstr>I vantaggi dell’approccio basato sul rischio</vt:lpstr>
      <vt:lpstr>Sistema GISA ambiente</vt:lpstr>
      <vt:lpstr>Collaborazione tra autoritÁ e imprese</vt:lpstr>
      <vt:lpstr>Grazie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REFORMING REGULATORY INSPECTIONS IN ITALY AT REGIONAL AND NATIONAL LEVEL</dc:title>
  <dc:creator>ESCOBAR Margarita, GOV/REG</dc:creator>
  <cp:lastModifiedBy>Blerta Guzina</cp:lastModifiedBy>
  <cp:revision>445</cp:revision>
  <dcterms:created xsi:type="dcterms:W3CDTF">2021-11-24T15:17:34Z</dcterms:created>
  <dcterms:modified xsi:type="dcterms:W3CDTF">2024-11-14T17:16:51Z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0x0101009FDBF853CA4A754E96D59448034A3C10</vt:lpwstr>
  </property>
  <property fmtid="{D5CDD505-2E9C-101B-9397-08002B2CF9AE}" pid="3" name="MSIP_Label_0e5510b0-e729-4ef0-a3dd-4ba0dfe56c99_Enabled">
    <vt:lpwstr>true</vt:lpwstr>
  </property>
  <property fmtid="{D5CDD505-2E9C-101B-9397-08002B2CF9AE}" pid="4" name="MSIP_Label_0e5510b0-e729-4ef0-a3dd-4ba0dfe56c99_SetDate">
    <vt:lpwstr>2024-10-01T11:27:30Z</vt:lpwstr>
  </property>
  <property fmtid="{D5CDD505-2E9C-101B-9397-08002B2CF9AE}" pid="5" name="MSIP_Label_0e5510b0-e729-4ef0-a3dd-4ba0dfe56c99_Method">
    <vt:lpwstr>Standard</vt:lpwstr>
  </property>
  <property fmtid="{D5CDD505-2E9C-101B-9397-08002B2CF9AE}" pid="6" name="MSIP_Label_0e5510b0-e729-4ef0-a3dd-4ba0dfe56c99_Name">
    <vt:lpwstr>Restricted Use</vt:lpwstr>
  </property>
  <property fmtid="{D5CDD505-2E9C-101B-9397-08002B2CF9AE}" pid="7" name="MSIP_Label_0e5510b0-e729-4ef0-a3dd-4ba0dfe56c99_SiteId">
    <vt:lpwstr>ac41c7d4-1f61-460d-b0f4-fc925a2b471c</vt:lpwstr>
  </property>
  <property fmtid="{D5CDD505-2E9C-101B-9397-08002B2CF9AE}" pid="8" name="MSIP_Label_0e5510b0-e729-4ef0-a3dd-4ba0dfe56c99_ActionId">
    <vt:lpwstr>38073f23-fda0-45a4-83b7-6088f52a58ef</vt:lpwstr>
  </property>
  <property fmtid="{D5CDD505-2E9C-101B-9397-08002B2CF9AE}" pid="9" name="MSIP_Label_0e5510b0-e729-4ef0-a3dd-4ba0dfe56c99_ContentBits">
    <vt:lpwstr>2</vt:lpwstr>
  </property>
  <property fmtid="{D5CDD505-2E9C-101B-9397-08002B2CF9AE}" pid="10" name="ClassificationContentMarkingFooterLocations">
    <vt:lpwstr>20211215 Lithuania LCSS presentation:8</vt:lpwstr>
  </property>
  <property fmtid="{D5CDD505-2E9C-101B-9397-08002B2CF9AE}" pid="11" name="ClassificationContentMarkingFooterText">
    <vt:lpwstr>Restricted Use - À usage restreint</vt:lpwstr>
  </property>
</Properties>
</file>