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</p:embeddedFont>
    <p:embeddedFont>
      <p:font typeface="Open Sans Bold" panose="020B0806030504020204" charset="0"/>
      <p:regular r:id="rId35"/>
    </p:embeddedFont>
    <p:embeddedFont>
      <p:font typeface="Open Sans Bold Italics" panose="020B0604020202020204" charset="0"/>
      <p:regular r:id="rId36"/>
    </p:embeddedFont>
    <p:embeddedFont>
      <p:font typeface="Open Sans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1153" y="3100219"/>
            <a:ext cx="15194753" cy="542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 u="none" strike="noStrike" spc="69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FORUM PER I CONTROLLI AMBIENTALI IN FRIULI VENEZIA GIULIA</a:t>
            </a:r>
          </a:p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endParaRPr lang="en-US" sz="3499" b="1" u="none" strike="noStrike" spc="69">
              <a:solidFill>
                <a:srgbClr val="2A409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4896"/>
              </a:lnSpc>
            </a:pPr>
            <a:r>
              <a:rPr lang="en-US" sz="3200" u="none" strike="noStrike" spc="6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Percorso partecipato di illustrazione dell’aggiornamento delle linee guida sulla sorveglianza ambientale e del percorso di adeguamento al decreto legislativo 12 luglio 2024 n. 103 “</a:t>
            </a:r>
            <a:r>
              <a:rPr lang="en-US" sz="3200" i="1" u="none" strike="noStrike" spc="64">
                <a:solidFill>
                  <a:srgbClr val="2A409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Semplificazione dei controlli sulle attività economiche, in attuazione della delega al governo di cui all’articolo 27, comma 1, della legge 5 agosto 2022 n. 118</a:t>
            </a:r>
            <a:r>
              <a:rPr lang="en-US" sz="3200" u="none" strike="noStrike" spc="6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”.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endParaRPr lang="en-US" sz="3200" u="none" strike="noStrike" spc="64">
              <a:solidFill>
                <a:srgbClr val="2A409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trike="noStrike" spc="6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UDINE, 18 NOVEMBRE 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11153" y="1411297"/>
            <a:ext cx="1426569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DIREZIONE CENTRALE ALLA DIFESA DELL’AMBIENTE ENERGIA E SVILUPPO SOSTENIBILE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6917"/>
            <a:ext cx="13802950" cy="415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36"/>
              </a:lnSpc>
              <a:spcBef>
                <a:spcPct val="0"/>
              </a:spcBef>
            </a:pP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controllo si fonda sul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principio della fiducia nell’azione legittima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trasparente e corretta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amministrazioni che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programmano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e svolgono i controlli, nonché dei principi di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efficacia, efficienza e proporzionalità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tenendo conto delle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informazioni in possesso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amministrazioni competenti in modo da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minimizzare le richieste documentali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secondo il criterio del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minimo sacrificio organizzativo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per il soggetto controllato.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067669" y="1478809"/>
            <a:ext cx="11557292" cy="59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85"/>
              </a:lnSpc>
              <a:spcBef>
                <a:spcPct val="0"/>
              </a:spcBef>
            </a:pPr>
            <a:r>
              <a:rPr lang="en-US" sz="3139" b="1" u="none" strike="noStrike" spc="185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DECRETO LEGISLATIVO 12 luglio 2024 , n. 103.</a:t>
            </a:r>
            <a:r>
              <a:rPr lang="en-US" sz="3139" u="none" strike="noStrike" spc="185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36346">
            <a:off x="7507719" y="1816397"/>
            <a:ext cx="6088826" cy="5968407"/>
          </a:xfrm>
          <a:custGeom>
            <a:avLst/>
            <a:gdLst/>
            <a:ahLst/>
            <a:cxnLst/>
            <a:rect l="l" t="t" r="r" b="b"/>
            <a:pathLst>
              <a:path w="6088826" h="5968407">
                <a:moveTo>
                  <a:pt x="0" y="0"/>
                </a:moveTo>
                <a:lnTo>
                  <a:pt x="6088826" y="0"/>
                </a:lnTo>
                <a:lnTo>
                  <a:pt x="6088826" y="5968406"/>
                </a:lnTo>
                <a:lnTo>
                  <a:pt x="0" y="5968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341358"/>
            <a:ext cx="6509965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L’ATTIVITÀ ISPETTIVA DI ARPA FVG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800600"/>
            <a:ext cx="458780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CB6CE6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5" name="Freeform 5"/>
          <p:cNvSpPr/>
          <p:nvPr/>
        </p:nvSpPr>
        <p:spPr>
          <a:xfrm>
            <a:off x="15599934" y="15071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5"/>
                </a:lnTo>
                <a:lnTo>
                  <a:pt x="0" y="1048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460" y="2556132"/>
            <a:ext cx="5379997" cy="4627429"/>
          </a:xfrm>
          <a:custGeom>
            <a:avLst/>
            <a:gdLst/>
            <a:ahLst/>
            <a:cxnLst/>
            <a:rect l="l" t="t" r="r" b="b"/>
            <a:pathLst>
              <a:path w="5379997" h="4627429">
                <a:moveTo>
                  <a:pt x="0" y="0"/>
                </a:moveTo>
                <a:lnTo>
                  <a:pt x="5379997" y="0"/>
                </a:lnTo>
                <a:lnTo>
                  <a:pt x="5379997" y="4627428"/>
                </a:lnTo>
                <a:lnTo>
                  <a:pt x="0" y="4627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6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49608" y="366538"/>
            <a:ext cx="11582436" cy="415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7"/>
              </a:lnSpc>
              <a:spcBef>
                <a:spcPct val="0"/>
              </a:spcBef>
            </a:pPr>
            <a:r>
              <a:rPr lang="en-US" sz="2078" u="none" strike="noStrike" spc="12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FINALITA’ DELLE LINEE GUIDA</a:t>
            </a:r>
          </a:p>
          <a:p>
            <a:pPr algn="l">
              <a:lnSpc>
                <a:spcPts val="3367"/>
              </a:lnSpc>
              <a:spcBef>
                <a:spcPct val="0"/>
              </a:spcBef>
            </a:pPr>
            <a:r>
              <a:rPr lang="en-US" sz="2078" u="none" strike="noStrike" spc="12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 attuazione dell’art. 29-sexies (Autorizzazione Integrata Ambientale), comma 6 del D.Lgs. 152/2006 e s.m.i., le presenti Linee Guida hanno la</a:t>
            </a:r>
            <a:r>
              <a:rPr lang="en-US" sz="2078" b="1" u="none" strike="noStrike" spc="12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finalità di definire il contenuto minimo degli autocontrolli e delle verifiche di conformità dell’esercizio dell’installazione alle condizioni prescritte nell’AIA rilasciata</a:t>
            </a:r>
            <a:r>
              <a:rPr lang="en-US" sz="2078" u="none" strike="noStrike" spc="12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(e le eventuali attività non IPPC tecnicamente connesse con l’esercizio) e sono parte integrante ed attuativa dell’autorizzazione AIA. </a:t>
            </a:r>
          </a:p>
          <a:p>
            <a:pPr algn="l">
              <a:lnSpc>
                <a:spcPts val="3367"/>
              </a:lnSpc>
              <a:spcBef>
                <a:spcPct val="0"/>
              </a:spcBef>
            </a:pPr>
            <a:r>
              <a:rPr lang="en-US" sz="2078" u="none" strike="noStrike" spc="12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presente documento definisce, inoltre, le modalità di restituzione dei dati di autocontrollo all’interno del Report che il Gestore invia alle autorità competenti annualmente o con altre frequenze definite nell’Autorizzazione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2128035" y="1407903"/>
            <a:ext cx="1568847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SNPA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49608" y="5048250"/>
            <a:ext cx="11582436" cy="448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22"/>
              </a:lnSpc>
              <a:spcBef>
                <a:spcPct val="0"/>
              </a:spcBef>
            </a:pPr>
            <a:r>
              <a:rPr lang="en-US" sz="2235" u="none" strike="noStrike" spc="13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SEMPLIFICAZIONE DEL PMC IN PRESENZA DI UN SISTEMA DI GESTIONE AMBIENTALE</a:t>
            </a:r>
          </a:p>
          <a:p>
            <a:pPr marL="0" lvl="0" indent="0" algn="l">
              <a:lnSpc>
                <a:spcPts val="3622"/>
              </a:lnSpc>
              <a:spcBef>
                <a:spcPct val="0"/>
              </a:spcBef>
            </a:pPr>
            <a:r>
              <a:rPr lang="en-US" sz="2235" u="none" strike="noStrike" spc="13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La Direttiva 2010/75, richiama l’importanza e l’eventuale complementarietà della certificazione ISO 14001 e della registrazione EMAS; pertanto, si devono tenere in conto le possibili relazioni tra il Piano di Monitoraggio e Controllo e la documentazione prodotta per certificazione ambientale volontaria secondo gli standard del regolamento EMAS e/o della norma UNI EN ISO 14001. L’obiettivo consiste nell’individuare le opportunità di semplificazione per i Gestori che presentano il Piano di Monitoraggio e Controllo AIA, in quanto diversi documenti potrebbero già essere stati predisposti e quindi disponibili.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033" y="2336399"/>
            <a:ext cx="15915267" cy="692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4599"/>
              </a:lnSpc>
              <a:spcBef>
                <a:spcPct val="0"/>
              </a:spcBef>
            </a:pPr>
            <a:r>
              <a:rPr lang="en-US" sz="2839" u="none" strike="noStrike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Ispirandosi ad indicazioni emerse in ambito europeo (progetto IRAM “Integrated Risk Assessment Method” e “Risk criteria” attivati presso l’IMPEL “European Union Network for the implementation and enforcement of environmental law”),</a:t>
            </a:r>
          </a:p>
          <a:p>
            <a:pPr algn="l">
              <a:lnSpc>
                <a:spcPts val="4599"/>
              </a:lnSpc>
              <a:spcBef>
                <a:spcPct val="0"/>
              </a:spcBef>
            </a:pPr>
            <a:r>
              <a:rPr lang="en-US" sz="2839" b="1" u="none" strike="noStrike" spc="16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Sistema delle Agenzie ambientali ha elaborato un sistema per il supporto alla programmazione dei controlli (di seguito SSPC) e ha sperimentato il modello su un campione elevato di aziende.</a:t>
            </a:r>
          </a:p>
          <a:p>
            <a:pPr algn="l">
              <a:lnSpc>
                <a:spcPts val="4599"/>
              </a:lnSpc>
              <a:spcBef>
                <a:spcPct val="0"/>
              </a:spcBef>
            </a:pPr>
            <a:r>
              <a:rPr lang="en-US" sz="2839" u="none" strike="noStrike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metodo SSPC, promosso a livello nazionale dal Sistema delle Agenzie, è basato sull’identificazione di parametri (o variabili) assegnati ad ogni stabilimento e raggruppati in insiemi logici: da un lato l’insieme dei parametri che esprimono il rischio aziendale intrinseco, suddiviso a sua volta in potenziale e reale, e dall’altro l’insieme dei parametri che esprimono la vulnerabilità del territorio.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4692451" y="1346429"/>
            <a:ext cx="4451549" cy="69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5"/>
              </a:lnSpc>
              <a:spcBef>
                <a:spcPct val="0"/>
              </a:spcBef>
            </a:pPr>
            <a:r>
              <a:rPr lang="en-US" sz="3639" b="1" spc="21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MODELLO SSPC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18277"/>
              </p:ext>
            </p:extLst>
          </p:nvPr>
        </p:nvGraphicFramePr>
        <p:xfrm>
          <a:off x="1523999" y="2211904"/>
          <a:ext cx="7844134" cy="4886456"/>
        </p:xfrm>
        <a:graphic>
          <a:graphicData uri="http://schemas.openxmlformats.org/drawingml/2006/table">
            <a:tbl>
              <a:tblPr/>
              <a:tblGrid>
                <a:gridCol w="392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161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2400" dirty="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Frequenza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defRPr/>
                      </a:pPr>
                      <a:endParaRPr lang="en-US" sz="2400" dirty="0"/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Impianti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61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2400" dirty="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Annuale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defRPr/>
                      </a:pPr>
                      <a:endParaRPr lang="en-US" sz="2400" b="1" dirty="0"/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1</a:t>
                      </a:r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61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2400" dirty="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Biennale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defRPr/>
                      </a:pPr>
                      <a:endParaRPr lang="en-US" sz="2400" b="1" dirty="0"/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3</a:t>
                      </a:r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61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2400" dirty="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Triennale</a:t>
                      </a:r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9"/>
                        </a:lnSpc>
                        <a:defRPr/>
                      </a:pPr>
                      <a:endParaRPr lang="en-US" sz="2400" b="1" dirty="0"/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276</a:t>
                      </a:r>
                    </a:p>
                    <a:p>
                      <a:pPr algn="r">
                        <a:lnSpc>
                          <a:spcPts val="1679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443866" y="156053"/>
            <a:ext cx="7844134" cy="227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5"/>
              </a:lnSpc>
              <a:spcBef>
                <a:spcPct val="0"/>
              </a:spcBef>
            </a:pPr>
            <a:r>
              <a:rPr lang="en-US" sz="2268" b="1" spc="133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modello SSPC calcola il rischio ponderato di ogni insediamento produttivo. </a:t>
            </a:r>
          </a:p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2259" spc="133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 Regione FVG Si è scelto di fissare due valori di riferimento del rischio potenziale allo scopo di determinare frequenze annuali, biennali e triennali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43866" y="2759545"/>
            <a:ext cx="7539301" cy="87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0"/>
              </a:lnSpc>
              <a:spcBef>
                <a:spcPct val="0"/>
              </a:spcBef>
            </a:pPr>
            <a:r>
              <a:rPr lang="en-US" sz="2259" u="none" strike="noStrike" spc="133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Tale valutazione viene fatta attraverso un algoritmo che lavora su base vettoriale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3938210" y="611413"/>
            <a:ext cx="4451549" cy="69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5"/>
              </a:lnSpc>
              <a:spcBef>
                <a:spcPct val="0"/>
              </a:spcBef>
            </a:pPr>
            <a:r>
              <a:rPr lang="en-US" sz="3639" b="1" spc="21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MODELLO SSPC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43866" y="3905841"/>
            <a:ext cx="7539301" cy="54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0"/>
              </a:lnSpc>
              <a:spcBef>
                <a:spcPct val="0"/>
              </a:spcBef>
            </a:pPr>
            <a:r>
              <a:rPr lang="en-US" sz="2259" u="none" strike="noStrike" spc="133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Attraverso l’algoritmo i parametri, integrati da elementi di ponderazione - che tengono conto sia della qualità dell’ambiente nella quale l’azienda si trova ad operare sia delle modalità gestionali - vengono combinati per determinare un</a:t>
            </a:r>
            <a:r>
              <a:rPr lang="en-US" sz="2259" b="1" u="none" strike="noStrike" spc="133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indice di rischio complessivo dell’azienda.</a:t>
            </a:r>
          </a:p>
          <a:p>
            <a:pPr marL="0" lvl="0" indent="0" algn="l">
              <a:lnSpc>
                <a:spcPts val="3660"/>
              </a:lnSpc>
              <a:spcBef>
                <a:spcPct val="0"/>
              </a:spcBef>
            </a:pPr>
            <a:r>
              <a:rPr lang="en-US" sz="2259" u="none" strike="noStrike" spc="133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La documentazione tecnica del modello utilizzato dal SSPC che descrive in dettaglio il funzionamento del modello realizzato per ricavare l’indice di rischio e la costruzione dei parametri di input </a:t>
            </a:r>
            <a:r>
              <a:rPr lang="en-US" sz="2259" b="1" u="none" strike="noStrike" spc="133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è reso disponibile sul sito internet di ARPA FVG.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765" y="1268311"/>
            <a:ext cx="16764535" cy="817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3"/>
              </a:lnSpc>
              <a:spcBef>
                <a:spcPct val="0"/>
              </a:spcBef>
            </a:pPr>
            <a:r>
              <a:rPr lang="en-US" sz="2545" u="none" strike="noStrike" spc="15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Piano d’ispezione ambientale della Regione Friuli Venezia Giulia è finalizzato a fornire la base necessaria all’autorità competente ed all’ARPA per la programmazione delle attività ispettive ordinarie e straordinarie presso le </a:t>
            </a:r>
            <a:r>
              <a:rPr lang="en-US" sz="2545" b="1" u="none" strike="noStrike" spc="15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installazioni soggette ad Autorizzazione Integrata Ambientale (AIA) operanti sul territorio della Regione.</a:t>
            </a:r>
          </a:p>
          <a:p>
            <a:pPr marL="0" lvl="0" indent="0" algn="l">
              <a:lnSpc>
                <a:spcPts val="4455"/>
              </a:lnSpc>
              <a:spcBef>
                <a:spcPct val="0"/>
              </a:spcBef>
            </a:pPr>
            <a:r>
              <a:rPr lang="en-US" sz="2750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 tal fine, il Piano evidenzia tra l’altro gli elementi, nonché i criteri e le modalità di valutazione degli stessi, considerati per la determinazione delle frequenze delle ispezioni ambientali presso ciascuna installazione, in relazione al rispettivo rischio ambientale. </a:t>
            </a:r>
          </a:p>
          <a:p>
            <a:pPr marL="0" lvl="0" indent="0" algn="l">
              <a:lnSpc>
                <a:spcPts val="4289"/>
              </a:lnSpc>
              <a:spcBef>
                <a:spcPct val="0"/>
              </a:spcBef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Piano è predisposto in considerazione dei seguenti elementi: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a) </a:t>
            </a:r>
            <a:r>
              <a:rPr lang="en-US" sz="2647" b="1" u="none" strike="noStrike" spc="15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analisi generale dei principali problemi ambientali </a:t>
            </a: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pertinenti;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b) identificazione della </a:t>
            </a:r>
            <a:r>
              <a:rPr lang="en-US" sz="2647" b="1" u="none" strike="noStrike" spc="15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zona geografica</a:t>
            </a: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coperta dal piano d'ispezione;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c) </a:t>
            </a:r>
            <a:r>
              <a:rPr lang="en-US" sz="2647" b="1" u="none" strike="noStrike" spc="15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registro</a:t>
            </a: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installazioni coperte dal piano;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d) le </a:t>
            </a:r>
            <a:r>
              <a:rPr lang="en-US" sz="2647" b="1" u="none" strike="noStrike" spc="15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procedure </a:t>
            </a: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per l'elaborazione dei programmi per le ispezioni ambientali ordinarie;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e) le </a:t>
            </a:r>
            <a:r>
              <a:rPr lang="en-US" sz="2647" b="1" u="none" strike="noStrike" spc="15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procedure </a:t>
            </a: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per le ispezioni straordinarie;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f) se necessario, le disposizioni riguardanti la </a:t>
            </a:r>
            <a:r>
              <a:rPr lang="en-US" sz="2647" b="1" u="none" strike="noStrike" spc="15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cooperazione tra le varie autorità d'ispezione</a:t>
            </a: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4474"/>
              </a:lnSpc>
            </a:pPr>
            <a:r>
              <a:rPr lang="en-US" sz="2647" u="none" strike="noStrike" spc="15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Piano comprende inoltre indicazioni generali per lo svolgimento dei controlli.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15613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6024017" y="419100"/>
            <a:ext cx="632038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37"/>
              </a:lnSpc>
              <a:spcBef>
                <a:spcPct val="0"/>
              </a:spcBef>
            </a:pPr>
            <a:r>
              <a:rPr lang="en-US" sz="2739" b="1" spc="161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PIANO D’ISPEZIONE AMBIENTALE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39863" y="297122"/>
            <a:ext cx="1180493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  <a:spcBef>
                <a:spcPct val="0"/>
              </a:spcBef>
            </a:pPr>
            <a:r>
              <a:rPr lang="en-US" sz="2739" b="1" spc="161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PROGRAMMAZIONE DELLE ISPEZIONI AMBIENTALI ORDINARIE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739863" y="876994"/>
            <a:ext cx="13519437" cy="238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3"/>
              </a:lnSpc>
              <a:spcBef>
                <a:spcPct val="0"/>
              </a:spcBef>
            </a:pPr>
            <a:r>
              <a:rPr lang="en-US" sz="2403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</a:t>
            </a:r>
            <a:r>
              <a:rPr lang="en-US" sz="2403" b="1" spc="14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programma è predisposto su base pluriennale e aggiornato ogni anno </a:t>
            </a:r>
            <a:r>
              <a:rPr lang="en-US" sz="2403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ed evidenzia per ogni anno solare l’elenco degli stabilimenti da sottoporre a verifica ordinato secondo la sequenza risultante dall’applicazione dei criteri individuati.</a:t>
            </a:r>
          </a:p>
          <a:p>
            <a:pPr algn="l">
              <a:lnSpc>
                <a:spcPts val="3893"/>
              </a:lnSpc>
              <a:spcBef>
                <a:spcPct val="0"/>
              </a:spcBef>
            </a:pPr>
            <a:r>
              <a:rPr lang="en-US" sz="2403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programma pluriennale si articola </a:t>
            </a:r>
            <a:r>
              <a:rPr lang="en-US" sz="2403" b="1" spc="14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 norma</a:t>
            </a:r>
            <a:r>
              <a:rPr lang="en-US" sz="2403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su un </a:t>
            </a:r>
            <a:r>
              <a:rPr lang="en-US" sz="2403" b="1" spc="14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orizzonte temporale di tre anni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4033" y="3197178"/>
            <a:ext cx="14690520" cy="144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73"/>
              </a:lnSpc>
              <a:spcBef>
                <a:spcPct val="0"/>
              </a:spcBef>
            </a:pPr>
            <a:r>
              <a:rPr lang="en-US" sz="2452" u="none" strike="noStrike" spc="14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Gli </a:t>
            </a:r>
            <a:r>
              <a:rPr lang="en-US" sz="2452" b="1" u="none" strike="noStrike" spc="14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indici di rischio</a:t>
            </a:r>
            <a:r>
              <a:rPr lang="en-US" sz="2452" u="none" strike="noStrike" spc="14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installazioni </a:t>
            </a:r>
            <a:r>
              <a:rPr lang="en-US" sz="2452" b="1" u="none" strike="noStrike" spc="14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sono rivalutati annualmente</a:t>
            </a:r>
            <a:r>
              <a:rPr lang="en-US" sz="2452" u="none" strike="noStrike" spc="14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tenendo conto dei risultati delle ispezioni effettuate e di eventuali modifiche del contesto normativo e ambientale intervenute.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4033" y="4832941"/>
            <a:ext cx="14975285" cy="238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96"/>
              </a:lnSpc>
              <a:spcBef>
                <a:spcPct val="0"/>
              </a:spcBef>
            </a:pPr>
            <a:r>
              <a:rPr lang="en-US" sz="2405" u="none" strike="noStrike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US" sz="2405" b="1" u="none" strike="noStrike" spc="14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modalità e frequenza dei controlli posti a carico del gestore sono definiti nell'autorizzazione integrata ambientale</a:t>
            </a:r>
            <a:r>
              <a:rPr lang="en-US" sz="2405" u="none" strike="noStrike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. Ove l’autorizzazione riporti la previsione della frequenza dei controlli di parte pubblica ai sensi dell'articolo 29-decies, comma 3, le ispezioni sono in ogni caso effettuate secondo quanto stabilito dal programma a decorrere dalla data di pubblicazione del medesimo.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4033" y="7416757"/>
            <a:ext cx="14975285" cy="238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96"/>
              </a:lnSpc>
              <a:spcBef>
                <a:spcPct val="0"/>
              </a:spcBef>
            </a:pPr>
            <a:r>
              <a:rPr lang="en-US" sz="2405" u="none" strike="noStrike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Per quanto riguarda infine gli aspetti non disciplinati dal presente piano, ai fini della programmazione delle ispezioni ambientali si fa riferimento alle generali indicazioni date dalla raccomandazione 2001/331/CE che stabilisce i criteri minimi per le ispezioni ambientali negli stati membri.</a:t>
            </a:r>
          </a:p>
          <a:p>
            <a:pPr marL="0" lvl="0" indent="0" algn="l">
              <a:lnSpc>
                <a:spcPts val="3896"/>
              </a:lnSpc>
              <a:spcBef>
                <a:spcPct val="0"/>
              </a:spcBef>
            </a:pPr>
            <a:r>
              <a:rPr lang="en-US" sz="2405" u="none" strike="noStrike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integrante delle ispezioni sono le</a:t>
            </a:r>
            <a:r>
              <a:rPr lang="en-US" sz="2405" b="1" u="none" strike="noStrike" spc="14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attività di campionamento ed analisi</a:t>
            </a:r>
            <a:r>
              <a:rPr lang="en-US" sz="2405" u="none" strike="noStrike" spc="14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(...)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083" y="715998"/>
            <a:ext cx="7009111" cy="52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37"/>
              </a:lnSpc>
              <a:spcBef>
                <a:spcPct val="0"/>
              </a:spcBef>
            </a:pPr>
            <a:r>
              <a:rPr lang="en-US" sz="2739" b="1" u="none" strike="noStrike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Verifiche ispettive e relazione finale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7454" y="1433073"/>
            <a:ext cx="15693092" cy="7825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Check-list differenziate per aziende agricole e industriali, tutte comunque con la stessa struttura di base: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I: analisi della gestione aziendale rispetto all’AIA e alle attività di autocontrollo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II: verifica del corretto posizionamento, funzionamento, taratura, manutenzione della strumentazione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III: verifica delle qualifiche dei soggetti incaricati di effettuare le misure previste nel PMC (D.M. 24/02/2008, art3 c1)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IV: verifica della regolare trasmissione dei dati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V: verifica della rispondenza delle misure eseguite in regime di autocontrollo ai contenuti dell’autorizzazione 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VI: gestione dell’impianto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VII: analisi dell’applicazione delle BAT</a:t>
            </a:r>
          </a:p>
          <a:p>
            <a:pPr marL="0" lvl="0" indent="0" algn="l">
              <a:lnSpc>
                <a:spcPts val="4470"/>
              </a:lnSpc>
              <a:spcBef>
                <a:spcPct val="0"/>
              </a:spcBef>
            </a:pPr>
            <a:r>
              <a:rPr lang="en-US" sz="2759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Parte VIII: risoluzione non conformità e/o criticità riscontrate nelle verifiche precedenti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033" y="1389804"/>
            <a:ext cx="5792297" cy="8072888"/>
          </a:xfrm>
          <a:custGeom>
            <a:avLst/>
            <a:gdLst/>
            <a:ahLst/>
            <a:cxnLst/>
            <a:rect l="l" t="t" r="r" b="b"/>
            <a:pathLst>
              <a:path w="5792297" h="8072888">
                <a:moveTo>
                  <a:pt x="0" y="0"/>
                </a:moveTo>
                <a:lnTo>
                  <a:pt x="5792297" y="0"/>
                </a:lnTo>
                <a:lnTo>
                  <a:pt x="5792297" y="8072888"/>
                </a:lnTo>
                <a:lnTo>
                  <a:pt x="0" y="8072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1016859"/>
            <a:ext cx="8674837" cy="873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b="1" u="none" strike="noStrike" spc="12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Premessa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1.1 Sintesi dell’attività svolta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1.2 Procedura di conduzione dell’attività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ispettiva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b="1" u="none" strike="noStrike" spc="12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Descrizione dell’impianto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2.1 Aspetti generali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2.1.1 Dati identificativi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2.1.2 Estremi decreto AIA di riferimento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2.1.3 Posizione dell’Azienda rispetto il D.LGS.152/06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b="1" u="none" strike="noStrike" spc="12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Attività di ispezione e controllo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3.1 Partecipanti alla visita ispettiva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3.2 Partecipanti per l’Azienda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3.3 Periodo di svolgimento dell’ispezione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b="1" u="none" strike="noStrike" spc="12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Risultati della visita ispettiva 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4.1 Parametri di valutazione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4.2 Sintesi dei risultati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4.2.1 Verifica del rispetto delle condizioni dell’AIA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4.2.2 Raccomandazioni /Suggerimenti 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4.2.3 Proposte di modifica al provvedimento AIA</a:t>
            </a:r>
          </a:p>
          <a:p>
            <a:pPr marL="0" lvl="0" indent="0" algn="l">
              <a:lnSpc>
                <a:spcPts val="3513"/>
              </a:lnSpc>
              <a:spcBef>
                <a:spcPct val="0"/>
              </a:spcBef>
            </a:pPr>
            <a:r>
              <a:rPr lang="en-US" sz="2168" u="none" strike="noStrike" spc="12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4.3 Note conclusive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495300"/>
            <a:ext cx="41148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37"/>
              </a:lnSpc>
              <a:spcBef>
                <a:spcPct val="0"/>
              </a:spcBef>
            </a:pPr>
            <a:r>
              <a:rPr lang="en-US" sz="2739" b="1" spc="161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Rapporto</a:t>
            </a:r>
            <a:r>
              <a:rPr lang="en-US" sz="2739" b="1" spc="161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39" b="1" spc="161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conclusivo</a:t>
            </a:r>
            <a:endParaRPr lang="en-US" sz="2739" b="1" spc="161" dirty="0">
              <a:solidFill>
                <a:srgbClr val="2A409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-19646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39898"/>
            <a:ext cx="15621901" cy="808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9"/>
              </a:lnSpc>
            </a:pP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6. VIOLAZIONI SANABILI E CASI DI NON PUNIBILITÀ PER ERRORE SCUSABILE</a:t>
            </a:r>
          </a:p>
          <a:p>
            <a:pPr algn="just">
              <a:lnSpc>
                <a:spcPts val="4629"/>
              </a:lnSpc>
            </a:pP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just">
              <a:lnSpc>
                <a:spcPts val="4629"/>
              </a:lnSpc>
            </a:pP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1. Salvo che il fatto costituisca reato, per le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violazioni per le quali è prevista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l’applicazione della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sanzione amministrativa pecuniaria non superiore nel massimo a cinquemila euro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l’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organo di controllo incaricato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nel caso in cui accerti, per la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prima volta nell’arco di un quinquennio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l’esistenza di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violazioni sanabili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diffida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l’interessato a porre termine alla violazione, ad adempiere alle prescrizioni violate e a rimuovere le conseguenze dell’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illecito amministrativo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entro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un termine non superiore a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venti giorni dalla data della notificazione dell’atto di diffida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. In caso di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ottemperanza alla diffida, il procedimento sanzionatorio si estingue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limitatamente alle inosservanze sanate. L’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istituto della diffida amministrativa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cui al presente decreto 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non si applica</a:t>
            </a:r>
            <a:r>
              <a:rPr lang="en-US" sz="2739" spc="1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a violazioni di obblighi o adempimenti che riguardano la</a:t>
            </a:r>
            <a:r>
              <a:rPr lang="en-US" sz="2739" b="1" spc="16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tutela della salute, la sicurezza e l’incolumità pubblica e la sicurezza sui luoghi di lavoro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31702" y="7807093"/>
            <a:ext cx="10394126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DIRETTORE GENERALE ARPA FVG </a:t>
            </a:r>
          </a:p>
          <a:p>
            <a:pPr marL="0" lvl="0" indent="0" algn="ctr"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VICEPRESIDENTE SNPA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71676" y="6204081"/>
            <a:ext cx="11714179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</a:pPr>
            <a:r>
              <a:rPr lang="en-US" sz="5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ANNA LUTMAN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2284177" y="2593068"/>
            <a:ext cx="14289177" cy="193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9"/>
              </a:lnSpc>
            </a:pPr>
            <a:r>
              <a:rPr lang="en-US" sz="3499" b="1" u="none" strike="noStrike" spc="69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RIFORMA DELL’ATTIVITÀ ISPETTIVA NEL SETTORE DELLA PROTEZIONE AMBIENTALE E INTRODUZIONE DELL’APPROCCIO INFORMATO AL RISCHIO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033" y="1909275"/>
            <a:ext cx="15915267" cy="774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61"/>
              </a:lnSpc>
              <a:spcBef>
                <a:spcPct val="0"/>
              </a:spcBef>
            </a:pP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comma 3 prevede inoltre, come </a:t>
            </a:r>
            <a:r>
              <a:rPr lang="en-US" sz="2817" b="1" u="none" strike="noStrike" spc="16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sanzione accessoria</a:t>
            </a: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al mancato adempimento alle prescrizioni contenute nella diffida, la r</a:t>
            </a:r>
            <a:r>
              <a:rPr lang="en-US" sz="2817" b="1" u="none" strike="noStrike" spc="16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evoca del Report certificativo</a:t>
            </a: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cui all'articolo 3 (vedi supra), ove rilasciato all'operatore economico. </a:t>
            </a:r>
          </a:p>
          <a:p>
            <a:pPr marL="0" lvl="0" indent="0" algn="just">
              <a:lnSpc>
                <a:spcPts val="4761"/>
              </a:lnSpc>
              <a:spcBef>
                <a:spcPct val="0"/>
              </a:spcBef>
            </a:pP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comma 4 fa salva la disciplina della sanabilità delle irregolarità formali o delle violazioni di minore gravità vigente in materia agroalimentare, ai sensi dell'articolo 1, comma 3, del decreto-legge n. 91 del 2014. </a:t>
            </a:r>
          </a:p>
          <a:p>
            <a:pPr marL="0" lvl="0" indent="0" algn="just">
              <a:lnSpc>
                <a:spcPts val="4761"/>
              </a:lnSpc>
              <a:spcBef>
                <a:spcPct val="0"/>
              </a:spcBef>
            </a:pP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Il comma 5 precisa che in ogni caso il </a:t>
            </a:r>
            <a:r>
              <a:rPr lang="en-US" sz="2817" b="1" u="none" strike="noStrike" spc="16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soggetto controllato non è responsabile</a:t>
            </a: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quando le violazioni sono commesse </a:t>
            </a:r>
            <a:r>
              <a:rPr lang="en-US" sz="2817" b="1" u="none" strike="noStrike" spc="16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 errore sul fatto non determinato da colpa</a:t>
            </a: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0" lvl="0" indent="0" algn="just">
              <a:lnSpc>
                <a:spcPts val="4761"/>
              </a:lnSpc>
              <a:spcBef>
                <a:spcPct val="0"/>
              </a:spcBef>
            </a:pPr>
            <a:r>
              <a:rPr lang="en-US" sz="2817" u="none" strike="noStrike" spc="166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Sul comma 5 il Consiglio di Stato ha rilevato che, la regola di cui al comma 5 riproduce quanto previsto dall'articolo 3, comma 2 della legge n. 689 del 1981, in materia di elemento soggettivo delle sanzioni amministrative, sicché si tratterebbe di previsione superflua.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807699" y="672778"/>
            <a:ext cx="5206802" cy="61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239" b="1" spc="19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ANCORA SULL’ART. 6...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82098" y="1933797"/>
            <a:ext cx="2909592" cy="1134741"/>
          </a:xfrm>
          <a:custGeom>
            <a:avLst/>
            <a:gdLst/>
            <a:ahLst/>
            <a:cxnLst/>
            <a:rect l="l" t="t" r="r" b="b"/>
            <a:pathLst>
              <a:path w="2909592" h="1134741">
                <a:moveTo>
                  <a:pt x="0" y="0"/>
                </a:moveTo>
                <a:lnTo>
                  <a:pt x="2909592" y="0"/>
                </a:lnTo>
                <a:lnTo>
                  <a:pt x="2909592" y="1134741"/>
                </a:lnTo>
                <a:lnTo>
                  <a:pt x="0" y="1134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83275"/>
              </p:ext>
            </p:extLst>
          </p:nvPr>
        </p:nvGraphicFramePr>
        <p:xfrm>
          <a:off x="4378785" y="1894041"/>
          <a:ext cx="9301142" cy="7035847"/>
        </p:xfrm>
        <a:graphic>
          <a:graphicData uri="http://schemas.openxmlformats.org/drawingml/2006/table">
            <a:tbl>
              <a:tblPr/>
              <a:tblGrid>
                <a:gridCol w="2900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939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24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N°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sanzioni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amm</a:t>
                      </a:r>
                      <a:endParaRPr lang="en-US" sz="2800" dirty="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&lt; 5000 euro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N°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sanzioni</a:t>
                      </a:r>
                      <a:endParaRPr lang="en-US" sz="2800" dirty="0"/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totali</a:t>
                      </a:r>
                      <a:endParaRPr lang="en-US" sz="28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193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2020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193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193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lang="en-US" sz="40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74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193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904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2024</a:t>
                      </a:r>
                    </a:p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(al 31/10/2024)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</a:t>
                      </a:r>
                      <a:endParaRPr lang="en-US" sz="40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4093" y="317983"/>
            <a:ext cx="1822351" cy="710717"/>
          </a:xfrm>
          <a:custGeom>
            <a:avLst/>
            <a:gdLst/>
            <a:ahLst/>
            <a:cxnLst/>
            <a:rect l="l" t="t" r="r" b="b"/>
            <a:pathLst>
              <a:path w="1822351" h="710717">
                <a:moveTo>
                  <a:pt x="0" y="0"/>
                </a:moveTo>
                <a:lnTo>
                  <a:pt x="1822351" y="0"/>
                </a:lnTo>
                <a:lnTo>
                  <a:pt x="1822351" y="710717"/>
                </a:lnTo>
                <a:lnTo>
                  <a:pt x="0" y="71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65096"/>
              </p:ext>
            </p:extLst>
          </p:nvPr>
        </p:nvGraphicFramePr>
        <p:xfrm>
          <a:off x="1464093" y="331166"/>
          <a:ext cx="15934230" cy="7728616"/>
        </p:xfrm>
        <a:graphic>
          <a:graphicData uri="http://schemas.openxmlformats.org/drawingml/2006/table">
            <a:tbl>
              <a:tblPr/>
              <a:tblGrid>
                <a:gridCol w="183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91609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endParaRPr lang="en-US" sz="1200" dirty="0"/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quattordecies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co. 2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endParaRPr lang="en-US" sz="1200" dirty="0"/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quattordecies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co. 6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quattordecies</a:t>
                      </a:r>
                      <a:endParaRPr lang="en-US" sz="1200" dirty="0"/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co. 7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endParaRPr lang="en-US" sz="1200" dirty="0"/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quattordecies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co. 8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133 co. 1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133 co. 3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D.P. Reg. 3 del</a:t>
                      </a:r>
                      <a:endParaRPr lang="en-US" sz="1200" dirty="0"/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11.01.2013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258 co. 1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258 co. 2 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258 co. 5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279 co. 2 bis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279 co. 3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279 co. 1</a:t>
                      </a:r>
                      <a:endParaRPr lang="en-US" sz="1200" dirty="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 30 D.LGS.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46/2014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082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110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mancato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rispetto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prescrizioni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AIA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modifica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non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sostanziale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AIA senza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preventiva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mancata</a:t>
                      </a:r>
                      <a:endParaRPr lang="en-US" sz="1200" dirty="0"/>
                    </a:p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dell'art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29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co. 1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mancato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rispetto  di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dei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controlli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emissioni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con le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modalità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 le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frequenze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stabilite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nell’AIA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superamento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valori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limite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di uno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scarico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di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acque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reflue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mancato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rispetto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prescrizioni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dell'autorizzazione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scarico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violazioni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degli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obblighi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previsti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regolamento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relativi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alla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 al PUA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invio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incompleto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inesatto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della </a:t>
                      </a: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MUD 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tenuta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incompleta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insesatta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registro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di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carico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scarico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rifiuti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informazioni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incomplete 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inesatte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nella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MUD,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registro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formulario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(ma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rinvenibili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corretti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altri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documenti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  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mancato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rispetto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prescrizioni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dell'autorizzazione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alle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emissioni</a:t>
                      </a:r>
                      <a:endParaRPr lang="en-US" sz="12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messa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in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esercizio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impianto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senza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preventiva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ex 269 co. 6 o ex 272</a:t>
                      </a: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co. 1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modifica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non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sostanziale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senza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effettuare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ex 269 co. 8 co. 11 bis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comunicazione</a:t>
                      </a:r>
                      <a:endParaRPr lang="en-US" sz="1200" dirty="0"/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EPRTR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2020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2024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61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20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8634">
                <a:tc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TOTALE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92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14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74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19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15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38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32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320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3200" dirty="0"/>
                    </a:p>
                  </a:txBody>
                  <a:tcPr marL="9525" marR="9525" marT="9525" marB="9525" anchor="b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n-US" sz="1100"/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1500 a 15000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1.500 euro a 15.000 euro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5.000 euro a 52.000 euro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2.500 euro a 11.000 euro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3000 a 30000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1500 a 15000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600 a 6000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2000 a 10000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2000 a 10000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260 a 1550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1.000 euro a 10.000 euro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500 euro a 2.500 euro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300 a 1000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</a:t>
                      </a:r>
                      <a:endParaRPr lang="en-US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5000 a 52000</a:t>
                      </a:r>
                    </a:p>
                  </a:txBody>
                  <a:tcPr marL="9525" marR="9525" marT="9525" marB="9525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36346">
            <a:off x="7507719" y="1816397"/>
            <a:ext cx="6088826" cy="5968407"/>
          </a:xfrm>
          <a:custGeom>
            <a:avLst/>
            <a:gdLst/>
            <a:ahLst/>
            <a:cxnLst/>
            <a:rect l="l" t="t" r="r" b="b"/>
            <a:pathLst>
              <a:path w="6088826" h="5968407">
                <a:moveTo>
                  <a:pt x="0" y="0"/>
                </a:moveTo>
                <a:lnTo>
                  <a:pt x="6088826" y="0"/>
                </a:lnTo>
                <a:lnTo>
                  <a:pt x="6088826" y="5968406"/>
                </a:lnTo>
                <a:lnTo>
                  <a:pt x="0" y="5968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341358"/>
            <a:ext cx="4587801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CRITICITÀ E OPPORTUNITÀ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800600"/>
            <a:ext cx="458780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id="5" name="Freeform 5"/>
          <p:cNvSpPr/>
          <p:nvPr/>
        </p:nvSpPr>
        <p:spPr>
          <a:xfrm>
            <a:off x="15599934" y="15071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5"/>
                </a:lnTo>
                <a:lnTo>
                  <a:pt x="0" y="1048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99934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1567795">
            <a:off x="5075100" y="2277385"/>
            <a:ext cx="2493953" cy="811248"/>
          </a:xfrm>
          <a:custGeom>
            <a:avLst/>
            <a:gdLst/>
            <a:ahLst/>
            <a:cxnLst/>
            <a:rect l="l" t="t" r="r" b="b"/>
            <a:pathLst>
              <a:path w="2493953" h="811248">
                <a:moveTo>
                  <a:pt x="0" y="0"/>
                </a:moveTo>
                <a:lnTo>
                  <a:pt x="2493953" y="0"/>
                </a:lnTo>
                <a:lnTo>
                  <a:pt x="2493953" y="811248"/>
                </a:lnTo>
                <a:lnTo>
                  <a:pt x="0" y="811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999009" flipH="1">
            <a:off x="13484618" y="3057554"/>
            <a:ext cx="1345352" cy="437624"/>
          </a:xfrm>
          <a:custGeom>
            <a:avLst/>
            <a:gdLst/>
            <a:ahLst/>
            <a:cxnLst/>
            <a:rect l="l" t="t" r="r" b="b"/>
            <a:pathLst>
              <a:path w="1345352" h="437624">
                <a:moveTo>
                  <a:pt x="1345352" y="0"/>
                </a:moveTo>
                <a:lnTo>
                  <a:pt x="0" y="0"/>
                </a:lnTo>
                <a:lnTo>
                  <a:pt x="0" y="437625"/>
                </a:lnTo>
                <a:lnTo>
                  <a:pt x="1345352" y="437625"/>
                </a:lnTo>
                <a:lnTo>
                  <a:pt x="13453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20249" y="2171027"/>
            <a:ext cx="8544124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 u="none" strike="noStrike" spc="35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ELEVATI COSTI PER LE IMPRESE</a:t>
            </a:r>
          </a:p>
        </p:txBody>
      </p:sp>
      <p:sp>
        <p:nvSpPr>
          <p:cNvPr id="6" name="Freeform 6"/>
          <p:cNvSpPr/>
          <p:nvPr/>
        </p:nvSpPr>
        <p:spPr>
          <a:xfrm>
            <a:off x="10794165" y="859050"/>
            <a:ext cx="465807" cy="1313815"/>
          </a:xfrm>
          <a:custGeom>
            <a:avLst/>
            <a:gdLst/>
            <a:ahLst/>
            <a:cxnLst/>
            <a:rect l="l" t="t" r="r" b="b"/>
            <a:pathLst>
              <a:path w="465807" h="1313815">
                <a:moveTo>
                  <a:pt x="0" y="0"/>
                </a:moveTo>
                <a:lnTo>
                  <a:pt x="465807" y="0"/>
                </a:lnTo>
                <a:lnTo>
                  <a:pt x="465807" y="1313815"/>
                </a:lnTo>
                <a:lnTo>
                  <a:pt x="0" y="1313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0991" y="4213938"/>
            <a:ext cx="7049258" cy="224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789" lvl="1" indent="-289894" algn="just">
              <a:lnSpc>
                <a:spcPts val="4565"/>
              </a:lnSpc>
              <a:buFont typeface="Arial"/>
              <a:buChar char="•"/>
            </a:pPr>
            <a:r>
              <a:rPr lang="en-US" sz="2685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riduzione generale dell’attività di impresa e minore attrattività per gli investimenti esteri in un contesto ampiamente globalizzato</a:t>
            </a: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6688" y="369560"/>
            <a:ext cx="5209712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 u="none" strike="noStrike" spc="357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TANTI CONTROLLI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4019" y="3367266"/>
            <a:ext cx="37288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spc="338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COSTI DIRETTI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64704" y="3367266"/>
            <a:ext cx="433774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spc="338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COSTI INDIRETTI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15799" y="4001394"/>
            <a:ext cx="8228148" cy="344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789" lvl="1" indent="-289894" algn="just">
              <a:lnSpc>
                <a:spcPts val="4592"/>
              </a:lnSpc>
              <a:buFont typeface="Arial"/>
              <a:buChar char="•"/>
            </a:pP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tempo necessario per l'espletamento degli iter burocratici, come ore lavoro dedicate dalle imprese, </a:t>
            </a:r>
          </a:p>
          <a:p>
            <a:pPr marL="579789" lvl="1" indent="-289894" algn="just">
              <a:lnSpc>
                <a:spcPts val="4592"/>
              </a:lnSpc>
              <a:buFont typeface="Arial"/>
              <a:buChar char="•"/>
            </a:pP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costo di specifiche professionalità esterne a cui affidare lo svolgimento e la gestione degli adempimenti amministrativi;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3548" y="7913682"/>
            <a:ext cx="16257305" cy="112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2"/>
              </a:lnSpc>
              <a:spcBef>
                <a:spcPct val="0"/>
              </a:spcBef>
            </a:pPr>
            <a:r>
              <a:rPr lang="en-US" sz="2685" b="1" u="none" strike="noStrike" spc="158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NEL 2021, SI È STIMATO CHE L’ECCESSIVA BUROCRAZIA COSTA ALLE IMPRESE ITALIANE CIRCA 57 MILIARDI DI EURO *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548" y="9454245"/>
            <a:ext cx="13165336" cy="39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5"/>
              </a:lnSpc>
              <a:spcBef>
                <a:spcPct val="0"/>
              </a:spcBef>
            </a:pPr>
            <a:r>
              <a:rPr lang="en-US" sz="1985" spc="117">
                <a:solidFill>
                  <a:srgbClr val="616660"/>
                </a:solidFill>
                <a:latin typeface="Open Sans"/>
                <a:ea typeface="Open Sans"/>
                <a:cs typeface="Open Sans"/>
                <a:sym typeface="Open Sans"/>
              </a:rPr>
              <a:t>*Da</a:t>
            </a:r>
            <a:r>
              <a:rPr lang="en-US" sz="1985" u="none" strike="noStrike" spc="117">
                <a:solidFill>
                  <a:srgbClr val="616660"/>
                </a:solidFill>
                <a:latin typeface="Open Sans"/>
                <a:ea typeface="Open Sans"/>
                <a:cs typeface="Open Sans"/>
                <a:sym typeface="Open Sans"/>
              </a:rPr>
              <a:t>ti ricavati da Osservazioni Confindustria allo schema di decreto pag.3 (Atto del Governo n. 150) 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27797" y="316229"/>
            <a:ext cx="3792214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CRITICITÀ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99934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148347" y="2063870"/>
            <a:ext cx="15795621" cy="170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789" lvl="1" indent="-289894" algn="just">
              <a:lnSpc>
                <a:spcPts val="4592"/>
              </a:lnSpc>
              <a:buFont typeface="Arial"/>
              <a:buChar char="•"/>
            </a:pPr>
            <a:r>
              <a:rPr lang="en-US" sz="2685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Andare verso una </a:t>
            </a:r>
            <a:r>
              <a:rPr lang="en-US" sz="2685" b="1" u="none" strike="noStrike" spc="158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P.A. virtuosa</a:t>
            </a: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non più percepita come un “Peso Aggiunto”, ostile ed eccessivamente burocratizzata, ma riconosciuta come istituzione efficiente, per imprese e cittadini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8347" y="634365"/>
            <a:ext cx="9499999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OPPORTUNITÀ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935068"/>
            <a:ext cx="16216406" cy="2283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789" lvl="1" indent="-289894" algn="just">
              <a:lnSpc>
                <a:spcPts val="4592"/>
              </a:lnSpc>
              <a:buFont typeface="Arial"/>
              <a:buChar char="•"/>
            </a:pP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Non eliminare i controlli, ma di renderli più efficaci, cioè guidati dal criterio della proporzionalità al rischio, nonché ben pianificati e razionalizzati, in modo che tutti i costi inutili siano ridotti e possano evitarsi approcci eccessivamente penalizzanti o poco mirati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2894" y="6674899"/>
            <a:ext cx="16216406" cy="2283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789" lvl="1" indent="-289894" algn="just">
              <a:lnSpc>
                <a:spcPts val="4592"/>
              </a:lnSpc>
              <a:buFont typeface="Arial"/>
              <a:buChar char="•"/>
            </a:pPr>
            <a:r>
              <a:rPr lang="en-US" sz="2685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Adottare </a:t>
            </a: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una visione moderna del rapporto tra imprese e pubbliche amministrazioni (PA),  che vada oltre allo schema classico command and control e si indirizzi, invece, verso una logica collaborativa, nella quale la sostanza dell'adempimento si accerta e si verifica in un’ottica congiunta tra il soggetto obbligato e l’accertatore.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94132" y="2897047"/>
            <a:ext cx="13699737" cy="2864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2"/>
              </a:lnSpc>
              <a:spcBef>
                <a:spcPct val="0"/>
              </a:spcBef>
            </a:pPr>
            <a:r>
              <a:rPr lang="en-US" sz="2685" u="none" strike="noStrike" spc="15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ACCRESCERE L’EFFICIENZA DELLA PUBBLICA AMMINISTRAZIONE ITALIANA E LA SUA CAPACITÀ DI RISPONDERE ALLE ESIGENZE DELLE IMPRESE AVREBBE UN IMPATTO POSITIVO SUL CONTESTO IMPRENDITORIALE E SUGLI INVESTIMENTI, COSÌ COME SULLA CAPACITÀ DELLE IMPRESE DI SFRUTTARE LE OPPORTUNITÀ DI INNOVAZIONE.</a:t>
            </a:r>
          </a:p>
        </p:txBody>
      </p:sp>
      <p:sp>
        <p:nvSpPr>
          <p:cNvPr id="3" name="Freeform 3"/>
          <p:cNvSpPr/>
          <p:nvPr/>
        </p:nvSpPr>
        <p:spPr>
          <a:xfrm rot="2636346">
            <a:off x="12102324" y="4542461"/>
            <a:ext cx="5110549" cy="5009477"/>
          </a:xfrm>
          <a:custGeom>
            <a:avLst/>
            <a:gdLst/>
            <a:ahLst/>
            <a:cxnLst/>
            <a:rect l="l" t="t" r="r" b="b"/>
            <a:pathLst>
              <a:path w="5110549" h="5009477">
                <a:moveTo>
                  <a:pt x="0" y="0"/>
                </a:moveTo>
                <a:lnTo>
                  <a:pt x="5110549" y="0"/>
                </a:lnTo>
                <a:lnTo>
                  <a:pt x="5110549" y="5009477"/>
                </a:lnTo>
                <a:lnTo>
                  <a:pt x="0" y="5009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636346">
            <a:off x="4946289" y="4542461"/>
            <a:ext cx="5110549" cy="5009477"/>
          </a:xfrm>
          <a:custGeom>
            <a:avLst/>
            <a:gdLst/>
            <a:ahLst/>
            <a:cxnLst/>
            <a:rect l="l" t="t" r="r" b="b"/>
            <a:pathLst>
              <a:path w="5110549" h="5009477">
                <a:moveTo>
                  <a:pt x="0" y="0"/>
                </a:moveTo>
                <a:lnTo>
                  <a:pt x="5110549" y="0"/>
                </a:lnTo>
                <a:lnTo>
                  <a:pt x="5110549" y="5009477"/>
                </a:lnTo>
                <a:lnTo>
                  <a:pt x="0" y="5009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636346">
            <a:off x="-420181" y="5273291"/>
            <a:ext cx="3619398" cy="3547817"/>
          </a:xfrm>
          <a:custGeom>
            <a:avLst/>
            <a:gdLst/>
            <a:ahLst/>
            <a:cxnLst/>
            <a:rect l="l" t="t" r="r" b="b"/>
            <a:pathLst>
              <a:path w="3619398" h="3547817">
                <a:moveTo>
                  <a:pt x="0" y="0"/>
                </a:moveTo>
                <a:lnTo>
                  <a:pt x="3619398" y="0"/>
                </a:lnTo>
                <a:lnTo>
                  <a:pt x="3619398" y="3547817"/>
                </a:lnTo>
                <a:lnTo>
                  <a:pt x="0" y="35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94132" y="1696960"/>
            <a:ext cx="13699737" cy="65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18"/>
              </a:lnSpc>
              <a:spcBef>
                <a:spcPct val="0"/>
              </a:spcBef>
            </a:pPr>
            <a:r>
              <a:rPr lang="en-US" sz="3285" b="1" spc="193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UNA STRADA LUNGA MA GIÀ SEGNATA...</a:t>
            </a:r>
          </a:p>
        </p:txBody>
      </p:sp>
      <p:sp>
        <p:nvSpPr>
          <p:cNvPr id="7" name="Freeform 7"/>
          <p:cNvSpPr/>
          <p:nvPr/>
        </p:nvSpPr>
        <p:spPr>
          <a:xfrm>
            <a:off x="45485" y="-19646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62143" y="3530481"/>
            <a:ext cx="7363714" cy="173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7"/>
              </a:lnSpc>
              <a:spcBef>
                <a:spcPct val="0"/>
              </a:spcBef>
            </a:pPr>
            <a:r>
              <a:rPr lang="en-US" sz="4185" b="1" spc="246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GRAZIE PER L’ATTENZIONE 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36346">
            <a:off x="3666050" y="-833161"/>
            <a:ext cx="8274869" cy="8111216"/>
          </a:xfrm>
          <a:custGeom>
            <a:avLst/>
            <a:gdLst/>
            <a:ahLst/>
            <a:cxnLst/>
            <a:rect l="l" t="t" r="r" b="b"/>
            <a:pathLst>
              <a:path w="8274869" h="8111216">
                <a:moveTo>
                  <a:pt x="0" y="0"/>
                </a:moveTo>
                <a:lnTo>
                  <a:pt x="8274868" y="0"/>
                </a:lnTo>
                <a:lnTo>
                  <a:pt x="8274868" y="8111217"/>
                </a:lnTo>
                <a:lnTo>
                  <a:pt x="0" y="8111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341358"/>
            <a:ext cx="4587801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PERCORSO NORMATIVO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800600"/>
            <a:ext cx="458780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114FEE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0099" y="6341358"/>
            <a:ext cx="4587801" cy="219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L’ATTIVITÀ ISPETTIVA DI ARPA FVG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0099" y="4800600"/>
            <a:ext cx="458780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CB6CE6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71499" y="6341358"/>
            <a:ext cx="4587801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CRITICITÀ E  </a:t>
            </a:r>
            <a:r>
              <a:rPr lang="en-US" sz="4199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OPPORTUNITÀ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71499" y="4800600"/>
            <a:ext cx="458780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FFDE59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7003363" y="0"/>
            <a:ext cx="1231899" cy="1227419"/>
          </a:xfrm>
          <a:custGeom>
            <a:avLst/>
            <a:gdLst/>
            <a:ahLst/>
            <a:cxnLst/>
            <a:rect l="l" t="t" r="r" b="b"/>
            <a:pathLst>
              <a:path w="1231899" h="1227419">
                <a:moveTo>
                  <a:pt x="0" y="0"/>
                </a:moveTo>
                <a:lnTo>
                  <a:pt x="1231899" y="0"/>
                </a:lnTo>
                <a:lnTo>
                  <a:pt x="1231899" y="1227419"/>
                </a:lnTo>
                <a:lnTo>
                  <a:pt x="0" y="1227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05934" y="368254"/>
            <a:ext cx="6423982" cy="65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1"/>
              </a:lnSpc>
              <a:spcBef>
                <a:spcPct val="0"/>
              </a:spcBef>
            </a:pPr>
            <a:r>
              <a:rPr lang="en-US" sz="3800" b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PERCORSO NORMATIVO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3944" y="1359936"/>
            <a:ext cx="17477585" cy="309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1"/>
              </a:lnSpc>
              <a:spcBef>
                <a:spcPct val="0"/>
              </a:spcBef>
            </a:pPr>
            <a:r>
              <a:rPr lang="en-US" sz="2624" b="1" spc="15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DIRETTIVA 2010/75/UE </a:t>
            </a:r>
            <a:r>
              <a:rPr lang="en-US" sz="2624" b="1" i="1" spc="154">
                <a:solidFill>
                  <a:srgbClr val="2A409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DEL PARLAMENTO EUROPEO E DEL CONSIGLIO del 24 novembre 2010 relativa alle emissioni industriali (prevenzione e riduzione integrate dell’inquinamento)</a:t>
            </a:r>
          </a:p>
          <a:p>
            <a:pPr algn="l">
              <a:lnSpc>
                <a:spcPts val="4089"/>
              </a:lnSpc>
              <a:spcBef>
                <a:spcPct val="0"/>
              </a:spcBef>
            </a:pPr>
            <a:r>
              <a:rPr lang="en-US" sz="2524" spc="148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Industrial Emission Directive - sostituisce la Direttiva 2008/1/CE sulla prevenzione e la riduzione integrate dell’inquinamento (IPPC). Il termine di recepimento da parte degli Stati membri era stato fissato il 7 gennaio 2013. In Italia la Direttiva è stata recepita con Decreto Legislativo 4 marzo 2014, n. 46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944" y="4662170"/>
            <a:ext cx="572686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PRINCIPI GENERALI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899" y="5135615"/>
            <a:ext cx="16712307" cy="476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655" lvl="1" indent="-283327" algn="l">
              <a:lnSpc>
                <a:spcPts val="4251"/>
              </a:lnSpc>
              <a:buFont typeface="Arial"/>
              <a:buChar char="•"/>
            </a:pPr>
            <a:r>
              <a:rPr lang="en-US" sz="2624" u="none" strike="noStrike" spc="15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Per prevenire, ridurre e, per quanto possibile, eliminare l’inquinamento dovuto alle attività industriali, nel rispetto del </a:t>
            </a:r>
            <a:r>
              <a:rPr lang="en-US" sz="2624" b="1" u="none" strike="noStrike" spc="15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principio «chi inquina paga»</a:t>
            </a:r>
            <a:r>
              <a:rPr lang="en-US" sz="2624" u="none" strike="noStrike" spc="15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e del principio della prevenzione dell’inquinamento, è necessario </a:t>
            </a:r>
            <a:r>
              <a:rPr lang="en-US" sz="2624" b="1" u="none" strike="noStrike" spc="15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definire un quadro generale</a:t>
            </a:r>
            <a:r>
              <a:rPr lang="en-US" sz="2624" u="none" strike="noStrike" spc="15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che disciplini le principali attività industriali</a:t>
            </a:r>
          </a:p>
          <a:p>
            <a:pPr marL="566655" lvl="1" indent="-283327" algn="l">
              <a:lnSpc>
                <a:spcPts val="4251"/>
              </a:lnSpc>
              <a:buFont typeface="Arial"/>
              <a:buChar char="•"/>
            </a:pPr>
            <a:r>
              <a:rPr lang="en-US" sz="2624" u="none" strike="noStrike" spc="15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Approcci distinti nel controllo delle emissioni nell’atmosfera, nelle acque o nel terreno possono incoraggiare il trasferimento dell’inquinamento da una matrice ambientale all’altra anziché proteggere l’ambiente nel suo complesso. È pertanto appropriato assicurare un </a:t>
            </a:r>
            <a:r>
              <a:rPr lang="en-US" sz="2624" b="1" u="none" strike="noStrike" spc="15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approccio integrato</a:t>
            </a:r>
          </a:p>
          <a:p>
            <a:pPr marL="566655" lvl="1" indent="-283327" algn="l">
              <a:lnSpc>
                <a:spcPts val="4251"/>
              </a:lnSpc>
              <a:buFont typeface="Arial"/>
              <a:buChar char="•"/>
            </a:pPr>
            <a:r>
              <a:rPr lang="en-US" sz="2624" b="1" u="none" strike="noStrike" spc="154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Evitare la duplicazione</a:t>
            </a:r>
            <a:r>
              <a:rPr lang="en-US" sz="2624" u="none" strike="noStrike" spc="154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della regolamentazione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6882225" y="0"/>
            <a:ext cx="1353038" cy="1348117"/>
          </a:xfrm>
          <a:custGeom>
            <a:avLst/>
            <a:gdLst/>
            <a:ahLst/>
            <a:cxnLst/>
            <a:rect l="l" t="t" r="r" b="b"/>
            <a:pathLst>
              <a:path w="1353038" h="1348117">
                <a:moveTo>
                  <a:pt x="0" y="0"/>
                </a:moveTo>
                <a:lnTo>
                  <a:pt x="1353037" y="0"/>
                </a:lnTo>
                <a:lnTo>
                  <a:pt x="1353037" y="1348117"/>
                </a:lnTo>
                <a:lnTo>
                  <a:pt x="0" y="1348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3571" y="1403601"/>
            <a:ext cx="16258654" cy="770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3"/>
              </a:lnSpc>
              <a:spcBef>
                <a:spcPct val="0"/>
              </a:spcBef>
            </a:pP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maggiori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novità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riguardano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nuove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categorie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attività produttive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soggette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ad AIA</a:t>
            </a: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valori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limite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emissione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stabiliti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sulla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base delle BAT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utilizzate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per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ogni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categoria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attività e per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ogni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tipo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inquinante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(BAT conclusion, emanate in continuo aggiornamento sotto forma di “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Decisioni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dalla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Comunità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Europea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regolamentazione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attività di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controllo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presso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aziende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in AIA con la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definizione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da parte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dell’autorità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competente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Stato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Regione,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provincia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), dei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principi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per lo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svolgimento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ispezioni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ordinarie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frequenza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che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deve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essere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proporzionale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al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rischio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dell’azienda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distanza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tra le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ispezioni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che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deve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essere 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non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superiore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un anno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per le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installazioni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rischi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più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elevati</a:t>
            </a:r>
            <a:endParaRPr lang="en-US" sz="2724" b="1" u="none" strike="noStrike" spc="160" dirty="0">
              <a:solidFill>
                <a:srgbClr val="2A409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tre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per le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installazioni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rischi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meno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elevati</a:t>
            </a:r>
            <a:endParaRPr lang="en-US" sz="2724" b="1" u="none" strike="noStrike" spc="160" dirty="0">
              <a:solidFill>
                <a:srgbClr val="2A409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88246" lvl="1" indent="-294123" algn="l">
              <a:lnSpc>
                <a:spcPts val="4413"/>
              </a:lnSpc>
              <a:spcBef>
                <a:spcPct val="0"/>
              </a:spcBef>
              <a:buFont typeface="Arial"/>
              <a:buChar char="•"/>
            </a:pP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sei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mesi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dall’ultima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ispezione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nel caso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sia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emersa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una</a:t>
            </a:r>
            <a:r>
              <a:rPr lang="en-US" sz="2724" b="1" u="none" strike="noStrike" spc="160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grave </a:t>
            </a:r>
            <a:r>
              <a:rPr lang="en-US" sz="2724" b="1" u="none" strike="noStrike" spc="160" dirty="0" err="1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inosservanza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delle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condizioni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724" u="none" strike="noStrike" spc="160" dirty="0" err="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autorizzazione</a:t>
            </a:r>
            <a:r>
              <a:rPr lang="en-US" sz="2724" u="none" strike="noStrike" spc="160" dirty="0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60105" y="597859"/>
            <a:ext cx="543629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21"/>
              </a:lnSpc>
              <a:spcBef>
                <a:spcPct val="0"/>
              </a:spcBef>
            </a:pPr>
            <a:r>
              <a:rPr lang="en-US" sz="3800" b="1" u="none" strike="noStrike" dirty="0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DIRETTIVA 2010/75/UE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6780860" y="126961"/>
            <a:ext cx="1364596" cy="1359634"/>
          </a:xfrm>
          <a:custGeom>
            <a:avLst/>
            <a:gdLst/>
            <a:ahLst/>
            <a:cxnLst/>
            <a:rect l="l" t="t" r="r" b="b"/>
            <a:pathLst>
              <a:path w="1364596" h="1359634">
                <a:moveTo>
                  <a:pt x="0" y="0"/>
                </a:moveTo>
                <a:lnTo>
                  <a:pt x="1364596" y="0"/>
                </a:lnTo>
                <a:lnTo>
                  <a:pt x="1364596" y="1359634"/>
                </a:lnTo>
                <a:lnTo>
                  <a:pt x="0" y="13596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43169" y="1012201"/>
            <a:ext cx="10483464" cy="64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21"/>
              </a:lnSpc>
              <a:spcBef>
                <a:spcPct val="0"/>
              </a:spcBef>
            </a:pPr>
            <a:r>
              <a:rPr lang="en-US" sz="3800" b="1" u="none" strike="noStrike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RACCOMANDAZIONI EUROPEE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0502" y="8620881"/>
            <a:ext cx="15358277" cy="63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2023" u="none" strike="noStrike" spc="119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Raccomandazione del Consiglio Europeo del 9 luglio 2019 sul programma nazionale di riforma 2019 dell’Italia e che formula un parere del Consiglio sul programma di stabilità 2019 dell’Italia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0502" y="9561929"/>
            <a:ext cx="15604765" cy="32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09"/>
              </a:lnSpc>
              <a:spcBef>
                <a:spcPct val="0"/>
              </a:spcBef>
            </a:pPr>
            <a:r>
              <a:rPr lang="en-US" sz="2023" u="none" strike="noStrike" spc="119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Commissione europea, relazione per Paese relativa all'Italia 2020, c.d. Country Report 2020, del 26 febbraio 2020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502" y="7678663"/>
            <a:ext cx="16702310" cy="63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09"/>
              </a:lnSpc>
              <a:spcBef>
                <a:spcPct val="0"/>
              </a:spcBef>
            </a:pPr>
            <a:r>
              <a:rPr lang="en-US" sz="2023" u="none" strike="noStrike" spc="119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Documento di lavoro dei servizi della Commissione. Esame approfondito per l'Italia a norma dell'articolo 5 del regolamento (UE) n. 1176/2011 sulla prevenzione e la correzione degli squilibri macroeconomici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3746" y="2087169"/>
            <a:ext cx="16702310" cy="475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1261" lvl="1" indent="-315631" algn="l">
              <a:lnSpc>
                <a:spcPts val="4736"/>
              </a:lnSpc>
              <a:spcBef>
                <a:spcPct val="0"/>
              </a:spcBef>
              <a:buFont typeface="Arial"/>
              <a:buChar char="•"/>
            </a:pP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rimuovere gli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eccessivi ostacoli burocratico-amministrativi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che limitano l'esercizio dell'attività d'impresa</a:t>
            </a:r>
          </a:p>
          <a:p>
            <a:pPr marL="631261" lvl="1" indent="-315631" algn="l">
              <a:lnSpc>
                <a:spcPts val="4736"/>
              </a:lnSpc>
              <a:spcBef>
                <a:spcPct val="0"/>
              </a:spcBef>
              <a:buFont typeface="Arial"/>
              <a:buChar char="•"/>
            </a:pP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gli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oneri eccessivi di natura amministrativa e normativa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all'esercizio dell'attività di impresa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costituiscono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secondo le Istituzioni europee, i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mpedimenti strutturali alla crescita della produttività</a:t>
            </a: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e costituiscono un freno agli investimenti.</a:t>
            </a:r>
          </a:p>
          <a:p>
            <a:pPr marL="631261" lvl="1" indent="-315631" algn="l">
              <a:lnSpc>
                <a:spcPts val="4736"/>
              </a:lnSpc>
              <a:spcBef>
                <a:spcPct val="0"/>
              </a:spcBef>
              <a:buFont typeface="Arial"/>
              <a:buChar char="•"/>
            </a:pP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intervenire in sede legislativa attraverso riforme volte a </a:t>
            </a:r>
            <a:r>
              <a:rPr lang="en-US" sz="2923" b="1" u="none" strike="noStrike" spc="17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migliorare l'efficienza della pubblica amministrazione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6989" y="316053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grpSp>
        <p:nvGrpSpPr>
          <p:cNvPr id="3" name="Group 3"/>
          <p:cNvGrpSpPr/>
          <p:nvPr/>
        </p:nvGrpSpPr>
        <p:grpSpPr>
          <a:xfrm>
            <a:off x="1737514" y="2247341"/>
            <a:ext cx="894144" cy="89414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4FE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90940" y="2247341"/>
            <a:ext cx="894144" cy="89414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4F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6786913">
            <a:off x="14857870" y="2402943"/>
            <a:ext cx="358798" cy="3158472"/>
          </a:xfrm>
          <a:custGeom>
            <a:avLst/>
            <a:gdLst/>
            <a:ahLst/>
            <a:cxnLst/>
            <a:rect l="l" t="t" r="r" b="b"/>
            <a:pathLst>
              <a:path w="358798" h="3158472">
                <a:moveTo>
                  <a:pt x="0" y="0"/>
                </a:moveTo>
                <a:lnTo>
                  <a:pt x="358798" y="0"/>
                </a:lnTo>
                <a:lnTo>
                  <a:pt x="358798" y="3158472"/>
                </a:lnTo>
                <a:lnTo>
                  <a:pt x="0" y="315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86989" y="1465275"/>
            <a:ext cx="1928255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b="1" u="none" strike="noStrike" spc="385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PNRR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03921" y="1465275"/>
            <a:ext cx="615927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 spc="35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MILESTONE (M1C2-6)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20235" y="2384778"/>
            <a:ext cx="9416005" cy="94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1"/>
              </a:lnSpc>
              <a:spcBef>
                <a:spcPct val="0"/>
              </a:spcBef>
            </a:pPr>
            <a:r>
              <a:rPr lang="en-US" sz="2779" spc="261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ADOZIONE DELLA LEGGE SULLA CONCORRENZA 2021 (L. 5 AGOSTO 2022, N. 118)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1297" y="6315089"/>
            <a:ext cx="8082703" cy="33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64"/>
              </a:lnSpc>
              <a:spcBef>
                <a:spcPct val="0"/>
              </a:spcBef>
            </a:pPr>
            <a:r>
              <a:rPr lang="en-US" sz="2755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delega ai fini dell'i</a:t>
            </a:r>
            <a:r>
              <a:rPr lang="en-US" sz="2755" b="1" u="none" strike="noStrike" spc="16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ndividuazione dell'elenco dei nuovi regimi amministrativi delle attività private</a:t>
            </a:r>
            <a:r>
              <a:rPr lang="en-US" sz="2755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della semplificazione e della reingegnerizzazione in digitale delle procedure amministrative (articolo 26).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84848" y="6315089"/>
            <a:ext cx="8059083" cy="276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64"/>
              </a:lnSpc>
              <a:spcBef>
                <a:spcPct val="0"/>
              </a:spcBef>
            </a:pPr>
            <a:r>
              <a:rPr lang="en-US" sz="2755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delega per </a:t>
            </a:r>
            <a:r>
              <a:rPr lang="en-US" sz="2755" b="1" u="none" strike="noStrike" spc="16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semplificare, rendere più efficaci ed efficienti e coordinare i controlli sulle attività economiche</a:t>
            </a:r>
            <a:r>
              <a:rPr lang="en-US" sz="2755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, ed in particolare, eliminare gli adempimenti non necessari (articolo 27).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0202" y="3807096"/>
            <a:ext cx="12783046" cy="1081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64"/>
              </a:lnSpc>
              <a:spcBef>
                <a:spcPct val="0"/>
              </a:spcBef>
            </a:pPr>
            <a:r>
              <a:rPr lang="en-US" sz="2755" b="1" u="none" strike="noStrike" spc="16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DUE DELEGHE</a:t>
            </a:r>
            <a:r>
              <a:rPr lang="en-US" sz="2755" u="none" strike="noStrike" spc="16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LEGISLATIVE AL GOVERNO, TRA LORO COMPLEMENTARI</a:t>
            </a:r>
          </a:p>
          <a:p>
            <a:pPr marL="0" lvl="0" indent="0" algn="l">
              <a:lnSpc>
                <a:spcPts val="4464"/>
              </a:lnSpc>
              <a:spcBef>
                <a:spcPct val="0"/>
              </a:spcBef>
            </a:pPr>
            <a:r>
              <a:rPr lang="en-US" sz="2755" b="1" u="none" strike="noStrike" spc="162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ENTRO 27 AGOSTO 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9225" y="5178101"/>
            <a:ext cx="1352433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60"/>
              </a:lnSpc>
            </a:pPr>
            <a:r>
              <a:rPr lang="en-US" sz="6300">
                <a:solidFill>
                  <a:srgbClr val="114FEE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32197" y="5143500"/>
            <a:ext cx="1352433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60"/>
              </a:lnSpc>
            </a:pPr>
            <a:r>
              <a:rPr lang="en-US" sz="6300">
                <a:solidFill>
                  <a:srgbClr val="114FEE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-19646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8712" y="4445095"/>
            <a:ext cx="349034" cy="2549378"/>
          </a:xfrm>
          <a:custGeom>
            <a:avLst/>
            <a:gdLst/>
            <a:ahLst/>
            <a:cxnLst/>
            <a:rect l="l" t="t" r="r" b="b"/>
            <a:pathLst>
              <a:path w="349034" h="2549378">
                <a:moveTo>
                  <a:pt x="0" y="0"/>
                </a:moveTo>
                <a:lnTo>
                  <a:pt x="349035" y="0"/>
                </a:lnTo>
                <a:lnTo>
                  <a:pt x="349035" y="2549378"/>
                </a:lnTo>
                <a:lnTo>
                  <a:pt x="0" y="254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662225"/>
            <a:ext cx="11557292" cy="59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85"/>
              </a:lnSpc>
              <a:spcBef>
                <a:spcPct val="0"/>
              </a:spcBef>
            </a:pPr>
            <a:r>
              <a:rPr lang="en-US" sz="3139" b="1" u="none" strike="noStrike" spc="185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DECRETO LEGISLATIVO 12 luglio 2024 , n. 103.</a:t>
            </a:r>
            <a:r>
              <a:rPr lang="en-US" sz="3139" u="none" strike="noStrike" spc="185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4170" y="7761235"/>
            <a:ext cx="16605130" cy="11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99"/>
              </a:lnSpc>
              <a:spcBef>
                <a:spcPct val="0"/>
              </a:spcBef>
            </a:pPr>
            <a:r>
              <a:rPr lang="en-US" sz="2839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Resta fermo il </a:t>
            </a:r>
            <a:r>
              <a:rPr lang="en-US" sz="2839" b="1" spc="16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rispetto dei vincoli</a:t>
            </a:r>
            <a:r>
              <a:rPr lang="en-US" sz="2839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derivanti dall’ordinamento europeo e dal diritto internazionale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71717" y="4825750"/>
            <a:ext cx="11879488" cy="16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99"/>
              </a:lnSpc>
              <a:spcBef>
                <a:spcPct val="0"/>
              </a:spcBef>
            </a:pPr>
            <a:r>
              <a:rPr lang="en-US" sz="2839" u="none" strike="noStrike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Le disposizioni del presente decreto si applicano ai </a:t>
            </a:r>
            <a:r>
              <a:rPr lang="en-US" sz="2839" b="1" u="none" strike="noStrike" spc="16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controlli amministrativi sulle attività economiche</a:t>
            </a:r>
            <a:r>
              <a:rPr lang="en-US" sz="2839" u="none" strike="noStrike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svolti dalle pubbliche amministrazioni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4085215" y="3875361"/>
            <a:ext cx="347241" cy="2536277"/>
          </a:xfrm>
          <a:custGeom>
            <a:avLst/>
            <a:gdLst/>
            <a:ahLst/>
            <a:cxnLst/>
            <a:rect l="l" t="t" r="r" b="b"/>
            <a:pathLst>
              <a:path w="347241" h="2536277">
                <a:moveTo>
                  <a:pt x="0" y="0"/>
                </a:moveTo>
                <a:lnTo>
                  <a:pt x="347240" y="0"/>
                </a:lnTo>
                <a:lnTo>
                  <a:pt x="347240" y="2536278"/>
                </a:lnTo>
                <a:lnTo>
                  <a:pt x="0" y="2536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514350" y="1375281"/>
            <a:ext cx="17773650" cy="169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99"/>
              </a:lnSpc>
              <a:spcBef>
                <a:spcPct val="0"/>
              </a:spcBef>
            </a:pPr>
            <a:r>
              <a:rPr lang="en-US" sz="2839" u="none" strike="noStrike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Negli obiettivi della delega, razionalizzare e semplificare le procedure di controllo non significa affatto indebolire la capacità di </a:t>
            </a:r>
            <a:r>
              <a:rPr lang="en-US" sz="2839" i="1" u="none" strike="noStrike" spc="167">
                <a:solidFill>
                  <a:srgbClr val="2A409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enforcement</a:t>
            </a:r>
            <a:r>
              <a:rPr lang="en-US" sz="2839" u="none" strike="noStrike" spc="167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della pubblica amministrazione, ma al contrario rafforzarla, rendendola più efficace ed efficiente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9531" y="2300851"/>
            <a:ext cx="14482841" cy="475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6"/>
              </a:lnSpc>
            </a:pPr>
            <a:r>
              <a:rPr lang="en-US" sz="2923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UDITO...</a:t>
            </a:r>
          </a:p>
          <a:p>
            <a:pPr algn="l">
              <a:lnSpc>
                <a:spcPts val="4736"/>
              </a:lnSpc>
            </a:pPr>
            <a:r>
              <a:rPr lang="en-US" sz="2923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ACQUISITI...</a:t>
            </a:r>
          </a:p>
          <a:p>
            <a:pPr algn="l">
              <a:lnSpc>
                <a:spcPts val="4736"/>
              </a:lnSpc>
            </a:pPr>
            <a:r>
              <a:rPr lang="en-US" sz="2923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VISTA...</a:t>
            </a:r>
          </a:p>
          <a:p>
            <a:pPr algn="l">
              <a:lnSpc>
                <a:spcPts val="4736"/>
              </a:lnSpc>
              <a:spcBef>
                <a:spcPct val="0"/>
              </a:spcBef>
            </a:pPr>
            <a:r>
              <a:rPr lang="en-US" sz="2923" u="none" strike="noStrike" spc="172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Sulla proposta del Ministro per la pubblica amministrazione, del Ministro delle imprese e del made in Italy, del Ministro dell’economia e delle finanze, del Ministro dell’interno, del Ministro dell’agricoltura, della sovranità alimentare e delle foreste, del Ministro della salute e del Ministro del lavoro e delle politiche sociali;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9531" y="1575578"/>
            <a:ext cx="11557292" cy="59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85"/>
              </a:lnSpc>
              <a:spcBef>
                <a:spcPct val="0"/>
              </a:spcBef>
            </a:pPr>
            <a:r>
              <a:rPr lang="en-US" sz="3139" b="1" u="none" strike="noStrike" spc="185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DECRETO LEGISLATIVO 12 luglio 2024 , n. 103.</a:t>
            </a:r>
            <a:r>
              <a:rPr lang="en-US" sz="3139" u="none" strike="noStrike" spc="185">
                <a:solidFill>
                  <a:srgbClr val="2A409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9531" y="7865226"/>
            <a:ext cx="15864363" cy="65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09"/>
              </a:lnSpc>
              <a:spcBef>
                <a:spcPct val="0"/>
              </a:spcBef>
            </a:pPr>
            <a:r>
              <a:rPr lang="en-US" sz="3339" b="1" spc="197">
                <a:solidFill>
                  <a:srgbClr val="2A409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IL MINISTERO DELL’AMBIENTE E DELLA SICUREZZA ENERGETICA???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2688066" cy="1048346"/>
          </a:xfrm>
          <a:custGeom>
            <a:avLst/>
            <a:gdLst/>
            <a:ahLst/>
            <a:cxnLst/>
            <a:rect l="l" t="t" r="r" b="b"/>
            <a:pathLst>
              <a:path w="2688066" h="1048346">
                <a:moveTo>
                  <a:pt x="0" y="0"/>
                </a:moveTo>
                <a:lnTo>
                  <a:pt x="2688066" y="0"/>
                </a:lnTo>
                <a:lnTo>
                  <a:pt x="2688066" y="1048346"/>
                </a:lnTo>
                <a:lnTo>
                  <a:pt x="0" y="10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3092</Words>
  <Application>Microsoft Office PowerPoint</Application>
  <PresentationFormat>Personalizzato</PresentationFormat>
  <Paragraphs>390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Open Sans</vt:lpstr>
      <vt:lpstr>Calibri</vt:lpstr>
      <vt:lpstr>Open Sans Italics</vt:lpstr>
      <vt:lpstr>Arial</vt:lpstr>
      <vt:lpstr>Open Sans Bold</vt:lpstr>
      <vt:lpstr>Open Sans Bold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lutman_relazione_sintetica_controlli</dc:title>
  <dc:creator>Demartin Roberta</dc:creator>
  <cp:lastModifiedBy>Lutman Anna</cp:lastModifiedBy>
  <cp:revision>6</cp:revision>
  <dcterms:created xsi:type="dcterms:W3CDTF">2006-08-16T00:00:00Z</dcterms:created>
  <dcterms:modified xsi:type="dcterms:W3CDTF">2024-11-15T16:08:19Z</dcterms:modified>
  <dc:identifier>DAGWcj7pZNA</dc:identifier>
</cp:coreProperties>
</file>