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6"/>
  </p:notesMasterIdLst>
  <p:sldIdLst>
    <p:sldId id="419" r:id="rId3"/>
    <p:sldId id="432" r:id="rId4"/>
    <p:sldId id="437" r:id="rId5"/>
    <p:sldId id="438" r:id="rId6"/>
    <p:sldId id="439" r:id="rId7"/>
    <p:sldId id="447" r:id="rId8"/>
    <p:sldId id="440" r:id="rId9"/>
    <p:sldId id="442" r:id="rId10"/>
    <p:sldId id="443" r:id="rId11"/>
    <p:sldId id="444" r:id="rId12"/>
    <p:sldId id="445" r:id="rId13"/>
    <p:sldId id="448" r:id="rId14"/>
    <p:sldId id="423" r:id="rId15"/>
  </p:sldIdLst>
  <p:sldSz cx="12192000" cy="6858000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FBA"/>
    <a:srgbClr val="B8F6D7"/>
    <a:srgbClr val="FAC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04C54-AD37-4A7A-8464-9D60545D4055}" type="doc">
      <dgm:prSet loTypeId="urn:microsoft.com/office/officeart/2005/8/layout/vList6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6B30F384-3FBA-46F6-A292-1002F5B09556}">
      <dgm:prSet phldrT="[Testo]"/>
      <dgm:spPr/>
      <dgm:t>
        <a:bodyPr/>
        <a:lstStyle/>
        <a:p>
          <a:r>
            <a:rPr lang="it-IT" dirty="0"/>
            <a:t>Semplificazione (art.2)</a:t>
          </a:r>
        </a:p>
      </dgm:t>
    </dgm:pt>
    <dgm:pt modelId="{9DD3015D-DD9A-45C9-8CCB-3F25A2A1666F}" type="parTrans" cxnId="{241CB043-5891-4C47-94D7-E1959EB30FCB}">
      <dgm:prSet/>
      <dgm:spPr/>
      <dgm:t>
        <a:bodyPr/>
        <a:lstStyle/>
        <a:p>
          <a:endParaRPr lang="it-IT"/>
        </a:p>
      </dgm:t>
    </dgm:pt>
    <dgm:pt modelId="{0F41D74E-801E-4101-A0CE-B08B59B5DB48}" type="sibTrans" cxnId="{241CB043-5891-4C47-94D7-E1959EB30FCB}">
      <dgm:prSet/>
      <dgm:spPr/>
      <dgm:t>
        <a:bodyPr/>
        <a:lstStyle/>
        <a:p>
          <a:endParaRPr lang="it-IT"/>
        </a:p>
      </dgm:t>
    </dgm:pt>
    <dgm:pt modelId="{C8C5D12B-E536-420A-B774-9BBD794DE4EB}">
      <dgm:prSet phldrT="[Testo]"/>
      <dgm:spPr/>
      <dgm:t>
        <a:bodyPr/>
        <a:lstStyle/>
        <a:p>
          <a:r>
            <a:rPr lang="it-IT" dirty="0"/>
            <a:t>Linee Guida  e sistema armonizzato dei controlli/PDI</a:t>
          </a:r>
        </a:p>
      </dgm:t>
    </dgm:pt>
    <dgm:pt modelId="{E6445017-720F-4CD6-8EF8-1A3D86380896}" type="parTrans" cxnId="{EB92EA81-DF5B-48F0-93F6-1D831AF94276}">
      <dgm:prSet/>
      <dgm:spPr/>
      <dgm:t>
        <a:bodyPr/>
        <a:lstStyle/>
        <a:p>
          <a:endParaRPr lang="it-IT"/>
        </a:p>
      </dgm:t>
    </dgm:pt>
    <dgm:pt modelId="{057AB732-8B5E-4359-AD7F-0A9D40F4C430}" type="sibTrans" cxnId="{EB92EA81-DF5B-48F0-93F6-1D831AF94276}">
      <dgm:prSet/>
      <dgm:spPr/>
      <dgm:t>
        <a:bodyPr/>
        <a:lstStyle/>
        <a:p>
          <a:endParaRPr lang="it-IT"/>
        </a:p>
      </dgm:t>
    </dgm:pt>
    <dgm:pt modelId="{0EECBEA3-1F20-453B-987C-A88D15E3CCC3}">
      <dgm:prSet phldrT="[Testo]"/>
      <dgm:spPr/>
      <dgm:t>
        <a:bodyPr/>
        <a:lstStyle/>
        <a:p>
          <a:r>
            <a:rPr lang="it-IT" dirty="0"/>
            <a:t>Efficacia, efficienza, proporzionalità (art.5)</a:t>
          </a:r>
        </a:p>
      </dgm:t>
    </dgm:pt>
    <dgm:pt modelId="{DA4D411A-1E34-4592-A7FA-E7FE90D450F0}" type="parTrans" cxnId="{707D3E54-1808-4DFF-BDD8-8DF68FCF20D2}">
      <dgm:prSet/>
      <dgm:spPr/>
      <dgm:t>
        <a:bodyPr/>
        <a:lstStyle/>
        <a:p>
          <a:endParaRPr lang="it-IT"/>
        </a:p>
      </dgm:t>
    </dgm:pt>
    <dgm:pt modelId="{9ED4BB76-7899-4CF2-938F-06441DCB8180}" type="sibTrans" cxnId="{707D3E54-1808-4DFF-BDD8-8DF68FCF20D2}">
      <dgm:prSet/>
      <dgm:spPr/>
      <dgm:t>
        <a:bodyPr/>
        <a:lstStyle/>
        <a:p>
          <a:endParaRPr lang="it-IT"/>
        </a:p>
      </dgm:t>
    </dgm:pt>
    <dgm:pt modelId="{77045B97-5D03-4D4E-AA72-EBE2D20B8D99}">
      <dgm:prSet phldrT="[Testo]"/>
      <dgm:spPr/>
      <dgm:t>
        <a:bodyPr/>
        <a:lstStyle/>
        <a:p>
          <a:r>
            <a:rPr lang="it-IT" dirty="0"/>
            <a:t>Linee Guida  e sistema armonizzato dei controlli/PDI</a:t>
          </a:r>
        </a:p>
      </dgm:t>
    </dgm:pt>
    <dgm:pt modelId="{DD1CBE04-13EE-4EED-82E7-9787E59DD83F}" type="parTrans" cxnId="{09B6A93E-04BD-4A78-8CE5-E67080E975ED}">
      <dgm:prSet/>
      <dgm:spPr/>
      <dgm:t>
        <a:bodyPr/>
        <a:lstStyle/>
        <a:p>
          <a:endParaRPr lang="it-IT"/>
        </a:p>
      </dgm:t>
    </dgm:pt>
    <dgm:pt modelId="{080B62C2-3FB1-4E65-8091-191F29CAA661}" type="sibTrans" cxnId="{09B6A93E-04BD-4A78-8CE5-E67080E975ED}">
      <dgm:prSet/>
      <dgm:spPr/>
      <dgm:t>
        <a:bodyPr/>
        <a:lstStyle/>
        <a:p>
          <a:endParaRPr lang="it-IT"/>
        </a:p>
      </dgm:t>
    </dgm:pt>
    <dgm:pt modelId="{85E74D0D-0F34-46CD-A28E-3C8ACBED410F}">
      <dgm:prSet/>
      <dgm:spPr/>
      <dgm:t>
        <a:bodyPr/>
        <a:lstStyle/>
        <a:p>
          <a:r>
            <a:rPr lang="it-IT" dirty="0"/>
            <a:t>Unicità dell’azione (art.5)</a:t>
          </a:r>
        </a:p>
      </dgm:t>
    </dgm:pt>
    <dgm:pt modelId="{4459A89F-B2C2-4B70-B189-9B49E69C16B2}" type="parTrans" cxnId="{510C2E47-8A3D-4894-BE84-9282AC4DA580}">
      <dgm:prSet/>
      <dgm:spPr/>
      <dgm:t>
        <a:bodyPr/>
        <a:lstStyle/>
        <a:p>
          <a:endParaRPr lang="it-IT"/>
        </a:p>
      </dgm:t>
    </dgm:pt>
    <dgm:pt modelId="{E42C5B1D-517C-4E7A-8BD5-40285CC540C0}" type="sibTrans" cxnId="{510C2E47-8A3D-4894-BE84-9282AC4DA580}">
      <dgm:prSet/>
      <dgm:spPr/>
      <dgm:t>
        <a:bodyPr/>
        <a:lstStyle/>
        <a:p>
          <a:endParaRPr lang="it-IT"/>
        </a:p>
      </dgm:t>
    </dgm:pt>
    <dgm:pt modelId="{A8DAD349-08D1-4E66-9AF3-CB1853DCB7A4}">
      <dgm:prSet/>
      <dgm:spPr/>
      <dgm:t>
        <a:bodyPr/>
        <a:lstStyle/>
        <a:p>
          <a:r>
            <a:rPr lang="it-IT" dirty="0"/>
            <a:t>Standardizzazione  e proceduralizzazione (art.5)</a:t>
          </a:r>
        </a:p>
      </dgm:t>
    </dgm:pt>
    <dgm:pt modelId="{870F383C-813B-46AD-8BB9-DDD9BCB64EAA}" type="parTrans" cxnId="{8AF3C2D6-C8DC-4CBB-9BD1-5F410D75A67D}">
      <dgm:prSet/>
      <dgm:spPr/>
      <dgm:t>
        <a:bodyPr/>
        <a:lstStyle/>
        <a:p>
          <a:endParaRPr lang="it-IT"/>
        </a:p>
      </dgm:t>
    </dgm:pt>
    <dgm:pt modelId="{E725A799-6935-496E-869C-E9F33D103DA8}" type="sibTrans" cxnId="{8AF3C2D6-C8DC-4CBB-9BD1-5F410D75A67D}">
      <dgm:prSet/>
      <dgm:spPr/>
      <dgm:t>
        <a:bodyPr/>
        <a:lstStyle/>
        <a:p>
          <a:endParaRPr lang="it-IT"/>
        </a:p>
      </dgm:t>
    </dgm:pt>
    <dgm:pt modelId="{F467D841-E98F-4EC4-9594-D0E0997B0E5D}">
      <dgm:prSet/>
      <dgm:spPr/>
      <dgm:t>
        <a:bodyPr/>
        <a:lstStyle/>
        <a:p>
          <a:r>
            <a:rPr lang="it-IT" dirty="0"/>
            <a:t>Attività basata sul Rischio (art.3)</a:t>
          </a:r>
        </a:p>
      </dgm:t>
    </dgm:pt>
    <dgm:pt modelId="{BCFDB2D2-D30C-454F-B03D-BAD32DAB7D44}" type="parTrans" cxnId="{4C421FF0-D754-431D-B159-B366340F58AE}">
      <dgm:prSet/>
      <dgm:spPr/>
      <dgm:t>
        <a:bodyPr/>
        <a:lstStyle/>
        <a:p>
          <a:endParaRPr lang="it-IT"/>
        </a:p>
      </dgm:t>
    </dgm:pt>
    <dgm:pt modelId="{BC073F71-D740-47FD-84A0-9356DFC59263}" type="sibTrans" cxnId="{4C421FF0-D754-431D-B159-B366340F58AE}">
      <dgm:prSet/>
      <dgm:spPr/>
      <dgm:t>
        <a:bodyPr/>
        <a:lstStyle/>
        <a:p>
          <a:endParaRPr lang="it-IT"/>
        </a:p>
      </dgm:t>
    </dgm:pt>
    <dgm:pt modelId="{DF84AF3E-32B8-4847-A82F-D1DD48B6C3AE}">
      <dgm:prSet/>
      <dgm:spPr/>
      <dgm:t>
        <a:bodyPr/>
        <a:lstStyle/>
        <a:p>
          <a:r>
            <a:rPr lang="it-IT" dirty="0"/>
            <a:t>Gestione delle informazioni (artt. 2, 4)</a:t>
          </a:r>
        </a:p>
      </dgm:t>
    </dgm:pt>
    <dgm:pt modelId="{9C0EC10D-FF34-47F2-A2F6-DD46926D3197}" type="parTrans" cxnId="{7832D495-6290-4EC2-AAB1-A0C5A139A3C5}">
      <dgm:prSet/>
      <dgm:spPr/>
      <dgm:t>
        <a:bodyPr/>
        <a:lstStyle/>
        <a:p>
          <a:endParaRPr lang="it-IT"/>
        </a:p>
      </dgm:t>
    </dgm:pt>
    <dgm:pt modelId="{019F78E2-1A2C-49AB-B19C-6A5A6906C37B}" type="sibTrans" cxnId="{7832D495-6290-4EC2-AAB1-A0C5A139A3C5}">
      <dgm:prSet/>
      <dgm:spPr/>
      <dgm:t>
        <a:bodyPr/>
        <a:lstStyle/>
        <a:p>
          <a:endParaRPr lang="it-IT"/>
        </a:p>
      </dgm:t>
    </dgm:pt>
    <dgm:pt modelId="{64E60DA7-0F0F-4FB6-BE7D-0DEEF9A5D0E7}">
      <dgm:prSet/>
      <dgm:spPr/>
      <dgm:t>
        <a:bodyPr/>
        <a:lstStyle/>
        <a:p>
          <a:r>
            <a:rPr lang="it-IT" dirty="0"/>
            <a:t>Violazioni sanabili e non punibilità (art. 6)</a:t>
          </a:r>
        </a:p>
      </dgm:t>
    </dgm:pt>
    <dgm:pt modelId="{2CA070E0-20B4-4BD7-8EE7-958574D3EF7C}" type="parTrans" cxnId="{1BD0F67F-C484-462A-825D-26B3A3B91B9F}">
      <dgm:prSet/>
      <dgm:spPr/>
      <dgm:t>
        <a:bodyPr/>
        <a:lstStyle/>
        <a:p>
          <a:endParaRPr lang="it-IT"/>
        </a:p>
      </dgm:t>
    </dgm:pt>
    <dgm:pt modelId="{40B99C4A-4885-4E15-81AA-4AAB451CEBFB}" type="sibTrans" cxnId="{1BD0F67F-C484-462A-825D-26B3A3B91B9F}">
      <dgm:prSet/>
      <dgm:spPr/>
      <dgm:t>
        <a:bodyPr/>
        <a:lstStyle/>
        <a:p>
          <a:endParaRPr lang="it-IT"/>
        </a:p>
      </dgm:t>
    </dgm:pt>
    <dgm:pt modelId="{E6165D62-6DAC-4176-9751-180A0C2F2BBC}">
      <dgm:prSet/>
      <dgm:spPr/>
      <dgm:t>
        <a:bodyPr/>
        <a:lstStyle/>
        <a:p>
          <a:r>
            <a:rPr lang="it-IT" dirty="0"/>
            <a:t>Dialogo e collaborazione (art. 7)</a:t>
          </a:r>
        </a:p>
      </dgm:t>
    </dgm:pt>
    <dgm:pt modelId="{E884E04A-9A7A-491E-93F6-FE9CF236E15E}" type="parTrans" cxnId="{B5855ECD-F32C-4C8A-9AC1-B5B949351DC0}">
      <dgm:prSet/>
      <dgm:spPr/>
      <dgm:t>
        <a:bodyPr/>
        <a:lstStyle/>
        <a:p>
          <a:endParaRPr lang="it-IT"/>
        </a:p>
      </dgm:t>
    </dgm:pt>
    <dgm:pt modelId="{22BF1538-5368-4173-ACF9-9BE6498D6249}" type="sibTrans" cxnId="{B5855ECD-F32C-4C8A-9AC1-B5B949351DC0}">
      <dgm:prSet/>
      <dgm:spPr/>
      <dgm:t>
        <a:bodyPr/>
        <a:lstStyle/>
        <a:p>
          <a:endParaRPr lang="it-IT"/>
        </a:p>
      </dgm:t>
    </dgm:pt>
    <dgm:pt modelId="{94D949A2-25A4-4D3B-8013-77787CB55166}">
      <dgm:prSet/>
      <dgm:spPr/>
      <dgm:t>
        <a:bodyPr/>
        <a:lstStyle/>
        <a:p>
          <a:r>
            <a:rPr lang="it-IT" dirty="0"/>
            <a:t>Formazione (art. 8)</a:t>
          </a:r>
        </a:p>
      </dgm:t>
    </dgm:pt>
    <dgm:pt modelId="{DAB0871E-D21F-4546-8331-4DC7654791EC}" type="parTrans" cxnId="{31F44CDA-C7DC-418D-B2DE-DD488010C5C8}">
      <dgm:prSet/>
      <dgm:spPr/>
      <dgm:t>
        <a:bodyPr/>
        <a:lstStyle/>
        <a:p>
          <a:endParaRPr lang="it-IT"/>
        </a:p>
      </dgm:t>
    </dgm:pt>
    <dgm:pt modelId="{CD5BFDF8-34EF-435E-A0F4-850ED90F1DCC}" type="sibTrans" cxnId="{31F44CDA-C7DC-418D-B2DE-DD488010C5C8}">
      <dgm:prSet/>
      <dgm:spPr/>
      <dgm:t>
        <a:bodyPr/>
        <a:lstStyle/>
        <a:p>
          <a:endParaRPr lang="it-IT"/>
        </a:p>
      </dgm:t>
    </dgm:pt>
    <dgm:pt modelId="{63DFFF75-750D-4757-8315-0F708BF817FD}">
      <dgm:prSet/>
      <dgm:spPr/>
      <dgm:t>
        <a:bodyPr/>
        <a:lstStyle/>
        <a:p>
          <a:r>
            <a:rPr lang="it-IT" dirty="0"/>
            <a:t>Automazione (art.9)</a:t>
          </a:r>
        </a:p>
      </dgm:t>
    </dgm:pt>
    <dgm:pt modelId="{94A12C6E-CBF6-4FEF-83D8-C01D49D5ACE8}" type="parTrans" cxnId="{B2BCD413-18C1-41F2-9627-F81EA38DE55C}">
      <dgm:prSet/>
      <dgm:spPr/>
      <dgm:t>
        <a:bodyPr/>
        <a:lstStyle/>
        <a:p>
          <a:endParaRPr lang="it-IT"/>
        </a:p>
      </dgm:t>
    </dgm:pt>
    <dgm:pt modelId="{80BF53BE-1E77-42B4-90FD-DAD848C7D7B4}" type="sibTrans" cxnId="{B2BCD413-18C1-41F2-9627-F81EA38DE55C}">
      <dgm:prSet/>
      <dgm:spPr/>
      <dgm:t>
        <a:bodyPr/>
        <a:lstStyle/>
        <a:p>
          <a:endParaRPr lang="it-IT"/>
        </a:p>
      </dgm:t>
    </dgm:pt>
    <dgm:pt modelId="{0CA9892D-5979-41B3-BF09-8E9DD6448EA4}">
      <dgm:prSet/>
      <dgm:spPr/>
      <dgm:t>
        <a:bodyPr/>
        <a:lstStyle/>
        <a:p>
          <a:r>
            <a:rPr lang="it-IT"/>
            <a:t>Linee Guida  e sistema armonizzato dei controlli/PDI</a:t>
          </a:r>
        </a:p>
      </dgm:t>
    </dgm:pt>
    <dgm:pt modelId="{12E9D5B2-B5FF-4FD2-8BC8-DD08FD748618}" type="parTrans" cxnId="{F624316E-A4D8-4DC4-A965-2AE5ECAF45DC}">
      <dgm:prSet/>
      <dgm:spPr/>
      <dgm:t>
        <a:bodyPr/>
        <a:lstStyle/>
        <a:p>
          <a:endParaRPr lang="it-IT"/>
        </a:p>
      </dgm:t>
    </dgm:pt>
    <dgm:pt modelId="{B6B35BA8-FB82-4C1E-8CB8-4D545E409063}" type="sibTrans" cxnId="{F624316E-A4D8-4DC4-A965-2AE5ECAF45DC}">
      <dgm:prSet/>
      <dgm:spPr/>
      <dgm:t>
        <a:bodyPr/>
        <a:lstStyle/>
        <a:p>
          <a:endParaRPr lang="it-IT"/>
        </a:p>
      </dgm:t>
    </dgm:pt>
    <dgm:pt modelId="{E394F338-9FCB-4D3B-9726-D1736C976ED2}">
      <dgm:prSet/>
      <dgm:spPr/>
      <dgm:t>
        <a:bodyPr/>
        <a:lstStyle/>
        <a:p>
          <a:r>
            <a:rPr lang="it-IT"/>
            <a:t>Linee Guida  e sistema armonizzato dei controlli/PDI</a:t>
          </a:r>
        </a:p>
      </dgm:t>
    </dgm:pt>
    <dgm:pt modelId="{9350EC33-5D86-4765-849C-3CC58139F204}" type="parTrans" cxnId="{17F775DB-4089-410F-9A63-4394474D25A1}">
      <dgm:prSet/>
      <dgm:spPr/>
      <dgm:t>
        <a:bodyPr/>
        <a:lstStyle/>
        <a:p>
          <a:endParaRPr lang="it-IT"/>
        </a:p>
      </dgm:t>
    </dgm:pt>
    <dgm:pt modelId="{0F1ABEBB-1A4E-4889-A2A0-507CFFBDD914}" type="sibTrans" cxnId="{17F775DB-4089-410F-9A63-4394474D25A1}">
      <dgm:prSet/>
      <dgm:spPr/>
      <dgm:t>
        <a:bodyPr/>
        <a:lstStyle/>
        <a:p>
          <a:endParaRPr lang="it-IT"/>
        </a:p>
      </dgm:t>
    </dgm:pt>
    <dgm:pt modelId="{E4880715-0251-4F20-AE31-A02297703649}">
      <dgm:prSet/>
      <dgm:spPr/>
      <dgm:t>
        <a:bodyPr/>
        <a:lstStyle/>
        <a:p>
          <a:r>
            <a:rPr lang="it-IT" dirty="0"/>
            <a:t>Condivisione dei programmi di attività e Schede di Valutazione</a:t>
          </a:r>
        </a:p>
      </dgm:t>
    </dgm:pt>
    <dgm:pt modelId="{838EC02E-52A1-49BC-933C-5EDA546D8DD1}" type="parTrans" cxnId="{FE5578B9-F799-4A76-A023-2D687FA04ECC}">
      <dgm:prSet/>
      <dgm:spPr/>
      <dgm:t>
        <a:bodyPr/>
        <a:lstStyle/>
        <a:p>
          <a:endParaRPr lang="it-IT"/>
        </a:p>
      </dgm:t>
    </dgm:pt>
    <dgm:pt modelId="{851E177D-1637-4944-A312-5F1AF8F2B131}" type="sibTrans" cxnId="{FE5578B9-F799-4A76-A023-2D687FA04ECC}">
      <dgm:prSet/>
      <dgm:spPr/>
      <dgm:t>
        <a:bodyPr/>
        <a:lstStyle/>
        <a:p>
          <a:endParaRPr lang="it-IT"/>
        </a:p>
      </dgm:t>
    </dgm:pt>
    <dgm:pt modelId="{995DF346-53FE-4242-B16A-CA20F3B88264}">
      <dgm:prSet/>
      <dgm:spPr/>
      <dgm:t>
        <a:bodyPr/>
        <a:lstStyle/>
        <a:p>
          <a:r>
            <a:rPr lang="it-IT" dirty="0"/>
            <a:t>Digitalizzazione, condivisione dei database, interoperabilità degli applicativi, reporting annuali e triennali</a:t>
          </a:r>
        </a:p>
      </dgm:t>
    </dgm:pt>
    <dgm:pt modelId="{7392D441-FF20-479F-8335-652776151FC9}" type="parTrans" cxnId="{8EC1825F-9870-42B9-812B-70C2B46FD936}">
      <dgm:prSet/>
      <dgm:spPr/>
      <dgm:t>
        <a:bodyPr/>
        <a:lstStyle/>
        <a:p>
          <a:endParaRPr lang="it-IT"/>
        </a:p>
      </dgm:t>
    </dgm:pt>
    <dgm:pt modelId="{05D3CA8A-B8CA-4417-8364-8A54D42CDB83}" type="sibTrans" cxnId="{8EC1825F-9870-42B9-812B-70C2B46FD936}">
      <dgm:prSet/>
      <dgm:spPr/>
      <dgm:t>
        <a:bodyPr/>
        <a:lstStyle/>
        <a:p>
          <a:endParaRPr lang="it-IT"/>
        </a:p>
      </dgm:t>
    </dgm:pt>
    <dgm:pt modelId="{12DC8485-41EB-43B6-95F6-76991F653837}">
      <dgm:prSet/>
      <dgm:spPr/>
      <dgm:t>
        <a:bodyPr/>
        <a:lstStyle/>
        <a:p>
          <a:r>
            <a:rPr lang="it-IT" dirty="0"/>
            <a:t>Applicabilità da definire alle fattispecie di violazioni ambientali</a:t>
          </a:r>
        </a:p>
      </dgm:t>
    </dgm:pt>
    <dgm:pt modelId="{C6DB27EF-5C93-49F3-B450-902C0F588CE3}" type="parTrans" cxnId="{E1FE8850-DA36-49C0-9F52-3DBFE08A38B6}">
      <dgm:prSet/>
      <dgm:spPr/>
      <dgm:t>
        <a:bodyPr/>
        <a:lstStyle/>
        <a:p>
          <a:endParaRPr lang="it-IT"/>
        </a:p>
      </dgm:t>
    </dgm:pt>
    <dgm:pt modelId="{369C30EB-750F-45E9-890C-79D85C99FDCE}" type="sibTrans" cxnId="{E1FE8850-DA36-49C0-9F52-3DBFE08A38B6}">
      <dgm:prSet/>
      <dgm:spPr/>
      <dgm:t>
        <a:bodyPr/>
        <a:lstStyle/>
        <a:p>
          <a:endParaRPr lang="it-IT"/>
        </a:p>
      </dgm:t>
    </dgm:pt>
    <dgm:pt modelId="{BA184253-E8B7-4274-95B5-928C847E2285}">
      <dgm:prSet/>
      <dgm:spPr/>
      <dgm:t>
        <a:bodyPr/>
        <a:lstStyle/>
        <a:p>
          <a:r>
            <a:rPr lang="it-IT" dirty="0"/>
            <a:t>Interpretazione di norme e regolamenti; Forum dei Controlli Ambientali, stakeholder</a:t>
          </a:r>
        </a:p>
      </dgm:t>
    </dgm:pt>
    <dgm:pt modelId="{08CE3B3F-1432-46B6-91FC-70579AFD692F}" type="parTrans" cxnId="{F05375DD-884F-441A-85E8-42165EC21A9E}">
      <dgm:prSet/>
      <dgm:spPr/>
      <dgm:t>
        <a:bodyPr/>
        <a:lstStyle/>
        <a:p>
          <a:endParaRPr lang="it-IT"/>
        </a:p>
      </dgm:t>
    </dgm:pt>
    <dgm:pt modelId="{10798DA7-2A60-4B6A-93FD-F123C9CBEEDB}" type="sibTrans" cxnId="{F05375DD-884F-441A-85E8-42165EC21A9E}">
      <dgm:prSet/>
      <dgm:spPr/>
      <dgm:t>
        <a:bodyPr/>
        <a:lstStyle/>
        <a:p>
          <a:endParaRPr lang="it-IT"/>
        </a:p>
      </dgm:t>
    </dgm:pt>
    <dgm:pt modelId="{71D21754-3D94-4053-B4CB-B785C8C6562C}">
      <dgm:prSet/>
      <dgm:spPr/>
      <dgm:t>
        <a:bodyPr/>
        <a:lstStyle/>
        <a:p>
          <a:r>
            <a:rPr lang="it-IT" dirty="0"/>
            <a:t>Del personale ispettivo, degli operatori delle imprese; Forum dei Controlli Ambientali, stakeholder</a:t>
          </a:r>
        </a:p>
      </dgm:t>
    </dgm:pt>
    <dgm:pt modelId="{2A0B39D5-B468-44A9-9071-BD6D57572D25}" type="parTrans" cxnId="{4FA7C23E-D3D7-494C-8DD1-0BF423C136A2}">
      <dgm:prSet/>
      <dgm:spPr/>
      <dgm:t>
        <a:bodyPr/>
        <a:lstStyle/>
        <a:p>
          <a:endParaRPr lang="it-IT"/>
        </a:p>
      </dgm:t>
    </dgm:pt>
    <dgm:pt modelId="{DC81DF7D-1707-45BF-AB5C-78F09D0EB8F5}" type="sibTrans" cxnId="{4FA7C23E-D3D7-494C-8DD1-0BF423C136A2}">
      <dgm:prSet/>
      <dgm:spPr/>
      <dgm:t>
        <a:bodyPr/>
        <a:lstStyle/>
        <a:p>
          <a:endParaRPr lang="it-IT"/>
        </a:p>
      </dgm:t>
    </dgm:pt>
    <dgm:pt modelId="{5941FF8E-E6C7-4735-B597-7432BF7640BF}">
      <dgm:prSet/>
      <dgm:spPr/>
      <dgm:t>
        <a:bodyPr/>
        <a:lstStyle/>
        <a:p>
          <a:r>
            <a:rPr lang="it-IT" dirty="0"/>
            <a:t>Informatizzazione, strumenti di IA e business intelligence; la supervisione umana</a:t>
          </a:r>
        </a:p>
      </dgm:t>
    </dgm:pt>
    <dgm:pt modelId="{78A8F131-40CE-488E-96D8-F9CC284F676E}" type="parTrans" cxnId="{16388A18-9249-4E29-883F-04FCBB8F2F7F}">
      <dgm:prSet/>
      <dgm:spPr/>
      <dgm:t>
        <a:bodyPr/>
        <a:lstStyle/>
        <a:p>
          <a:endParaRPr lang="it-IT"/>
        </a:p>
      </dgm:t>
    </dgm:pt>
    <dgm:pt modelId="{7A0C6223-2A99-41D0-A3A6-14048CCBD7C8}" type="sibTrans" cxnId="{16388A18-9249-4E29-883F-04FCBB8F2F7F}">
      <dgm:prSet/>
      <dgm:spPr/>
      <dgm:t>
        <a:bodyPr/>
        <a:lstStyle/>
        <a:p>
          <a:endParaRPr lang="it-IT"/>
        </a:p>
      </dgm:t>
    </dgm:pt>
    <dgm:pt modelId="{F538361A-B4DE-418E-87A8-F66FA5270E0E}" type="pres">
      <dgm:prSet presAssocID="{8B804C54-AD37-4A7A-8464-9D60545D4055}" presName="Name0" presStyleCnt="0">
        <dgm:presLayoutVars>
          <dgm:dir/>
          <dgm:animLvl val="lvl"/>
          <dgm:resizeHandles/>
        </dgm:presLayoutVars>
      </dgm:prSet>
      <dgm:spPr/>
    </dgm:pt>
    <dgm:pt modelId="{03236ED0-018D-4F12-83AD-FF2F1D735203}" type="pres">
      <dgm:prSet presAssocID="{6B30F384-3FBA-46F6-A292-1002F5B09556}" presName="linNode" presStyleCnt="0"/>
      <dgm:spPr/>
    </dgm:pt>
    <dgm:pt modelId="{16475AEA-947F-4361-A9C5-2A5FF0BB1484}" type="pres">
      <dgm:prSet presAssocID="{6B30F384-3FBA-46F6-A292-1002F5B09556}" presName="parentShp" presStyleLbl="node1" presStyleIdx="0" presStyleCnt="10">
        <dgm:presLayoutVars>
          <dgm:bulletEnabled val="1"/>
        </dgm:presLayoutVars>
      </dgm:prSet>
      <dgm:spPr/>
    </dgm:pt>
    <dgm:pt modelId="{FA36705F-6E41-438B-85C9-15D023142C3E}" type="pres">
      <dgm:prSet presAssocID="{6B30F384-3FBA-46F6-A292-1002F5B09556}" presName="childShp" presStyleLbl="bgAccFollowNode1" presStyleIdx="0" presStyleCnt="10">
        <dgm:presLayoutVars>
          <dgm:bulletEnabled val="1"/>
        </dgm:presLayoutVars>
      </dgm:prSet>
      <dgm:spPr/>
    </dgm:pt>
    <dgm:pt modelId="{1010D27C-A9A1-405D-9032-819C5136ADC9}" type="pres">
      <dgm:prSet presAssocID="{0F41D74E-801E-4101-A0CE-B08B59B5DB48}" presName="spacing" presStyleCnt="0"/>
      <dgm:spPr/>
    </dgm:pt>
    <dgm:pt modelId="{DDAAF265-6A25-4AD0-911A-9FD92467CAF0}" type="pres">
      <dgm:prSet presAssocID="{0EECBEA3-1F20-453B-987C-A88D15E3CCC3}" presName="linNode" presStyleCnt="0"/>
      <dgm:spPr/>
    </dgm:pt>
    <dgm:pt modelId="{940FDB56-6564-4095-BF86-4D577E22B6B0}" type="pres">
      <dgm:prSet presAssocID="{0EECBEA3-1F20-453B-987C-A88D15E3CCC3}" presName="parentShp" presStyleLbl="node1" presStyleIdx="1" presStyleCnt="10">
        <dgm:presLayoutVars>
          <dgm:bulletEnabled val="1"/>
        </dgm:presLayoutVars>
      </dgm:prSet>
      <dgm:spPr/>
    </dgm:pt>
    <dgm:pt modelId="{7629EE23-1E51-4B60-A21B-31CD9EECE73D}" type="pres">
      <dgm:prSet presAssocID="{0EECBEA3-1F20-453B-987C-A88D15E3CCC3}" presName="childShp" presStyleLbl="bgAccFollowNode1" presStyleIdx="1" presStyleCnt="10">
        <dgm:presLayoutVars>
          <dgm:bulletEnabled val="1"/>
        </dgm:presLayoutVars>
      </dgm:prSet>
      <dgm:spPr/>
    </dgm:pt>
    <dgm:pt modelId="{E4012759-035E-41CC-89B6-4F1D7C348D98}" type="pres">
      <dgm:prSet presAssocID="{9ED4BB76-7899-4CF2-938F-06441DCB8180}" presName="spacing" presStyleCnt="0"/>
      <dgm:spPr/>
    </dgm:pt>
    <dgm:pt modelId="{BA14D509-29EF-4EAD-86B3-FE70FA4EF0CC}" type="pres">
      <dgm:prSet presAssocID="{85E74D0D-0F34-46CD-A28E-3C8ACBED410F}" presName="linNode" presStyleCnt="0"/>
      <dgm:spPr/>
    </dgm:pt>
    <dgm:pt modelId="{8CAB5EC1-EDA3-4014-B6FF-826944C42A54}" type="pres">
      <dgm:prSet presAssocID="{85E74D0D-0F34-46CD-A28E-3C8ACBED410F}" presName="parentShp" presStyleLbl="node1" presStyleIdx="2" presStyleCnt="10">
        <dgm:presLayoutVars>
          <dgm:bulletEnabled val="1"/>
        </dgm:presLayoutVars>
      </dgm:prSet>
      <dgm:spPr/>
    </dgm:pt>
    <dgm:pt modelId="{AED2023F-707D-427A-90C7-F22EF3E5717F}" type="pres">
      <dgm:prSet presAssocID="{85E74D0D-0F34-46CD-A28E-3C8ACBED410F}" presName="childShp" presStyleLbl="bgAccFollowNode1" presStyleIdx="2" presStyleCnt="10">
        <dgm:presLayoutVars>
          <dgm:bulletEnabled val="1"/>
        </dgm:presLayoutVars>
      </dgm:prSet>
      <dgm:spPr/>
    </dgm:pt>
    <dgm:pt modelId="{6D2E4DEC-95E6-4ABB-A2F5-9D44A4E4974C}" type="pres">
      <dgm:prSet presAssocID="{E42C5B1D-517C-4E7A-8BD5-40285CC540C0}" presName="spacing" presStyleCnt="0"/>
      <dgm:spPr/>
    </dgm:pt>
    <dgm:pt modelId="{1D575AA7-73B8-4743-8891-B0F97C29FCBC}" type="pres">
      <dgm:prSet presAssocID="{A8DAD349-08D1-4E66-9AF3-CB1853DCB7A4}" presName="linNode" presStyleCnt="0"/>
      <dgm:spPr/>
    </dgm:pt>
    <dgm:pt modelId="{72370EFE-2C01-40BC-B1D0-82DE22961AC2}" type="pres">
      <dgm:prSet presAssocID="{A8DAD349-08D1-4E66-9AF3-CB1853DCB7A4}" presName="parentShp" presStyleLbl="node1" presStyleIdx="3" presStyleCnt="10">
        <dgm:presLayoutVars>
          <dgm:bulletEnabled val="1"/>
        </dgm:presLayoutVars>
      </dgm:prSet>
      <dgm:spPr/>
    </dgm:pt>
    <dgm:pt modelId="{FA338D69-FC09-4A7B-8D47-4EF8900A5D5D}" type="pres">
      <dgm:prSet presAssocID="{A8DAD349-08D1-4E66-9AF3-CB1853DCB7A4}" presName="childShp" presStyleLbl="bgAccFollowNode1" presStyleIdx="3" presStyleCnt="10">
        <dgm:presLayoutVars>
          <dgm:bulletEnabled val="1"/>
        </dgm:presLayoutVars>
      </dgm:prSet>
      <dgm:spPr/>
    </dgm:pt>
    <dgm:pt modelId="{EE52B24E-2C38-4FB6-83D3-22CE0423D90C}" type="pres">
      <dgm:prSet presAssocID="{E725A799-6935-496E-869C-E9F33D103DA8}" presName="spacing" presStyleCnt="0"/>
      <dgm:spPr/>
    </dgm:pt>
    <dgm:pt modelId="{566D70E6-8653-4FD8-87B9-B134EEEF398E}" type="pres">
      <dgm:prSet presAssocID="{F467D841-E98F-4EC4-9594-D0E0997B0E5D}" presName="linNode" presStyleCnt="0"/>
      <dgm:spPr/>
    </dgm:pt>
    <dgm:pt modelId="{B2D9B6A1-EAD3-4213-8790-9A3239892682}" type="pres">
      <dgm:prSet presAssocID="{F467D841-E98F-4EC4-9594-D0E0997B0E5D}" presName="parentShp" presStyleLbl="node1" presStyleIdx="4" presStyleCnt="10">
        <dgm:presLayoutVars>
          <dgm:bulletEnabled val="1"/>
        </dgm:presLayoutVars>
      </dgm:prSet>
      <dgm:spPr/>
    </dgm:pt>
    <dgm:pt modelId="{9FBA8319-FE19-460C-B5BB-A46CE2FF0A39}" type="pres">
      <dgm:prSet presAssocID="{F467D841-E98F-4EC4-9594-D0E0997B0E5D}" presName="childShp" presStyleLbl="bgAccFollowNode1" presStyleIdx="4" presStyleCnt="10">
        <dgm:presLayoutVars>
          <dgm:bulletEnabled val="1"/>
        </dgm:presLayoutVars>
      </dgm:prSet>
      <dgm:spPr/>
    </dgm:pt>
    <dgm:pt modelId="{7B26E746-2A49-4CB5-B3CF-43F0E33CFA68}" type="pres">
      <dgm:prSet presAssocID="{BC073F71-D740-47FD-84A0-9356DFC59263}" presName="spacing" presStyleCnt="0"/>
      <dgm:spPr/>
    </dgm:pt>
    <dgm:pt modelId="{4FD91940-FBB2-4051-9A6A-FD9CB2F9C281}" type="pres">
      <dgm:prSet presAssocID="{DF84AF3E-32B8-4847-A82F-D1DD48B6C3AE}" presName="linNode" presStyleCnt="0"/>
      <dgm:spPr/>
    </dgm:pt>
    <dgm:pt modelId="{F4396476-0395-4725-BABE-7421F47A0047}" type="pres">
      <dgm:prSet presAssocID="{DF84AF3E-32B8-4847-A82F-D1DD48B6C3AE}" presName="parentShp" presStyleLbl="node1" presStyleIdx="5" presStyleCnt="10">
        <dgm:presLayoutVars>
          <dgm:bulletEnabled val="1"/>
        </dgm:presLayoutVars>
      </dgm:prSet>
      <dgm:spPr/>
    </dgm:pt>
    <dgm:pt modelId="{099FA14A-AA97-4117-B076-C5AABEA30112}" type="pres">
      <dgm:prSet presAssocID="{DF84AF3E-32B8-4847-A82F-D1DD48B6C3AE}" presName="childShp" presStyleLbl="bgAccFollowNode1" presStyleIdx="5" presStyleCnt="10">
        <dgm:presLayoutVars>
          <dgm:bulletEnabled val="1"/>
        </dgm:presLayoutVars>
      </dgm:prSet>
      <dgm:spPr/>
    </dgm:pt>
    <dgm:pt modelId="{03D48721-915D-41AD-B818-9EC78AD05689}" type="pres">
      <dgm:prSet presAssocID="{019F78E2-1A2C-49AB-B19C-6A5A6906C37B}" presName="spacing" presStyleCnt="0"/>
      <dgm:spPr/>
    </dgm:pt>
    <dgm:pt modelId="{33E38CD3-ECCE-45D2-90A4-EC3E1F0DD7EF}" type="pres">
      <dgm:prSet presAssocID="{64E60DA7-0F0F-4FB6-BE7D-0DEEF9A5D0E7}" presName="linNode" presStyleCnt="0"/>
      <dgm:spPr/>
    </dgm:pt>
    <dgm:pt modelId="{4E034211-B1E5-4615-BC58-01B18AFB9512}" type="pres">
      <dgm:prSet presAssocID="{64E60DA7-0F0F-4FB6-BE7D-0DEEF9A5D0E7}" presName="parentShp" presStyleLbl="node1" presStyleIdx="6" presStyleCnt="10">
        <dgm:presLayoutVars>
          <dgm:bulletEnabled val="1"/>
        </dgm:presLayoutVars>
      </dgm:prSet>
      <dgm:spPr/>
    </dgm:pt>
    <dgm:pt modelId="{3EC41708-9E00-496D-A857-06471584F88D}" type="pres">
      <dgm:prSet presAssocID="{64E60DA7-0F0F-4FB6-BE7D-0DEEF9A5D0E7}" presName="childShp" presStyleLbl="bgAccFollowNode1" presStyleIdx="6" presStyleCnt="10">
        <dgm:presLayoutVars>
          <dgm:bulletEnabled val="1"/>
        </dgm:presLayoutVars>
      </dgm:prSet>
      <dgm:spPr/>
    </dgm:pt>
    <dgm:pt modelId="{0BDAEAFF-A58F-4F19-9CD4-F9D78F66629E}" type="pres">
      <dgm:prSet presAssocID="{40B99C4A-4885-4E15-81AA-4AAB451CEBFB}" presName="spacing" presStyleCnt="0"/>
      <dgm:spPr/>
    </dgm:pt>
    <dgm:pt modelId="{C7E30B1C-EBFF-4FAB-BBB2-09B88F8DDD19}" type="pres">
      <dgm:prSet presAssocID="{E6165D62-6DAC-4176-9751-180A0C2F2BBC}" presName="linNode" presStyleCnt="0"/>
      <dgm:spPr/>
    </dgm:pt>
    <dgm:pt modelId="{8BA8E441-B593-4322-8735-126A333AC7BE}" type="pres">
      <dgm:prSet presAssocID="{E6165D62-6DAC-4176-9751-180A0C2F2BBC}" presName="parentShp" presStyleLbl="node1" presStyleIdx="7" presStyleCnt="10">
        <dgm:presLayoutVars>
          <dgm:bulletEnabled val="1"/>
        </dgm:presLayoutVars>
      </dgm:prSet>
      <dgm:spPr/>
    </dgm:pt>
    <dgm:pt modelId="{F174832B-C995-418E-B9CE-84751A255CC6}" type="pres">
      <dgm:prSet presAssocID="{E6165D62-6DAC-4176-9751-180A0C2F2BBC}" presName="childShp" presStyleLbl="bgAccFollowNode1" presStyleIdx="7" presStyleCnt="10">
        <dgm:presLayoutVars>
          <dgm:bulletEnabled val="1"/>
        </dgm:presLayoutVars>
      </dgm:prSet>
      <dgm:spPr/>
    </dgm:pt>
    <dgm:pt modelId="{6173FDAC-5C0D-4F7D-90C9-5F135C6E4429}" type="pres">
      <dgm:prSet presAssocID="{22BF1538-5368-4173-ACF9-9BE6498D6249}" presName="spacing" presStyleCnt="0"/>
      <dgm:spPr/>
    </dgm:pt>
    <dgm:pt modelId="{6A503EC0-0269-4BE0-B46B-A6B7B0708F4B}" type="pres">
      <dgm:prSet presAssocID="{94D949A2-25A4-4D3B-8013-77787CB55166}" presName="linNode" presStyleCnt="0"/>
      <dgm:spPr/>
    </dgm:pt>
    <dgm:pt modelId="{B7C52DA9-DB4A-4BED-A72C-3BB507234745}" type="pres">
      <dgm:prSet presAssocID="{94D949A2-25A4-4D3B-8013-77787CB55166}" presName="parentShp" presStyleLbl="node1" presStyleIdx="8" presStyleCnt="10">
        <dgm:presLayoutVars>
          <dgm:bulletEnabled val="1"/>
        </dgm:presLayoutVars>
      </dgm:prSet>
      <dgm:spPr/>
    </dgm:pt>
    <dgm:pt modelId="{69A3F0CC-9E9B-4A2B-B0EF-E265B30DFE86}" type="pres">
      <dgm:prSet presAssocID="{94D949A2-25A4-4D3B-8013-77787CB55166}" presName="childShp" presStyleLbl="bgAccFollowNode1" presStyleIdx="8" presStyleCnt="10">
        <dgm:presLayoutVars>
          <dgm:bulletEnabled val="1"/>
        </dgm:presLayoutVars>
      </dgm:prSet>
      <dgm:spPr/>
    </dgm:pt>
    <dgm:pt modelId="{DC25972C-1CAE-420E-94DF-6F0C68B508CF}" type="pres">
      <dgm:prSet presAssocID="{CD5BFDF8-34EF-435E-A0F4-850ED90F1DCC}" presName="spacing" presStyleCnt="0"/>
      <dgm:spPr/>
    </dgm:pt>
    <dgm:pt modelId="{86E749C8-652B-4A79-96BC-A46F5C5409FC}" type="pres">
      <dgm:prSet presAssocID="{63DFFF75-750D-4757-8315-0F708BF817FD}" presName="linNode" presStyleCnt="0"/>
      <dgm:spPr/>
    </dgm:pt>
    <dgm:pt modelId="{9BA5C925-41A5-4B2A-A579-48D70A119CA6}" type="pres">
      <dgm:prSet presAssocID="{63DFFF75-750D-4757-8315-0F708BF817FD}" presName="parentShp" presStyleLbl="node1" presStyleIdx="9" presStyleCnt="10">
        <dgm:presLayoutVars>
          <dgm:bulletEnabled val="1"/>
        </dgm:presLayoutVars>
      </dgm:prSet>
      <dgm:spPr/>
    </dgm:pt>
    <dgm:pt modelId="{EBBC0AA5-3D69-4B95-8247-C3723AEDBA2F}" type="pres">
      <dgm:prSet presAssocID="{63DFFF75-750D-4757-8315-0F708BF817FD}" presName="childShp" presStyleLbl="bgAccFollowNode1" presStyleIdx="9" presStyleCnt="10">
        <dgm:presLayoutVars>
          <dgm:bulletEnabled val="1"/>
        </dgm:presLayoutVars>
      </dgm:prSet>
      <dgm:spPr/>
    </dgm:pt>
  </dgm:ptLst>
  <dgm:cxnLst>
    <dgm:cxn modelId="{3EBB2C04-D923-4C0E-AD12-5A63E1511C25}" type="presOf" srcId="{F467D841-E98F-4EC4-9594-D0E0997B0E5D}" destId="{B2D9B6A1-EAD3-4213-8790-9A3239892682}" srcOrd="0" destOrd="0" presId="urn:microsoft.com/office/officeart/2005/8/layout/vList6"/>
    <dgm:cxn modelId="{BE66F305-7CF5-4D3E-A377-C8281E448779}" type="presOf" srcId="{E6165D62-6DAC-4176-9751-180A0C2F2BBC}" destId="{8BA8E441-B593-4322-8735-126A333AC7BE}" srcOrd="0" destOrd="0" presId="urn:microsoft.com/office/officeart/2005/8/layout/vList6"/>
    <dgm:cxn modelId="{88042D0B-4E6C-44A3-BA12-71FBF2E4CB34}" type="presOf" srcId="{BA184253-E8B7-4274-95B5-928C847E2285}" destId="{F174832B-C995-418E-B9CE-84751A255CC6}" srcOrd="0" destOrd="0" presId="urn:microsoft.com/office/officeart/2005/8/layout/vList6"/>
    <dgm:cxn modelId="{B2BCD413-18C1-41F2-9627-F81EA38DE55C}" srcId="{8B804C54-AD37-4A7A-8464-9D60545D4055}" destId="{63DFFF75-750D-4757-8315-0F708BF817FD}" srcOrd="9" destOrd="0" parTransId="{94A12C6E-CBF6-4FEF-83D8-C01D49D5ACE8}" sibTransId="{80BF53BE-1E77-42B4-90FD-DAD848C7D7B4}"/>
    <dgm:cxn modelId="{D8396216-F67D-4E5A-A69B-DB820C2360E2}" type="presOf" srcId="{8B804C54-AD37-4A7A-8464-9D60545D4055}" destId="{F538361A-B4DE-418E-87A8-F66FA5270E0E}" srcOrd="0" destOrd="0" presId="urn:microsoft.com/office/officeart/2005/8/layout/vList6"/>
    <dgm:cxn modelId="{16388A18-9249-4E29-883F-04FCBB8F2F7F}" srcId="{63DFFF75-750D-4757-8315-0F708BF817FD}" destId="{5941FF8E-E6C7-4735-B597-7432BF7640BF}" srcOrd="0" destOrd="0" parTransId="{78A8F131-40CE-488E-96D8-F9CC284F676E}" sibTransId="{7A0C6223-2A99-41D0-A3A6-14048CCBD7C8}"/>
    <dgm:cxn modelId="{7709131C-5334-4BDD-80E0-53854D9B3F39}" type="presOf" srcId="{C8C5D12B-E536-420A-B774-9BBD794DE4EB}" destId="{FA36705F-6E41-438B-85C9-15D023142C3E}" srcOrd="0" destOrd="0" presId="urn:microsoft.com/office/officeart/2005/8/layout/vList6"/>
    <dgm:cxn modelId="{BA2B8226-3CEF-4EDD-9451-776CE485CC9F}" type="presOf" srcId="{E4880715-0251-4F20-AE31-A02297703649}" destId="{9FBA8319-FE19-460C-B5BB-A46CE2FF0A39}" srcOrd="0" destOrd="0" presId="urn:microsoft.com/office/officeart/2005/8/layout/vList6"/>
    <dgm:cxn modelId="{A36B9932-6200-4973-A0F4-8B29A8195D4A}" type="presOf" srcId="{64E60DA7-0F0F-4FB6-BE7D-0DEEF9A5D0E7}" destId="{4E034211-B1E5-4615-BC58-01B18AFB9512}" srcOrd="0" destOrd="0" presId="urn:microsoft.com/office/officeart/2005/8/layout/vList6"/>
    <dgm:cxn modelId="{09B6A93E-04BD-4A78-8CE5-E67080E975ED}" srcId="{0EECBEA3-1F20-453B-987C-A88D15E3CCC3}" destId="{77045B97-5D03-4D4E-AA72-EBE2D20B8D99}" srcOrd="0" destOrd="0" parTransId="{DD1CBE04-13EE-4EED-82E7-9787E59DD83F}" sibTransId="{080B62C2-3FB1-4E65-8091-191F29CAA661}"/>
    <dgm:cxn modelId="{4FA7C23E-D3D7-494C-8DD1-0BF423C136A2}" srcId="{94D949A2-25A4-4D3B-8013-77787CB55166}" destId="{71D21754-3D94-4053-B4CB-B785C8C6562C}" srcOrd="0" destOrd="0" parTransId="{2A0B39D5-B468-44A9-9071-BD6D57572D25}" sibTransId="{DC81DF7D-1707-45BF-AB5C-78F09D0EB8F5}"/>
    <dgm:cxn modelId="{87CD665F-F513-47FF-B395-13E637020372}" type="presOf" srcId="{0EECBEA3-1F20-453B-987C-A88D15E3CCC3}" destId="{940FDB56-6564-4095-BF86-4D577E22B6B0}" srcOrd="0" destOrd="0" presId="urn:microsoft.com/office/officeart/2005/8/layout/vList6"/>
    <dgm:cxn modelId="{8EC1825F-9870-42B9-812B-70C2B46FD936}" srcId="{DF84AF3E-32B8-4847-A82F-D1DD48B6C3AE}" destId="{995DF346-53FE-4242-B16A-CA20F3B88264}" srcOrd="0" destOrd="0" parTransId="{7392D441-FF20-479F-8335-652776151FC9}" sibTransId="{05D3CA8A-B8CA-4417-8364-8A54D42CDB83}"/>
    <dgm:cxn modelId="{241CB043-5891-4C47-94D7-E1959EB30FCB}" srcId="{8B804C54-AD37-4A7A-8464-9D60545D4055}" destId="{6B30F384-3FBA-46F6-A292-1002F5B09556}" srcOrd="0" destOrd="0" parTransId="{9DD3015D-DD9A-45C9-8CCB-3F25A2A1666F}" sibTransId="{0F41D74E-801E-4101-A0CE-B08B59B5DB48}"/>
    <dgm:cxn modelId="{510C2E47-8A3D-4894-BE84-9282AC4DA580}" srcId="{8B804C54-AD37-4A7A-8464-9D60545D4055}" destId="{85E74D0D-0F34-46CD-A28E-3C8ACBED410F}" srcOrd="2" destOrd="0" parTransId="{4459A89F-B2C2-4B70-B189-9B49E69C16B2}" sibTransId="{E42C5B1D-517C-4E7A-8BD5-40285CC540C0}"/>
    <dgm:cxn modelId="{340ABB6C-15B0-47A1-98A5-9564A1ACE445}" type="presOf" srcId="{995DF346-53FE-4242-B16A-CA20F3B88264}" destId="{099FA14A-AA97-4117-B076-C5AABEA30112}" srcOrd="0" destOrd="0" presId="urn:microsoft.com/office/officeart/2005/8/layout/vList6"/>
    <dgm:cxn modelId="{F624316E-A4D8-4DC4-A965-2AE5ECAF45DC}" srcId="{85E74D0D-0F34-46CD-A28E-3C8ACBED410F}" destId="{0CA9892D-5979-41B3-BF09-8E9DD6448EA4}" srcOrd="0" destOrd="0" parTransId="{12E9D5B2-B5FF-4FD2-8BC8-DD08FD748618}" sibTransId="{B6B35BA8-FB82-4C1E-8CB8-4D545E409063}"/>
    <dgm:cxn modelId="{EFC30A50-A7F7-4260-AB27-9D07DCC508FF}" type="presOf" srcId="{0CA9892D-5979-41B3-BF09-8E9DD6448EA4}" destId="{AED2023F-707D-427A-90C7-F22EF3E5717F}" srcOrd="0" destOrd="0" presId="urn:microsoft.com/office/officeart/2005/8/layout/vList6"/>
    <dgm:cxn modelId="{E1FE8850-DA36-49C0-9F52-3DBFE08A38B6}" srcId="{64E60DA7-0F0F-4FB6-BE7D-0DEEF9A5D0E7}" destId="{12DC8485-41EB-43B6-95F6-76991F653837}" srcOrd="0" destOrd="0" parTransId="{C6DB27EF-5C93-49F3-B450-902C0F588CE3}" sibTransId="{369C30EB-750F-45E9-890C-79D85C99FDCE}"/>
    <dgm:cxn modelId="{707D3E54-1808-4DFF-BDD8-8DF68FCF20D2}" srcId="{8B804C54-AD37-4A7A-8464-9D60545D4055}" destId="{0EECBEA3-1F20-453B-987C-A88D15E3CCC3}" srcOrd="1" destOrd="0" parTransId="{DA4D411A-1E34-4592-A7FA-E7FE90D450F0}" sibTransId="{9ED4BB76-7899-4CF2-938F-06441DCB8180}"/>
    <dgm:cxn modelId="{C878DB56-8B3A-461E-B2C3-6062C7D7E20C}" type="presOf" srcId="{12DC8485-41EB-43B6-95F6-76991F653837}" destId="{3EC41708-9E00-496D-A857-06471584F88D}" srcOrd="0" destOrd="0" presId="urn:microsoft.com/office/officeart/2005/8/layout/vList6"/>
    <dgm:cxn modelId="{1BD0F67F-C484-462A-825D-26B3A3B91B9F}" srcId="{8B804C54-AD37-4A7A-8464-9D60545D4055}" destId="{64E60DA7-0F0F-4FB6-BE7D-0DEEF9A5D0E7}" srcOrd="6" destOrd="0" parTransId="{2CA070E0-20B4-4BD7-8EE7-958574D3EF7C}" sibTransId="{40B99C4A-4885-4E15-81AA-4AAB451CEBFB}"/>
    <dgm:cxn modelId="{EB92EA81-DF5B-48F0-93F6-1D831AF94276}" srcId="{6B30F384-3FBA-46F6-A292-1002F5B09556}" destId="{C8C5D12B-E536-420A-B774-9BBD794DE4EB}" srcOrd="0" destOrd="0" parTransId="{E6445017-720F-4CD6-8EF8-1A3D86380896}" sibTransId="{057AB732-8B5E-4359-AD7F-0A9D40F4C430}"/>
    <dgm:cxn modelId="{86F66A83-816C-471D-9978-3B25EF947103}" type="presOf" srcId="{5941FF8E-E6C7-4735-B597-7432BF7640BF}" destId="{EBBC0AA5-3D69-4B95-8247-C3723AEDBA2F}" srcOrd="0" destOrd="0" presId="urn:microsoft.com/office/officeart/2005/8/layout/vList6"/>
    <dgm:cxn modelId="{83144284-9D6B-4F79-AAC5-6FD4E0277107}" type="presOf" srcId="{85E74D0D-0F34-46CD-A28E-3C8ACBED410F}" destId="{8CAB5EC1-EDA3-4014-B6FF-826944C42A54}" srcOrd="0" destOrd="0" presId="urn:microsoft.com/office/officeart/2005/8/layout/vList6"/>
    <dgm:cxn modelId="{7832D495-6290-4EC2-AAB1-A0C5A139A3C5}" srcId="{8B804C54-AD37-4A7A-8464-9D60545D4055}" destId="{DF84AF3E-32B8-4847-A82F-D1DD48B6C3AE}" srcOrd="5" destOrd="0" parTransId="{9C0EC10D-FF34-47F2-A2F6-DD46926D3197}" sibTransId="{019F78E2-1A2C-49AB-B19C-6A5A6906C37B}"/>
    <dgm:cxn modelId="{1E64879D-069C-47D7-9CD9-57D927966D04}" type="presOf" srcId="{A8DAD349-08D1-4E66-9AF3-CB1853DCB7A4}" destId="{72370EFE-2C01-40BC-B1D0-82DE22961AC2}" srcOrd="0" destOrd="0" presId="urn:microsoft.com/office/officeart/2005/8/layout/vList6"/>
    <dgm:cxn modelId="{1A61DAB5-F59F-48C4-9995-1A7D3D7BDAD9}" type="presOf" srcId="{77045B97-5D03-4D4E-AA72-EBE2D20B8D99}" destId="{7629EE23-1E51-4B60-A21B-31CD9EECE73D}" srcOrd="0" destOrd="0" presId="urn:microsoft.com/office/officeart/2005/8/layout/vList6"/>
    <dgm:cxn modelId="{FE5578B9-F799-4A76-A023-2D687FA04ECC}" srcId="{F467D841-E98F-4EC4-9594-D0E0997B0E5D}" destId="{E4880715-0251-4F20-AE31-A02297703649}" srcOrd="0" destOrd="0" parTransId="{838EC02E-52A1-49BC-933C-5EDA546D8DD1}" sibTransId="{851E177D-1637-4944-A312-5F1AF8F2B131}"/>
    <dgm:cxn modelId="{478ADCB9-07F8-48CB-9B27-DA89316ED96E}" type="presOf" srcId="{6B30F384-3FBA-46F6-A292-1002F5B09556}" destId="{16475AEA-947F-4361-A9C5-2A5FF0BB1484}" srcOrd="0" destOrd="0" presId="urn:microsoft.com/office/officeart/2005/8/layout/vList6"/>
    <dgm:cxn modelId="{0484B6C7-567D-4F6E-A14A-46D7B50F7E07}" type="presOf" srcId="{DF84AF3E-32B8-4847-A82F-D1DD48B6C3AE}" destId="{F4396476-0395-4725-BABE-7421F47A0047}" srcOrd="0" destOrd="0" presId="urn:microsoft.com/office/officeart/2005/8/layout/vList6"/>
    <dgm:cxn modelId="{B5855ECD-F32C-4C8A-9AC1-B5B949351DC0}" srcId="{8B804C54-AD37-4A7A-8464-9D60545D4055}" destId="{E6165D62-6DAC-4176-9751-180A0C2F2BBC}" srcOrd="7" destOrd="0" parTransId="{E884E04A-9A7A-491E-93F6-FE9CF236E15E}" sibTransId="{22BF1538-5368-4173-ACF9-9BE6498D6249}"/>
    <dgm:cxn modelId="{8AF3C2D6-C8DC-4CBB-9BD1-5F410D75A67D}" srcId="{8B804C54-AD37-4A7A-8464-9D60545D4055}" destId="{A8DAD349-08D1-4E66-9AF3-CB1853DCB7A4}" srcOrd="3" destOrd="0" parTransId="{870F383C-813B-46AD-8BB9-DDD9BCB64EAA}" sibTransId="{E725A799-6935-496E-869C-E9F33D103DA8}"/>
    <dgm:cxn modelId="{31F44CDA-C7DC-418D-B2DE-DD488010C5C8}" srcId="{8B804C54-AD37-4A7A-8464-9D60545D4055}" destId="{94D949A2-25A4-4D3B-8013-77787CB55166}" srcOrd="8" destOrd="0" parTransId="{DAB0871E-D21F-4546-8331-4DC7654791EC}" sibTransId="{CD5BFDF8-34EF-435E-A0F4-850ED90F1DCC}"/>
    <dgm:cxn modelId="{34B0F6DA-780F-4341-A19B-CF96C11AFDE3}" type="presOf" srcId="{E394F338-9FCB-4D3B-9726-D1736C976ED2}" destId="{FA338D69-FC09-4A7B-8D47-4EF8900A5D5D}" srcOrd="0" destOrd="0" presId="urn:microsoft.com/office/officeart/2005/8/layout/vList6"/>
    <dgm:cxn modelId="{17F775DB-4089-410F-9A63-4394474D25A1}" srcId="{A8DAD349-08D1-4E66-9AF3-CB1853DCB7A4}" destId="{E394F338-9FCB-4D3B-9726-D1736C976ED2}" srcOrd="0" destOrd="0" parTransId="{9350EC33-5D86-4765-849C-3CC58139F204}" sibTransId="{0F1ABEBB-1A4E-4889-A2A0-507CFFBDD914}"/>
    <dgm:cxn modelId="{F05375DD-884F-441A-85E8-42165EC21A9E}" srcId="{E6165D62-6DAC-4176-9751-180A0C2F2BBC}" destId="{BA184253-E8B7-4274-95B5-928C847E2285}" srcOrd="0" destOrd="0" parTransId="{08CE3B3F-1432-46B6-91FC-70579AFD692F}" sibTransId="{10798DA7-2A60-4B6A-93FD-F123C9CBEEDB}"/>
    <dgm:cxn modelId="{E594A0DE-0423-4F0B-91CB-51AF1E3ECDEB}" type="presOf" srcId="{63DFFF75-750D-4757-8315-0F708BF817FD}" destId="{9BA5C925-41A5-4B2A-A579-48D70A119CA6}" srcOrd="0" destOrd="0" presId="urn:microsoft.com/office/officeart/2005/8/layout/vList6"/>
    <dgm:cxn modelId="{9BB386E6-FADE-4905-AA66-BBA7CB81E381}" type="presOf" srcId="{94D949A2-25A4-4D3B-8013-77787CB55166}" destId="{B7C52DA9-DB4A-4BED-A72C-3BB507234745}" srcOrd="0" destOrd="0" presId="urn:microsoft.com/office/officeart/2005/8/layout/vList6"/>
    <dgm:cxn modelId="{4C421FF0-D754-431D-B159-B366340F58AE}" srcId="{8B804C54-AD37-4A7A-8464-9D60545D4055}" destId="{F467D841-E98F-4EC4-9594-D0E0997B0E5D}" srcOrd="4" destOrd="0" parTransId="{BCFDB2D2-D30C-454F-B03D-BAD32DAB7D44}" sibTransId="{BC073F71-D740-47FD-84A0-9356DFC59263}"/>
    <dgm:cxn modelId="{08629CF9-F8ED-4675-8207-E53FC75B6A5F}" type="presOf" srcId="{71D21754-3D94-4053-B4CB-B785C8C6562C}" destId="{69A3F0CC-9E9B-4A2B-B0EF-E265B30DFE86}" srcOrd="0" destOrd="0" presId="urn:microsoft.com/office/officeart/2005/8/layout/vList6"/>
    <dgm:cxn modelId="{AAF17738-4EA9-4773-92CE-0218E39E9AAD}" type="presParOf" srcId="{F538361A-B4DE-418E-87A8-F66FA5270E0E}" destId="{03236ED0-018D-4F12-83AD-FF2F1D735203}" srcOrd="0" destOrd="0" presId="urn:microsoft.com/office/officeart/2005/8/layout/vList6"/>
    <dgm:cxn modelId="{C1F83E26-7391-4413-B871-A13F74CF01D1}" type="presParOf" srcId="{03236ED0-018D-4F12-83AD-FF2F1D735203}" destId="{16475AEA-947F-4361-A9C5-2A5FF0BB1484}" srcOrd="0" destOrd="0" presId="urn:microsoft.com/office/officeart/2005/8/layout/vList6"/>
    <dgm:cxn modelId="{804BD80A-3E87-4D66-9463-1EC1A125428C}" type="presParOf" srcId="{03236ED0-018D-4F12-83AD-FF2F1D735203}" destId="{FA36705F-6E41-438B-85C9-15D023142C3E}" srcOrd="1" destOrd="0" presId="urn:microsoft.com/office/officeart/2005/8/layout/vList6"/>
    <dgm:cxn modelId="{41F04CD8-DAC9-4F6E-9978-37B9D23B6962}" type="presParOf" srcId="{F538361A-B4DE-418E-87A8-F66FA5270E0E}" destId="{1010D27C-A9A1-405D-9032-819C5136ADC9}" srcOrd="1" destOrd="0" presId="urn:microsoft.com/office/officeart/2005/8/layout/vList6"/>
    <dgm:cxn modelId="{10EBC661-329A-486E-872E-845B2160DE39}" type="presParOf" srcId="{F538361A-B4DE-418E-87A8-F66FA5270E0E}" destId="{DDAAF265-6A25-4AD0-911A-9FD92467CAF0}" srcOrd="2" destOrd="0" presId="urn:microsoft.com/office/officeart/2005/8/layout/vList6"/>
    <dgm:cxn modelId="{C0FBBB00-A01A-48B6-A7BB-57188AC1CE2E}" type="presParOf" srcId="{DDAAF265-6A25-4AD0-911A-9FD92467CAF0}" destId="{940FDB56-6564-4095-BF86-4D577E22B6B0}" srcOrd="0" destOrd="0" presId="urn:microsoft.com/office/officeart/2005/8/layout/vList6"/>
    <dgm:cxn modelId="{B59A5C79-EF15-4CEA-85DD-954663E827BB}" type="presParOf" srcId="{DDAAF265-6A25-4AD0-911A-9FD92467CAF0}" destId="{7629EE23-1E51-4B60-A21B-31CD9EECE73D}" srcOrd="1" destOrd="0" presId="urn:microsoft.com/office/officeart/2005/8/layout/vList6"/>
    <dgm:cxn modelId="{910307A6-DF9D-431F-A4FF-D25B38AAE3AF}" type="presParOf" srcId="{F538361A-B4DE-418E-87A8-F66FA5270E0E}" destId="{E4012759-035E-41CC-89B6-4F1D7C348D98}" srcOrd="3" destOrd="0" presId="urn:microsoft.com/office/officeart/2005/8/layout/vList6"/>
    <dgm:cxn modelId="{9B53EFF6-DFF5-4E44-AC09-FB585214F87B}" type="presParOf" srcId="{F538361A-B4DE-418E-87A8-F66FA5270E0E}" destId="{BA14D509-29EF-4EAD-86B3-FE70FA4EF0CC}" srcOrd="4" destOrd="0" presId="urn:microsoft.com/office/officeart/2005/8/layout/vList6"/>
    <dgm:cxn modelId="{05F5AADE-41D3-49F1-9974-AA1EFC41186D}" type="presParOf" srcId="{BA14D509-29EF-4EAD-86B3-FE70FA4EF0CC}" destId="{8CAB5EC1-EDA3-4014-B6FF-826944C42A54}" srcOrd="0" destOrd="0" presId="urn:microsoft.com/office/officeart/2005/8/layout/vList6"/>
    <dgm:cxn modelId="{3C7AC873-6808-4D10-9608-6896965AEE5F}" type="presParOf" srcId="{BA14D509-29EF-4EAD-86B3-FE70FA4EF0CC}" destId="{AED2023F-707D-427A-90C7-F22EF3E5717F}" srcOrd="1" destOrd="0" presId="urn:microsoft.com/office/officeart/2005/8/layout/vList6"/>
    <dgm:cxn modelId="{F0559F7E-6C6E-4084-B74A-8D3C2BDAA1B6}" type="presParOf" srcId="{F538361A-B4DE-418E-87A8-F66FA5270E0E}" destId="{6D2E4DEC-95E6-4ABB-A2F5-9D44A4E4974C}" srcOrd="5" destOrd="0" presId="urn:microsoft.com/office/officeart/2005/8/layout/vList6"/>
    <dgm:cxn modelId="{DBAA17A6-4FD0-451F-AF0F-E1A81BACCE19}" type="presParOf" srcId="{F538361A-B4DE-418E-87A8-F66FA5270E0E}" destId="{1D575AA7-73B8-4743-8891-B0F97C29FCBC}" srcOrd="6" destOrd="0" presId="urn:microsoft.com/office/officeart/2005/8/layout/vList6"/>
    <dgm:cxn modelId="{C9FCB573-8692-4A89-A693-E66D4122EF49}" type="presParOf" srcId="{1D575AA7-73B8-4743-8891-B0F97C29FCBC}" destId="{72370EFE-2C01-40BC-B1D0-82DE22961AC2}" srcOrd="0" destOrd="0" presId="urn:microsoft.com/office/officeart/2005/8/layout/vList6"/>
    <dgm:cxn modelId="{CAB3748E-F8DB-41E4-AE40-EECC481BD539}" type="presParOf" srcId="{1D575AA7-73B8-4743-8891-B0F97C29FCBC}" destId="{FA338D69-FC09-4A7B-8D47-4EF8900A5D5D}" srcOrd="1" destOrd="0" presId="urn:microsoft.com/office/officeart/2005/8/layout/vList6"/>
    <dgm:cxn modelId="{E7D9CAD1-916A-4354-B647-F3F5AB8EDC4A}" type="presParOf" srcId="{F538361A-B4DE-418E-87A8-F66FA5270E0E}" destId="{EE52B24E-2C38-4FB6-83D3-22CE0423D90C}" srcOrd="7" destOrd="0" presId="urn:microsoft.com/office/officeart/2005/8/layout/vList6"/>
    <dgm:cxn modelId="{4A233BAB-5F57-43EE-8615-3893C5CA9C36}" type="presParOf" srcId="{F538361A-B4DE-418E-87A8-F66FA5270E0E}" destId="{566D70E6-8653-4FD8-87B9-B134EEEF398E}" srcOrd="8" destOrd="0" presId="urn:microsoft.com/office/officeart/2005/8/layout/vList6"/>
    <dgm:cxn modelId="{9B80B5B6-F665-47A8-BA48-9BB8592F6341}" type="presParOf" srcId="{566D70E6-8653-4FD8-87B9-B134EEEF398E}" destId="{B2D9B6A1-EAD3-4213-8790-9A3239892682}" srcOrd="0" destOrd="0" presId="urn:microsoft.com/office/officeart/2005/8/layout/vList6"/>
    <dgm:cxn modelId="{40513625-46FA-4D6A-ADB8-B0EB38B93AE0}" type="presParOf" srcId="{566D70E6-8653-4FD8-87B9-B134EEEF398E}" destId="{9FBA8319-FE19-460C-B5BB-A46CE2FF0A39}" srcOrd="1" destOrd="0" presId="urn:microsoft.com/office/officeart/2005/8/layout/vList6"/>
    <dgm:cxn modelId="{0AE3D111-DC04-4B00-88A9-03EC26A9FF8D}" type="presParOf" srcId="{F538361A-B4DE-418E-87A8-F66FA5270E0E}" destId="{7B26E746-2A49-4CB5-B3CF-43F0E33CFA68}" srcOrd="9" destOrd="0" presId="urn:microsoft.com/office/officeart/2005/8/layout/vList6"/>
    <dgm:cxn modelId="{64E2CF3A-1B8D-45A3-BA5A-F95DA2C9EE23}" type="presParOf" srcId="{F538361A-B4DE-418E-87A8-F66FA5270E0E}" destId="{4FD91940-FBB2-4051-9A6A-FD9CB2F9C281}" srcOrd="10" destOrd="0" presId="urn:microsoft.com/office/officeart/2005/8/layout/vList6"/>
    <dgm:cxn modelId="{0E9B2091-EE67-49F0-A70C-09327BF875BF}" type="presParOf" srcId="{4FD91940-FBB2-4051-9A6A-FD9CB2F9C281}" destId="{F4396476-0395-4725-BABE-7421F47A0047}" srcOrd="0" destOrd="0" presId="urn:microsoft.com/office/officeart/2005/8/layout/vList6"/>
    <dgm:cxn modelId="{6D76A619-A889-4492-B412-44D5DD3844AA}" type="presParOf" srcId="{4FD91940-FBB2-4051-9A6A-FD9CB2F9C281}" destId="{099FA14A-AA97-4117-B076-C5AABEA30112}" srcOrd="1" destOrd="0" presId="urn:microsoft.com/office/officeart/2005/8/layout/vList6"/>
    <dgm:cxn modelId="{7C5E9AB0-20DA-4CCF-98A2-31B3BA1F9369}" type="presParOf" srcId="{F538361A-B4DE-418E-87A8-F66FA5270E0E}" destId="{03D48721-915D-41AD-B818-9EC78AD05689}" srcOrd="11" destOrd="0" presId="urn:microsoft.com/office/officeart/2005/8/layout/vList6"/>
    <dgm:cxn modelId="{998703F7-5BCA-496A-BDFE-47EC68489939}" type="presParOf" srcId="{F538361A-B4DE-418E-87A8-F66FA5270E0E}" destId="{33E38CD3-ECCE-45D2-90A4-EC3E1F0DD7EF}" srcOrd="12" destOrd="0" presId="urn:microsoft.com/office/officeart/2005/8/layout/vList6"/>
    <dgm:cxn modelId="{C877A57E-61C2-4683-94F9-5D3DD3D8F0CB}" type="presParOf" srcId="{33E38CD3-ECCE-45D2-90A4-EC3E1F0DD7EF}" destId="{4E034211-B1E5-4615-BC58-01B18AFB9512}" srcOrd="0" destOrd="0" presId="urn:microsoft.com/office/officeart/2005/8/layout/vList6"/>
    <dgm:cxn modelId="{C343BD67-0A45-4E7E-A0AA-9EAB30C34E17}" type="presParOf" srcId="{33E38CD3-ECCE-45D2-90A4-EC3E1F0DD7EF}" destId="{3EC41708-9E00-496D-A857-06471584F88D}" srcOrd="1" destOrd="0" presId="urn:microsoft.com/office/officeart/2005/8/layout/vList6"/>
    <dgm:cxn modelId="{D3AFAD30-2B15-405C-B930-554E8B542801}" type="presParOf" srcId="{F538361A-B4DE-418E-87A8-F66FA5270E0E}" destId="{0BDAEAFF-A58F-4F19-9CD4-F9D78F66629E}" srcOrd="13" destOrd="0" presId="urn:microsoft.com/office/officeart/2005/8/layout/vList6"/>
    <dgm:cxn modelId="{D6E62343-A4BE-4578-BE7D-9C1F0C65A0DA}" type="presParOf" srcId="{F538361A-B4DE-418E-87A8-F66FA5270E0E}" destId="{C7E30B1C-EBFF-4FAB-BBB2-09B88F8DDD19}" srcOrd="14" destOrd="0" presId="urn:microsoft.com/office/officeart/2005/8/layout/vList6"/>
    <dgm:cxn modelId="{49C7EF70-D0F4-40EA-8775-C27DF3FBBBBE}" type="presParOf" srcId="{C7E30B1C-EBFF-4FAB-BBB2-09B88F8DDD19}" destId="{8BA8E441-B593-4322-8735-126A333AC7BE}" srcOrd="0" destOrd="0" presId="urn:microsoft.com/office/officeart/2005/8/layout/vList6"/>
    <dgm:cxn modelId="{C0186FFE-CF2A-44A5-9591-D2DCD4D9E0F0}" type="presParOf" srcId="{C7E30B1C-EBFF-4FAB-BBB2-09B88F8DDD19}" destId="{F174832B-C995-418E-B9CE-84751A255CC6}" srcOrd="1" destOrd="0" presId="urn:microsoft.com/office/officeart/2005/8/layout/vList6"/>
    <dgm:cxn modelId="{BD973496-9034-425B-8397-EDBCC5B10E6B}" type="presParOf" srcId="{F538361A-B4DE-418E-87A8-F66FA5270E0E}" destId="{6173FDAC-5C0D-4F7D-90C9-5F135C6E4429}" srcOrd="15" destOrd="0" presId="urn:microsoft.com/office/officeart/2005/8/layout/vList6"/>
    <dgm:cxn modelId="{04F7AC81-DC81-4FF9-BE3C-69A506A86598}" type="presParOf" srcId="{F538361A-B4DE-418E-87A8-F66FA5270E0E}" destId="{6A503EC0-0269-4BE0-B46B-A6B7B0708F4B}" srcOrd="16" destOrd="0" presId="urn:microsoft.com/office/officeart/2005/8/layout/vList6"/>
    <dgm:cxn modelId="{1101176E-4049-45F7-9ED1-B0C02A22193F}" type="presParOf" srcId="{6A503EC0-0269-4BE0-B46B-A6B7B0708F4B}" destId="{B7C52DA9-DB4A-4BED-A72C-3BB507234745}" srcOrd="0" destOrd="0" presId="urn:microsoft.com/office/officeart/2005/8/layout/vList6"/>
    <dgm:cxn modelId="{947F8274-299B-4436-895A-467362AC7B1C}" type="presParOf" srcId="{6A503EC0-0269-4BE0-B46B-A6B7B0708F4B}" destId="{69A3F0CC-9E9B-4A2B-B0EF-E265B30DFE86}" srcOrd="1" destOrd="0" presId="urn:microsoft.com/office/officeart/2005/8/layout/vList6"/>
    <dgm:cxn modelId="{85375FDE-96F8-43E9-A614-EE1A890DACB5}" type="presParOf" srcId="{F538361A-B4DE-418E-87A8-F66FA5270E0E}" destId="{DC25972C-1CAE-420E-94DF-6F0C68B508CF}" srcOrd="17" destOrd="0" presId="urn:microsoft.com/office/officeart/2005/8/layout/vList6"/>
    <dgm:cxn modelId="{6C1FE8B0-1868-4AA6-B45A-08ECEA9133C2}" type="presParOf" srcId="{F538361A-B4DE-418E-87A8-F66FA5270E0E}" destId="{86E749C8-652B-4A79-96BC-A46F5C5409FC}" srcOrd="18" destOrd="0" presId="urn:microsoft.com/office/officeart/2005/8/layout/vList6"/>
    <dgm:cxn modelId="{7EC6C3C0-0BFC-43BE-9793-02E9783C5629}" type="presParOf" srcId="{86E749C8-652B-4A79-96BC-A46F5C5409FC}" destId="{9BA5C925-41A5-4B2A-A579-48D70A119CA6}" srcOrd="0" destOrd="0" presId="urn:microsoft.com/office/officeart/2005/8/layout/vList6"/>
    <dgm:cxn modelId="{08E8E160-C2CD-48A9-ABD7-D45D727DA549}" type="presParOf" srcId="{86E749C8-652B-4A79-96BC-A46F5C5409FC}" destId="{EBBC0AA5-3D69-4B95-8247-C3723AEDBA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6705F-6E41-438B-85C9-15D023142C3E}">
      <dsp:nvSpPr>
        <dsp:cNvPr id="0" name=""/>
        <dsp:cNvSpPr/>
      </dsp:nvSpPr>
      <dsp:spPr>
        <a:xfrm>
          <a:off x="4348479" y="1725"/>
          <a:ext cx="6522720" cy="4249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Linee Guida  e sistema armonizzato dei controlli/PDI</a:t>
          </a:r>
        </a:p>
      </dsp:txBody>
      <dsp:txXfrm>
        <a:off x="4348479" y="54845"/>
        <a:ext cx="6363361" cy="318718"/>
      </dsp:txXfrm>
    </dsp:sp>
    <dsp:sp modelId="{16475AEA-947F-4361-A9C5-2A5FF0BB1484}">
      <dsp:nvSpPr>
        <dsp:cNvPr id="0" name=""/>
        <dsp:cNvSpPr/>
      </dsp:nvSpPr>
      <dsp:spPr>
        <a:xfrm>
          <a:off x="0" y="1725"/>
          <a:ext cx="4348480" cy="42495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Semplificazione (art.2)</a:t>
          </a:r>
        </a:p>
      </dsp:txBody>
      <dsp:txXfrm>
        <a:off x="20745" y="22470"/>
        <a:ext cx="4306990" cy="383468"/>
      </dsp:txXfrm>
    </dsp:sp>
    <dsp:sp modelId="{7629EE23-1E51-4B60-A21B-31CD9EECE73D}">
      <dsp:nvSpPr>
        <dsp:cNvPr id="0" name=""/>
        <dsp:cNvSpPr/>
      </dsp:nvSpPr>
      <dsp:spPr>
        <a:xfrm>
          <a:off x="4348479" y="469180"/>
          <a:ext cx="6522720" cy="4249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Linee Guida  e sistema armonizzato dei controlli/PDI</a:t>
          </a:r>
        </a:p>
      </dsp:txBody>
      <dsp:txXfrm>
        <a:off x="4348479" y="522300"/>
        <a:ext cx="6363361" cy="318718"/>
      </dsp:txXfrm>
    </dsp:sp>
    <dsp:sp modelId="{940FDB56-6564-4095-BF86-4D577E22B6B0}">
      <dsp:nvSpPr>
        <dsp:cNvPr id="0" name=""/>
        <dsp:cNvSpPr/>
      </dsp:nvSpPr>
      <dsp:spPr>
        <a:xfrm>
          <a:off x="0" y="469180"/>
          <a:ext cx="4348480" cy="42495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Efficacia, efficienza, proporzionalità (art.5)</a:t>
          </a:r>
        </a:p>
      </dsp:txBody>
      <dsp:txXfrm>
        <a:off x="20745" y="489925"/>
        <a:ext cx="4306990" cy="383468"/>
      </dsp:txXfrm>
    </dsp:sp>
    <dsp:sp modelId="{AED2023F-707D-427A-90C7-F22EF3E5717F}">
      <dsp:nvSpPr>
        <dsp:cNvPr id="0" name=""/>
        <dsp:cNvSpPr/>
      </dsp:nvSpPr>
      <dsp:spPr>
        <a:xfrm>
          <a:off x="4348479" y="936634"/>
          <a:ext cx="6522720" cy="4249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/>
            <a:t>Linee Guida  e sistema armonizzato dei controlli/PDI</a:t>
          </a:r>
        </a:p>
      </dsp:txBody>
      <dsp:txXfrm>
        <a:off x="4348479" y="989754"/>
        <a:ext cx="6363361" cy="318718"/>
      </dsp:txXfrm>
    </dsp:sp>
    <dsp:sp modelId="{8CAB5EC1-EDA3-4014-B6FF-826944C42A54}">
      <dsp:nvSpPr>
        <dsp:cNvPr id="0" name=""/>
        <dsp:cNvSpPr/>
      </dsp:nvSpPr>
      <dsp:spPr>
        <a:xfrm>
          <a:off x="0" y="936634"/>
          <a:ext cx="4348480" cy="42495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Unicità dell’azione (art.5)</a:t>
          </a:r>
        </a:p>
      </dsp:txBody>
      <dsp:txXfrm>
        <a:off x="20745" y="957379"/>
        <a:ext cx="4306990" cy="383468"/>
      </dsp:txXfrm>
    </dsp:sp>
    <dsp:sp modelId="{FA338D69-FC09-4A7B-8D47-4EF8900A5D5D}">
      <dsp:nvSpPr>
        <dsp:cNvPr id="0" name=""/>
        <dsp:cNvSpPr/>
      </dsp:nvSpPr>
      <dsp:spPr>
        <a:xfrm>
          <a:off x="4348479" y="1404089"/>
          <a:ext cx="6522720" cy="4249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/>
            <a:t>Linee Guida  e sistema armonizzato dei controlli/PDI</a:t>
          </a:r>
        </a:p>
      </dsp:txBody>
      <dsp:txXfrm>
        <a:off x="4348479" y="1457209"/>
        <a:ext cx="6363361" cy="318718"/>
      </dsp:txXfrm>
    </dsp:sp>
    <dsp:sp modelId="{72370EFE-2C01-40BC-B1D0-82DE22961AC2}">
      <dsp:nvSpPr>
        <dsp:cNvPr id="0" name=""/>
        <dsp:cNvSpPr/>
      </dsp:nvSpPr>
      <dsp:spPr>
        <a:xfrm>
          <a:off x="0" y="1404089"/>
          <a:ext cx="4348480" cy="42495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Standardizzazione  e proceduralizzazione (art.5)</a:t>
          </a:r>
        </a:p>
      </dsp:txBody>
      <dsp:txXfrm>
        <a:off x="20745" y="1424834"/>
        <a:ext cx="4306990" cy="383468"/>
      </dsp:txXfrm>
    </dsp:sp>
    <dsp:sp modelId="{9FBA8319-FE19-460C-B5BB-A46CE2FF0A39}">
      <dsp:nvSpPr>
        <dsp:cNvPr id="0" name=""/>
        <dsp:cNvSpPr/>
      </dsp:nvSpPr>
      <dsp:spPr>
        <a:xfrm>
          <a:off x="4348479" y="1871543"/>
          <a:ext cx="6522720" cy="4249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Condivisione dei programmi di attività e Schede di Valutazione</a:t>
          </a:r>
        </a:p>
      </dsp:txBody>
      <dsp:txXfrm>
        <a:off x="4348479" y="1924663"/>
        <a:ext cx="6363361" cy="318718"/>
      </dsp:txXfrm>
    </dsp:sp>
    <dsp:sp modelId="{B2D9B6A1-EAD3-4213-8790-9A3239892682}">
      <dsp:nvSpPr>
        <dsp:cNvPr id="0" name=""/>
        <dsp:cNvSpPr/>
      </dsp:nvSpPr>
      <dsp:spPr>
        <a:xfrm>
          <a:off x="0" y="1871543"/>
          <a:ext cx="4348480" cy="42495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Attività basata sul Rischio (art.3)</a:t>
          </a:r>
        </a:p>
      </dsp:txBody>
      <dsp:txXfrm>
        <a:off x="20745" y="1892288"/>
        <a:ext cx="4306990" cy="383468"/>
      </dsp:txXfrm>
    </dsp:sp>
    <dsp:sp modelId="{099FA14A-AA97-4117-B076-C5AABEA30112}">
      <dsp:nvSpPr>
        <dsp:cNvPr id="0" name=""/>
        <dsp:cNvSpPr/>
      </dsp:nvSpPr>
      <dsp:spPr>
        <a:xfrm>
          <a:off x="4348479" y="2338998"/>
          <a:ext cx="6522720" cy="4249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Digitalizzazione, condivisione dei database, interoperabilità degli applicativi, reporting annuali e triennali</a:t>
          </a:r>
        </a:p>
      </dsp:txBody>
      <dsp:txXfrm>
        <a:off x="4348479" y="2392118"/>
        <a:ext cx="6363361" cy="318718"/>
      </dsp:txXfrm>
    </dsp:sp>
    <dsp:sp modelId="{F4396476-0395-4725-BABE-7421F47A0047}">
      <dsp:nvSpPr>
        <dsp:cNvPr id="0" name=""/>
        <dsp:cNvSpPr/>
      </dsp:nvSpPr>
      <dsp:spPr>
        <a:xfrm>
          <a:off x="0" y="2338998"/>
          <a:ext cx="4348480" cy="42495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Gestione delle informazioni (artt. 2, 4)</a:t>
          </a:r>
        </a:p>
      </dsp:txBody>
      <dsp:txXfrm>
        <a:off x="20745" y="2359743"/>
        <a:ext cx="4306990" cy="383468"/>
      </dsp:txXfrm>
    </dsp:sp>
    <dsp:sp modelId="{3EC41708-9E00-496D-A857-06471584F88D}">
      <dsp:nvSpPr>
        <dsp:cNvPr id="0" name=""/>
        <dsp:cNvSpPr/>
      </dsp:nvSpPr>
      <dsp:spPr>
        <a:xfrm>
          <a:off x="4348479" y="2806452"/>
          <a:ext cx="6522720" cy="4249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Applicabilità da definire alle fattispecie di violazioni ambientali</a:t>
          </a:r>
        </a:p>
      </dsp:txBody>
      <dsp:txXfrm>
        <a:off x="4348479" y="2859572"/>
        <a:ext cx="6363361" cy="318718"/>
      </dsp:txXfrm>
    </dsp:sp>
    <dsp:sp modelId="{4E034211-B1E5-4615-BC58-01B18AFB9512}">
      <dsp:nvSpPr>
        <dsp:cNvPr id="0" name=""/>
        <dsp:cNvSpPr/>
      </dsp:nvSpPr>
      <dsp:spPr>
        <a:xfrm>
          <a:off x="0" y="2806452"/>
          <a:ext cx="4348480" cy="42495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Violazioni sanabili e non punibilità (art. 6)</a:t>
          </a:r>
        </a:p>
      </dsp:txBody>
      <dsp:txXfrm>
        <a:off x="20745" y="2827197"/>
        <a:ext cx="4306990" cy="383468"/>
      </dsp:txXfrm>
    </dsp:sp>
    <dsp:sp modelId="{F174832B-C995-418E-B9CE-84751A255CC6}">
      <dsp:nvSpPr>
        <dsp:cNvPr id="0" name=""/>
        <dsp:cNvSpPr/>
      </dsp:nvSpPr>
      <dsp:spPr>
        <a:xfrm>
          <a:off x="4348479" y="3273907"/>
          <a:ext cx="6522720" cy="4249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Interpretazione di norme e regolamenti; Forum dei Controlli Ambientali, stakeholder</a:t>
          </a:r>
        </a:p>
      </dsp:txBody>
      <dsp:txXfrm>
        <a:off x="4348479" y="3327027"/>
        <a:ext cx="6363361" cy="318718"/>
      </dsp:txXfrm>
    </dsp:sp>
    <dsp:sp modelId="{8BA8E441-B593-4322-8735-126A333AC7BE}">
      <dsp:nvSpPr>
        <dsp:cNvPr id="0" name=""/>
        <dsp:cNvSpPr/>
      </dsp:nvSpPr>
      <dsp:spPr>
        <a:xfrm>
          <a:off x="0" y="3273907"/>
          <a:ext cx="4348480" cy="42495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Dialogo e collaborazione (art. 7)</a:t>
          </a:r>
        </a:p>
      </dsp:txBody>
      <dsp:txXfrm>
        <a:off x="20745" y="3294652"/>
        <a:ext cx="4306990" cy="383468"/>
      </dsp:txXfrm>
    </dsp:sp>
    <dsp:sp modelId="{69A3F0CC-9E9B-4A2B-B0EF-E265B30DFE86}">
      <dsp:nvSpPr>
        <dsp:cNvPr id="0" name=""/>
        <dsp:cNvSpPr/>
      </dsp:nvSpPr>
      <dsp:spPr>
        <a:xfrm>
          <a:off x="4348479" y="3741361"/>
          <a:ext cx="6522720" cy="4249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Del personale ispettivo, degli operatori delle imprese; Forum dei Controlli Ambientali, stakeholder</a:t>
          </a:r>
        </a:p>
      </dsp:txBody>
      <dsp:txXfrm>
        <a:off x="4348479" y="3794481"/>
        <a:ext cx="6363361" cy="318718"/>
      </dsp:txXfrm>
    </dsp:sp>
    <dsp:sp modelId="{B7C52DA9-DB4A-4BED-A72C-3BB507234745}">
      <dsp:nvSpPr>
        <dsp:cNvPr id="0" name=""/>
        <dsp:cNvSpPr/>
      </dsp:nvSpPr>
      <dsp:spPr>
        <a:xfrm>
          <a:off x="0" y="3741361"/>
          <a:ext cx="4348480" cy="42495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Formazione (art. 8)</a:t>
          </a:r>
        </a:p>
      </dsp:txBody>
      <dsp:txXfrm>
        <a:off x="20745" y="3762106"/>
        <a:ext cx="4306990" cy="383468"/>
      </dsp:txXfrm>
    </dsp:sp>
    <dsp:sp modelId="{EBBC0AA5-3D69-4B95-8247-C3723AEDBA2F}">
      <dsp:nvSpPr>
        <dsp:cNvPr id="0" name=""/>
        <dsp:cNvSpPr/>
      </dsp:nvSpPr>
      <dsp:spPr>
        <a:xfrm>
          <a:off x="4348479" y="4208816"/>
          <a:ext cx="6522720" cy="4249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Informatizzazione, strumenti di IA e business intelligence; la supervisione umana</a:t>
          </a:r>
        </a:p>
      </dsp:txBody>
      <dsp:txXfrm>
        <a:off x="4348479" y="4261936"/>
        <a:ext cx="6363361" cy="318718"/>
      </dsp:txXfrm>
    </dsp:sp>
    <dsp:sp modelId="{9BA5C925-41A5-4B2A-A579-48D70A119CA6}">
      <dsp:nvSpPr>
        <dsp:cNvPr id="0" name=""/>
        <dsp:cNvSpPr/>
      </dsp:nvSpPr>
      <dsp:spPr>
        <a:xfrm>
          <a:off x="0" y="4208816"/>
          <a:ext cx="4348480" cy="42495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Automazione (art.9)</a:t>
          </a:r>
        </a:p>
      </dsp:txBody>
      <dsp:txXfrm>
        <a:off x="20745" y="4229561"/>
        <a:ext cx="4306990" cy="383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3A109-18AD-45E5-AFC2-A229067842B6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FCA9B-190F-4908-A9A4-B51ECD95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7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>
            <a:extLst>
              <a:ext uri="{FF2B5EF4-FFF2-40B4-BE49-F238E27FC236}">
                <a16:creationId xmlns:a16="http://schemas.microsoft.com/office/drawing/2014/main" id="{436E93E2-2AB9-F0A9-13D7-0EC33671E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egnaposto note 2">
            <a:extLst>
              <a:ext uri="{FF2B5EF4-FFF2-40B4-BE49-F238E27FC236}">
                <a16:creationId xmlns:a16="http://schemas.microsoft.com/office/drawing/2014/main" id="{CDEC6428-7E56-9B47-6FF5-D0ADA13F2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5364" name="Segnaposto numero diapositiva 3">
            <a:extLst>
              <a:ext uri="{FF2B5EF4-FFF2-40B4-BE49-F238E27FC236}">
                <a16:creationId xmlns:a16="http://schemas.microsoft.com/office/drawing/2014/main" id="{9A5FCE3F-8459-57BF-3880-ACEBA8512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969D5-44A6-48D4-BC52-BD013C193329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>
            <a:extLst>
              <a:ext uri="{FF2B5EF4-FFF2-40B4-BE49-F238E27FC236}">
                <a16:creationId xmlns:a16="http://schemas.microsoft.com/office/drawing/2014/main" id="{3823D157-B4A3-37A3-FFD1-2A0561BA19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86200" y="228601"/>
            <a:ext cx="7924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00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altLang="it-IT" sz="20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>
            <a:extLst>
              <a:ext uri="{FF2B5EF4-FFF2-40B4-BE49-F238E27FC236}">
                <a16:creationId xmlns:a16="http://schemas.microsoft.com/office/drawing/2014/main" id="{A21981BB-3200-CA2F-AF19-E8B1C4DC1E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3400" y="5029201"/>
            <a:ext cx="4038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28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EDFF4A60-4A0E-F1C9-FA6F-DFF59A3382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096000"/>
            <a:ext cx="3200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4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045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800886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591552" y="990600"/>
            <a:ext cx="2686049" cy="4495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1" y="990600"/>
            <a:ext cx="7854951" cy="4495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468387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A1A3D1-8189-546A-7E64-10B05CD9B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1435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182631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501615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655623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2739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0725449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>
            <a:extLst>
              <a:ext uri="{FF2B5EF4-FFF2-40B4-BE49-F238E27FC236}">
                <a16:creationId xmlns:a16="http://schemas.microsoft.com/office/drawing/2014/main" id="{3823D157-B4A3-37A3-FFD1-2A0561BA19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86200" y="228601"/>
            <a:ext cx="7924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00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altLang="it-IT" sz="20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>
            <a:extLst>
              <a:ext uri="{FF2B5EF4-FFF2-40B4-BE49-F238E27FC236}">
                <a16:creationId xmlns:a16="http://schemas.microsoft.com/office/drawing/2014/main" id="{A21981BB-3200-CA2F-AF19-E8B1C4DC1E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3400" y="5029201"/>
            <a:ext cx="4038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28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EDFF4A60-4A0E-F1C9-FA6F-DFF59A3382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096000"/>
            <a:ext cx="3200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4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982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301012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096176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8044258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8796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041204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222639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7269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6130883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824085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332934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591552" y="990600"/>
            <a:ext cx="2686049" cy="4495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1" y="990600"/>
            <a:ext cx="7854951" cy="4495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190721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A1A3D1-8189-546A-7E64-10B05CD9B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5134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8995752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1224630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104340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2795156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885676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7510510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402270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31909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761380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233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739658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561261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>
            <a:extLst>
              <a:ext uri="{FF2B5EF4-FFF2-40B4-BE49-F238E27FC236}">
                <a16:creationId xmlns:a16="http://schemas.microsoft.com/office/drawing/2014/main" id="{3FA6FDB6-1788-2E9F-8C31-F00FC3CAE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4990DA8B-BF71-B825-E80F-BB36F04D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90600"/>
            <a:ext cx="1074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DD381CC2-B3E3-813F-940F-E974770F0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10744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Questo è lo stile da usare per l’elenco puntato.</a:t>
            </a:r>
          </a:p>
          <a:p>
            <a:pPr lvl="1"/>
            <a:r>
              <a:rPr lang="it-IT" altLang="it-IT"/>
              <a:t>Questo è lo stile per il secondo livello asdfasdfasdf asdf asdf asdfasd</a:t>
            </a:r>
          </a:p>
          <a:p>
            <a:pPr lvl="1"/>
            <a:r>
              <a:rPr lang="it-IT" altLang="it-IT"/>
              <a:t>	questo è lo stile per il terzo livello</a:t>
            </a:r>
          </a:p>
          <a:p>
            <a:pPr lvl="2"/>
            <a:r>
              <a:rPr lang="it-IT" altLang="it-IT"/>
              <a:t>questo è per il quarto</a:t>
            </a:r>
          </a:p>
          <a:p>
            <a:pPr lvl="3"/>
            <a:r>
              <a:rPr lang="it-IT" altLang="it-IT"/>
              <a:t>Questo è il quinto</a:t>
            </a:r>
          </a:p>
          <a:p>
            <a:pPr lvl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7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>
            <a:extLst>
              <a:ext uri="{FF2B5EF4-FFF2-40B4-BE49-F238E27FC236}">
                <a16:creationId xmlns:a16="http://schemas.microsoft.com/office/drawing/2014/main" id="{3FA6FDB6-1788-2E9F-8C31-F00FC3CAE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4990DA8B-BF71-B825-E80F-BB36F04D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90600"/>
            <a:ext cx="1074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DD381CC2-B3E3-813F-940F-E974770F0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10744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Questo è lo stile da usare per l’elenco puntato.</a:t>
            </a:r>
          </a:p>
          <a:p>
            <a:pPr lvl="1"/>
            <a:r>
              <a:rPr lang="it-IT" altLang="it-IT"/>
              <a:t>Questo è lo stile per il secondo livello asdfasdfasdf asdf asdf asdfasd</a:t>
            </a:r>
          </a:p>
          <a:p>
            <a:pPr lvl="1"/>
            <a:r>
              <a:rPr lang="it-IT" altLang="it-IT"/>
              <a:t>	questo è lo stile per il terzo livello</a:t>
            </a:r>
          </a:p>
          <a:p>
            <a:pPr lvl="2"/>
            <a:r>
              <a:rPr lang="it-IT" altLang="it-IT"/>
              <a:t>questo è per il quarto</a:t>
            </a:r>
          </a:p>
          <a:p>
            <a:pPr lvl="3"/>
            <a:r>
              <a:rPr lang="it-IT" altLang="it-IT"/>
              <a:t>Questo è il quinto</a:t>
            </a:r>
          </a:p>
          <a:p>
            <a:pPr lvl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595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>
            <a:extLst>
              <a:ext uri="{FF2B5EF4-FFF2-40B4-BE49-F238E27FC236}">
                <a16:creationId xmlns:a16="http://schemas.microsoft.com/office/drawing/2014/main" id="{A876C30E-95A2-1838-F7F3-643346D8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ttangolo 4">
            <a:extLst>
              <a:ext uri="{FF2B5EF4-FFF2-40B4-BE49-F238E27FC236}">
                <a16:creationId xmlns:a16="http://schemas.microsoft.com/office/drawing/2014/main" id="{1AD3CFCE-4FD9-060F-CA43-0E824FAB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327" y="171812"/>
            <a:ext cx="3407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it-IT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Udine, 18 novembre 2024</a:t>
            </a:r>
          </a:p>
        </p:txBody>
      </p:sp>
      <p:sp>
        <p:nvSpPr>
          <p:cNvPr id="14341" name="Text Box 27">
            <a:extLst>
              <a:ext uri="{FF2B5EF4-FFF2-40B4-BE49-F238E27FC236}">
                <a16:creationId xmlns:a16="http://schemas.microsoft.com/office/drawing/2014/main" id="{8BE1A847-63F0-89DF-9F29-661935022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14" y="6369278"/>
            <a:ext cx="115859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  <a:buClrTx/>
              <a:buNone/>
            </a:pPr>
            <a:r>
              <a:rPr lang="it-IT" altLang="it-IT" sz="1400" b="1" dirty="0">
                <a:solidFill>
                  <a:srgbClr val="FFFFFF"/>
                </a:solidFill>
              </a:rPr>
              <a:t>Direzione centrale difesa dell’ambiente, energia e sviluppo sostenibile - </a:t>
            </a:r>
            <a:r>
              <a:rPr lang="it-IT" altLang="it-IT" sz="1400" b="1" dirty="0">
                <a:solidFill>
                  <a:schemeClr val="bg1"/>
                </a:solidFill>
              </a:rPr>
              <a:t>Unità Operativa Complessa Vigilanza e Controllo Ambientale</a:t>
            </a:r>
          </a:p>
        </p:txBody>
      </p:sp>
      <p:sp>
        <p:nvSpPr>
          <p:cNvPr id="2" name="Text Box 25">
            <a:extLst>
              <a:ext uri="{FF2B5EF4-FFF2-40B4-BE49-F238E27FC236}">
                <a16:creationId xmlns:a16="http://schemas.microsoft.com/office/drawing/2014/main" id="{A4E53DBC-2BB1-07DC-EF6F-33A7D7B06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779" y="1413669"/>
            <a:ext cx="8424862" cy="40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i="1" dirty="0">
                <a:solidFill>
                  <a:srgbClr val="FFFF00"/>
                </a:solidFill>
              </a:rPr>
              <a:t>Forum per i Controlli Ambientali in Friuli Venezia Giulia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400" i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800" i="1" dirty="0">
                <a:solidFill>
                  <a:srgbClr val="FFFF00"/>
                </a:solidFill>
              </a:rPr>
              <a:t> La revisione delle linee guida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800" i="1" dirty="0">
                <a:solidFill>
                  <a:srgbClr val="FFFF00"/>
                </a:solidFill>
              </a:rPr>
              <a:t>e dei formati documentali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800" i="1" dirty="0">
                <a:solidFill>
                  <a:srgbClr val="FFFF00"/>
                </a:solidFill>
              </a:rPr>
              <a:t>in materia di vigilanza ambientale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32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i="1" dirty="0">
                <a:solidFill>
                  <a:srgbClr val="FFFF00"/>
                </a:solidFill>
              </a:rPr>
              <a:t>Paolo Plossi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975" y="198438"/>
            <a:ext cx="70462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buNone/>
              <a:defRPr/>
            </a:pPr>
            <a:r>
              <a:rPr lang="it-IT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Applicare il </a:t>
            </a:r>
            <a:r>
              <a:rPr lang="it-IT" sz="22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D.Lgs.</a:t>
            </a:r>
            <a:r>
              <a:rPr lang="it-IT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103/2024: pianificare su base del Rischio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82132A7D-480B-AAAE-2D3C-CDB5C6C5EDD2}"/>
              </a:ext>
            </a:extLst>
          </p:cNvPr>
          <p:cNvGrpSpPr>
            <a:grpSpLocks noChangeAspect="1"/>
          </p:cNvGrpSpPr>
          <p:nvPr/>
        </p:nvGrpSpPr>
        <p:grpSpPr>
          <a:xfrm>
            <a:off x="264757" y="1406902"/>
            <a:ext cx="11662485" cy="4240714"/>
            <a:chOff x="203200" y="2392363"/>
            <a:chExt cx="8893175" cy="3233737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C066B322-9ACC-38A1-41C0-2CBF8F1CF2A3}"/>
                </a:ext>
              </a:extLst>
            </p:cNvPr>
            <p:cNvSpPr txBox="1"/>
            <p:nvPr/>
          </p:nvSpPr>
          <p:spPr>
            <a:xfrm>
              <a:off x="203200" y="2392363"/>
              <a:ext cx="3590925" cy="3233737"/>
            </a:xfrm>
            <a:prstGeom prst="rect">
              <a:avLst/>
            </a:prstGeom>
            <a:solidFill>
              <a:srgbClr val="F9F9F9"/>
            </a:solidFill>
          </p:spPr>
          <p:txBody>
            <a:bodyPr lIns="0" tIns="1905" rIns="0" bIns="0">
              <a:spAutoFit/>
            </a:bodyPr>
            <a:lstStyle/>
            <a:p>
              <a:pPr marL="342900" indent="-342900">
                <a:spcBef>
                  <a:spcPts val="15"/>
                </a:spcBef>
                <a:buFont typeface="+mj-lt"/>
                <a:buAutoNum type="arabicPeriod"/>
                <a:defRPr/>
              </a:pPr>
              <a:r>
                <a:rPr lang="it-IT" sz="1400" dirty="0">
                  <a:latin typeface="+mj-lt"/>
                  <a:cs typeface="Calibri" panose="020F0502020204030204"/>
                </a:rPr>
                <a:t>Riferimento: SSPC (SNPA), da adattare;</a:t>
              </a:r>
            </a:p>
            <a:p>
              <a:pPr marL="342900" indent="-342900">
                <a:spcBef>
                  <a:spcPts val="15"/>
                </a:spcBef>
                <a:buFont typeface="+mj-lt"/>
                <a:buAutoNum type="arabicPeriod"/>
                <a:defRPr/>
              </a:pPr>
              <a:r>
                <a:rPr lang="it-IT" sz="1400" dirty="0">
                  <a:latin typeface="+mj-lt"/>
                  <a:cs typeface="Calibri" panose="020F0502020204030204"/>
                </a:rPr>
                <a:t>Classificare i Casi:</a:t>
              </a:r>
            </a:p>
            <a:p>
              <a:pPr marL="728663" lvl="1" indent="-385763">
                <a:spcBef>
                  <a:spcPts val="15"/>
                </a:spcBef>
                <a:buFont typeface="+mj-lt"/>
                <a:buAutoNum type="romanLcPeriod"/>
                <a:defRPr/>
              </a:pPr>
              <a:r>
                <a:rPr lang="it-IT" sz="1400" dirty="0">
                  <a:latin typeface="+mj-lt"/>
                  <a:cs typeface="Calibri" panose="020F0502020204030204"/>
                </a:rPr>
                <a:t>Casi emissivi;</a:t>
              </a:r>
            </a:p>
            <a:p>
              <a:pPr marL="728663" lvl="1" indent="-385763">
                <a:spcBef>
                  <a:spcPts val="15"/>
                </a:spcBef>
                <a:buFont typeface="+mj-lt"/>
                <a:buAutoNum type="romanLcPeriod"/>
                <a:defRPr/>
              </a:pPr>
              <a:r>
                <a:rPr lang="it-IT" sz="1400" dirty="0">
                  <a:latin typeface="+mj-lt"/>
                  <a:cs typeface="Calibri" panose="020F0502020204030204"/>
                </a:rPr>
                <a:t>Casi estrattivi; </a:t>
              </a:r>
            </a:p>
            <a:p>
              <a:pPr marL="728663" lvl="1" indent="-385763">
                <a:spcBef>
                  <a:spcPts val="15"/>
                </a:spcBef>
                <a:buFont typeface="+mj-lt"/>
                <a:buAutoNum type="romanLcPeriod"/>
                <a:defRPr/>
              </a:pPr>
              <a:r>
                <a:rPr lang="it-IT" sz="1400" dirty="0">
                  <a:latin typeface="+mj-lt"/>
                  <a:cs typeface="Calibri" panose="020F0502020204030204"/>
                </a:rPr>
                <a:t>Casi progettuali;</a:t>
              </a:r>
            </a:p>
            <a:p>
              <a:pPr marL="342900" indent="-342900">
                <a:spcBef>
                  <a:spcPts val="15"/>
                </a:spcBef>
                <a:buFont typeface="+mj-lt"/>
                <a:buAutoNum type="arabicPeriod"/>
                <a:defRPr/>
              </a:pPr>
              <a:r>
                <a:rPr lang="it-IT" sz="1400" dirty="0">
                  <a:latin typeface="+mj-lt"/>
                  <a:cs typeface="Calibri" panose="020F0502020204030204"/>
                </a:rPr>
                <a:t>Descrivere il contesto territoriale e valutarne le criticità;</a:t>
              </a:r>
            </a:p>
            <a:p>
              <a:pPr marL="342900" indent="-342900">
                <a:spcBef>
                  <a:spcPts val="15"/>
                </a:spcBef>
                <a:buFont typeface="+mj-lt"/>
                <a:buAutoNum type="arabicPeriod"/>
                <a:defRPr/>
              </a:pPr>
              <a:r>
                <a:rPr lang="it-IT" sz="1400" dirty="0">
                  <a:latin typeface="+mj-lt"/>
                  <a:cs typeface="Calibri" panose="020F0502020204030204"/>
                </a:rPr>
                <a:t>Valutare l’affidabilità del Gestore;</a:t>
              </a:r>
            </a:p>
            <a:p>
              <a:pPr marL="342900" indent="-342900">
                <a:spcBef>
                  <a:spcPts val="15"/>
                </a:spcBef>
                <a:buFont typeface="+mj-lt"/>
                <a:buAutoNum type="arabicPeriod"/>
                <a:defRPr/>
              </a:pPr>
              <a:r>
                <a:rPr lang="it-IT" sz="1400" dirty="0">
                  <a:latin typeface="+mj-lt"/>
                  <a:cs typeface="Calibri" panose="020F0502020204030204"/>
                </a:rPr>
                <a:t>Definire i criteri di criticità;</a:t>
              </a:r>
            </a:p>
            <a:p>
              <a:pPr marL="342900" indent="-342900">
                <a:spcBef>
                  <a:spcPts val="15"/>
                </a:spcBef>
                <a:buFont typeface="+mj-lt"/>
                <a:buAutoNum type="arabicPeriod"/>
                <a:defRPr/>
              </a:pPr>
              <a:r>
                <a:rPr lang="it-IT" sz="1400" dirty="0">
                  <a:latin typeface="+mj-lt"/>
                  <a:cs typeface="Calibri" panose="020F0502020204030204"/>
                </a:rPr>
                <a:t>Assegnare i punteggi di criticità;</a:t>
              </a:r>
            </a:p>
            <a:p>
              <a:pPr marL="342900" indent="-342900">
                <a:spcBef>
                  <a:spcPts val="15"/>
                </a:spcBef>
                <a:buFont typeface="+mj-lt"/>
                <a:buAutoNum type="arabicPeriod"/>
                <a:defRPr/>
              </a:pPr>
              <a:r>
                <a:rPr lang="it-IT" sz="1400" dirty="0">
                  <a:latin typeface="+mj-lt"/>
                  <a:cs typeface="Calibri" panose="020F0502020204030204"/>
                </a:rPr>
                <a:t>Costruire le graduatorie di criticità;</a:t>
              </a:r>
            </a:p>
            <a:p>
              <a:pPr marL="342900" indent="-342900">
                <a:spcBef>
                  <a:spcPts val="15"/>
                </a:spcBef>
                <a:buFont typeface="+mj-lt"/>
                <a:buAutoNum type="arabicPeriod"/>
                <a:defRPr/>
              </a:pPr>
              <a:r>
                <a:rPr lang="it-IT" sz="1400" dirty="0">
                  <a:latin typeface="+mj-lt"/>
                  <a:cs typeface="Calibri" panose="020F0502020204030204"/>
                </a:rPr>
                <a:t>Definire il tipo di controllo da associare a ciascun Caso;</a:t>
              </a:r>
            </a:p>
            <a:p>
              <a:pPr marL="342900" indent="-342900">
                <a:spcBef>
                  <a:spcPts val="15"/>
                </a:spcBef>
                <a:buFont typeface="+mj-lt"/>
                <a:buAutoNum type="arabicPeriod"/>
                <a:defRPr/>
              </a:pPr>
              <a:r>
                <a:rPr lang="it-IT" sz="1400" dirty="0">
                  <a:latin typeface="+mj-lt"/>
                  <a:cs typeface="Calibri" panose="020F0502020204030204"/>
                </a:rPr>
                <a:t>Costruire i calendari dei controlli;</a:t>
              </a:r>
            </a:p>
            <a:p>
              <a:pPr marL="342900" indent="-342900">
                <a:spcBef>
                  <a:spcPts val="15"/>
                </a:spcBef>
                <a:buFont typeface="+mj-lt"/>
                <a:buAutoNum type="arabicPeriod"/>
                <a:defRPr/>
              </a:pPr>
              <a:r>
                <a:rPr lang="it-IT" sz="1400" dirty="0">
                  <a:latin typeface="+mj-lt"/>
                  <a:cs typeface="Calibri" panose="020F0502020204030204"/>
                </a:rPr>
                <a:t>Prevedere le risorse necessarie;</a:t>
              </a:r>
              <a:endParaRPr sz="1400" dirty="0">
                <a:latin typeface="+mj-lt"/>
                <a:cs typeface="Calibri" panose="020F0502020204030204"/>
              </a:endParaRPr>
            </a:p>
          </p:txBody>
        </p:sp>
        <p:pic>
          <p:nvPicPr>
            <p:cNvPr id="14" name="Immagine 5">
              <a:extLst>
                <a:ext uri="{FF2B5EF4-FFF2-40B4-BE49-F238E27FC236}">
                  <a16:creationId xmlns:a16="http://schemas.microsoft.com/office/drawing/2014/main" id="{51D9BCE9-CF8D-D989-6C4A-D9B898196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550" y="2430463"/>
              <a:ext cx="1211263" cy="1535112"/>
            </a:xfrm>
            <a:prstGeom prst="rect">
              <a:avLst/>
            </a:prstGeom>
            <a:noFill/>
            <a:ln w="31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66A9E80E-8DB3-ABB6-C467-84EC56B3A88E}"/>
                </a:ext>
              </a:extLst>
            </p:cNvPr>
            <p:cNvSpPr txBox="1"/>
            <p:nvPr/>
          </p:nvSpPr>
          <p:spPr>
            <a:xfrm>
              <a:off x="5599113" y="2392363"/>
              <a:ext cx="3341687" cy="555625"/>
            </a:xfrm>
            <a:prstGeom prst="rect">
              <a:avLst/>
            </a:prstGeom>
            <a:solidFill>
              <a:srgbClr val="F9F9F9"/>
            </a:solidFill>
          </p:spPr>
          <p:txBody>
            <a:bodyPr lIns="0" tIns="1905" rIns="0" bIns="0">
              <a:spAutoFit/>
            </a:bodyPr>
            <a:lstStyle/>
            <a:p>
              <a:pPr>
                <a:spcBef>
                  <a:spcPts val="15"/>
                </a:spcBef>
                <a:defRPr/>
              </a:pPr>
              <a:r>
                <a:rPr lang="it-IT" sz="1200" dirty="0">
                  <a:latin typeface="+mj-lt"/>
                  <a:cs typeface="Calibri" panose="020F0502020204030204"/>
                </a:rPr>
                <a:t>Sviluppo: usare il Punteggio di Classificazione ottenuto dalla Scheda di Valutazione in fase di istruttoria dell’autorizzazione</a:t>
              </a:r>
              <a:endParaRPr sz="1200" dirty="0">
                <a:latin typeface="+mj-lt"/>
                <a:cs typeface="Calibri" panose="020F0502020204030204"/>
              </a:endParaRPr>
            </a:p>
          </p:txBody>
        </p:sp>
        <p:sp>
          <p:nvSpPr>
            <p:cNvPr id="16" name="Freccia circolare in giù 8">
              <a:extLst>
                <a:ext uri="{FF2B5EF4-FFF2-40B4-BE49-F238E27FC236}">
                  <a16:creationId xmlns:a16="http://schemas.microsoft.com/office/drawing/2014/main" id="{65EB5047-3435-529F-6A7E-26F1461B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363" y="2924175"/>
              <a:ext cx="2608262" cy="381000"/>
            </a:xfrm>
            <a:prstGeom prst="curvedDownArrow">
              <a:avLst>
                <a:gd name="adj1" fmla="val 24943"/>
                <a:gd name="adj2" fmla="val 49918"/>
                <a:gd name="adj3" fmla="val 25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8580" tIns="34290" rIns="68580" bIns="34290"/>
            <a:lstStyle>
              <a:lvl1pPr defTabSz="685800">
                <a:spcBef>
                  <a:spcPct val="20000"/>
                </a:spcBef>
                <a:buClr>
                  <a:srgbClr val="21449C"/>
                </a:buClr>
                <a:buChar char="•"/>
                <a:defRPr sz="2800">
                  <a:solidFill>
                    <a:schemeClr val="tx1"/>
                  </a:solidFill>
                  <a:latin typeface="DecimaWE Rg" panose="02000000000000000000" pitchFamily="2" charset="0"/>
                </a:defRPr>
              </a:lvl1pPr>
              <a:lvl2pPr marL="742950" indent="-285750" defTabSz="6858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DecimaWE Rg" panose="02000000000000000000" pitchFamily="2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DecimaWE Rg" panose="02000000000000000000" pitchFamily="2" charset="0"/>
                </a:defRPr>
              </a:lvl3pPr>
              <a:lvl4pPr marL="1600200" indent="-228600" defTabSz="685800">
                <a:spcBef>
                  <a:spcPct val="20000"/>
                </a:spcBef>
                <a:defRPr>
                  <a:solidFill>
                    <a:schemeClr val="tx1"/>
                  </a:solidFill>
                  <a:latin typeface="DecimaW03 Rg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DecimaW03 Rg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DecimaW03 Rg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DecimaW03 Rg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DecimaW03 Rg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DecimaW03 Rg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it-IT" altLang="it-IT" sz="3300"/>
            </a:p>
          </p:txBody>
        </p:sp>
        <p:pic>
          <p:nvPicPr>
            <p:cNvPr id="17" name="Immagine 10">
              <a:extLst>
                <a:ext uri="{FF2B5EF4-FFF2-40B4-BE49-F238E27FC236}">
                  <a16:creationId xmlns:a16="http://schemas.microsoft.com/office/drawing/2014/main" id="{F477D7C7-08E3-ED79-631C-1A3A43742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875" y="3378200"/>
              <a:ext cx="3746500" cy="160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35384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975" y="198438"/>
            <a:ext cx="70462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buNone/>
              <a:defRPr/>
            </a:pPr>
            <a:r>
              <a:rPr lang="it-IT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Applicare il </a:t>
            </a:r>
            <a:r>
              <a:rPr lang="it-IT" sz="22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D.Lgs.</a:t>
            </a:r>
            <a:r>
              <a:rPr lang="it-IT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103/2024: la gestione dei dati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AC03DA6-382B-2CDE-586D-DBE843368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5" y="2189409"/>
            <a:ext cx="3888432" cy="301158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934016E-921D-6ABF-BFEA-789BF8624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45" y="1022622"/>
            <a:ext cx="1962150" cy="10668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EE30AB2-D16A-54C6-8D55-D4D133FA1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088" y="1405827"/>
            <a:ext cx="3588630" cy="156716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Immagine 10" descr="Immagine che contiene testo, schermata, Carattere, cerchio&#10;&#10;Descrizione generata automaticamente">
            <a:extLst>
              <a:ext uri="{FF2B5EF4-FFF2-40B4-BE49-F238E27FC236}">
                <a16:creationId xmlns:a16="http://schemas.microsoft.com/office/drawing/2014/main" id="{20B44655-0111-4EFE-E93D-6C2EE9C5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55" y="1808560"/>
            <a:ext cx="41529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8C2D1AC-4241-DF85-BAD3-0B617682C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25" y="4178697"/>
            <a:ext cx="4419600" cy="178276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8119A3E1-6EB0-0D96-7351-BF1CFF4C7A5F}"/>
              </a:ext>
            </a:extLst>
          </p:cNvPr>
          <p:cNvSpPr/>
          <p:nvPr/>
        </p:nvSpPr>
        <p:spPr bwMode="auto">
          <a:xfrm rot="20103146">
            <a:off x="3107269" y="2259346"/>
            <a:ext cx="2229075" cy="41399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1C7363A9-86A2-4EE0-F073-A79CBC4A93A0}"/>
              </a:ext>
            </a:extLst>
          </p:cNvPr>
          <p:cNvSpPr/>
          <p:nvPr/>
        </p:nvSpPr>
        <p:spPr bwMode="auto">
          <a:xfrm rot="1403024">
            <a:off x="7407207" y="2371910"/>
            <a:ext cx="2566050" cy="47532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9D08A497-E9EF-14C5-3EA9-6F118E6D23A4}"/>
              </a:ext>
            </a:extLst>
          </p:cNvPr>
          <p:cNvSpPr/>
          <p:nvPr/>
        </p:nvSpPr>
        <p:spPr bwMode="auto">
          <a:xfrm rot="5400000">
            <a:off x="4726007" y="3927129"/>
            <a:ext cx="2229075" cy="41399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FFDBBFC8-FFB2-0C55-1C8D-73316C349AB3}"/>
              </a:ext>
            </a:extLst>
          </p:cNvPr>
          <p:cNvSpPr/>
          <p:nvPr/>
        </p:nvSpPr>
        <p:spPr bwMode="auto">
          <a:xfrm rot="13507988">
            <a:off x="1451136" y="4818511"/>
            <a:ext cx="2229075" cy="41399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61957854-314B-0EAA-5A2F-6517817DDC1A}"/>
              </a:ext>
            </a:extLst>
          </p:cNvPr>
          <p:cNvSpPr/>
          <p:nvPr/>
        </p:nvSpPr>
        <p:spPr bwMode="auto">
          <a:xfrm rot="7784186">
            <a:off x="7175375" y="4683303"/>
            <a:ext cx="2229075" cy="41399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1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C27449D-7A4C-6199-E316-BBDFE932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27" y="1068373"/>
            <a:ext cx="4664164" cy="188141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FAB50A4-5D52-EAFC-6849-151B08D7F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1176" y="0"/>
            <a:ext cx="6645873" cy="742950"/>
          </a:xfrm>
        </p:spPr>
        <p:txBody>
          <a:bodyPr/>
          <a:lstStyle/>
          <a:p>
            <a:r>
              <a:rPr lang="it-IT" altLang="it-IT" sz="2200" i="1" dirty="0">
                <a:solidFill>
                  <a:schemeClr val="bg1"/>
                </a:solidFill>
              </a:rPr>
              <a:t>Lo scambio di dati coi documenti contenuti nel Fascicolo Informatico d’Impresa</a:t>
            </a:r>
          </a:p>
        </p:txBody>
      </p:sp>
      <p:grpSp>
        <p:nvGrpSpPr>
          <p:cNvPr id="9" name="Gruppo 14">
            <a:extLst>
              <a:ext uri="{FF2B5EF4-FFF2-40B4-BE49-F238E27FC236}">
                <a16:creationId xmlns:a16="http://schemas.microsoft.com/office/drawing/2014/main" id="{9AB344C9-EE87-0C01-DC83-F02C0A417DEB}"/>
              </a:ext>
            </a:extLst>
          </p:cNvPr>
          <p:cNvGrpSpPr>
            <a:grpSpLocks/>
          </p:cNvGrpSpPr>
          <p:nvPr/>
        </p:nvGrpSpPr>
        <p:grpSpPr bwMode="auto">
          <a:xfrm>
            <a:off x="164951" y="3006660"/>
            <a:ext cx="8731250" cy="2894012"/>
            <a:chOff x="205996" y="1290587"/>
            <a:chExt cx="8732008" cy="2893818"/>
          </a:xfrm>
        </p:grpSpPr>
        <p:grpSp>
          <p:nvGrpSpPr>
            <p:cNvPr id="10" name="Gruppo 11">
              <a:extLst>
                <a:ext uri="{FF2B5EF4-FFF2-40B4-BE49-F238E27FC236}">
                  <a16:creationId xmlns:a16="http://schemas.microsoft.com/office/drawing/2014/main" id="{B4C51DA4-DB93-C76E-B6C8-4C3043A8278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5996" y="1290587"/>
              <a:ext cx="8732008" cy="2371039"/>
              <a:chOff x="107504" y="981025"/>
              <a:chExt cx="9773096" cy="2653730"/>
            </a:xfrm>
          </p:grpSpPr>
          <p:pic>
            <p:nvPicPr>
              <p:cNvPr id="12" name="Immagine 7">
                <a:extLst>
                  <a:ext uri="{FF2B5EF4-FFF2-40B4-BE49-F238E27FC236}">
                    <a16:creationId xmlns:a16="http://schemas.microsoft.com/office/drawing/2014/main" id="{05E82FA6-CE33-09CD-BCBB-B601217327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1015380"/>
                <a:ext cx="4953000" cy="261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Immagine 10">
                <a:extLst>
                  <a:ext uri="{FF2B5EF4-FFF2-40B4-BE49-F238E27FC236}">
                    <a16:creationId xmlns:a16="http://schemas.microsoft.com/office/drawing/2014/main" id="{BD548CC7-2E20-F70D-9B76-09FD2197F9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5250" y="981025"/>
                <a:ext cx="4705350" cy="264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Immagine 13">
              <a:extLst>
                <a:ext uri="{FF2B5EF4-FFF2-40B4-BE49-F238E27FC236}">
                  <a16:creationId xmlns:a16="http://schemas.microsoft.com/office/drawing/2014/main" id="{CCEC6F9F-85A5-F6C7-B2C8-9907CE8404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660530"/>
              <a:ext cx="68770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1F78B559-E424-6A2B-7352-17D10394AE8B}"/>
              </a:ext>
            </a:extLst>
          </p:cNvPr>
          <p:cNvSpPr/>
          <p:nvPr/>
        </p:nvSpPr>
        <p:spPr bwMode="auto">
          <a:xfrm rot="1438065">
            <a:off x="8665519" y="5282468"/>
            <a:ext cx="2281166" cy="294196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5" name="Immagine 3">
            <a:extLst>
              <a:ext uri="{FF2B5EF4-FFF2-40B4-BE49-F238E27FC236}">
                <a16:creationId xmlns:a16="http://schemas.microsoft.com/office/drawing/2014/main" id="{6472D376-22DF-C5F4-3031-52F3B1B4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0" y="1068373"/>
            <a:ext cx="3614569" cy="364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9286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37" y="2105916"/>
            <a:ext cx="6671256" cy="2295695"/>
          </a:xfrm>
        </p:spPr>
        <p:txBody>
          <a:bodyPr/>
          <a:lstStyle/>
          <a:p>
            <a:pPr algn="ctr"/>
            <a:r>
              <a:rPr lang="it-IT" sz="4800" dirty="0"/>
              <a:t>Grazie per l’attenzione</a:t>
            </a:r>
            <a:br>
              <a:rPr lang="it-IT" sz="4800" dirty="0"/>
            </a:br>
            <a:br>
              <a:rPr lang="it-IT" sz="4800" dirty="0"/>
            </a:br>
            <a:r>
              <a:rPr lang="it-IT" i="1" dirty="0"/>
              <a:t>ambiente@regione.fvg.it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244269"/>
            <a:ext cx="68329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2200" b="1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Forum per i controlli ambientali</a:t>
            </a:r>
            <a:endParaRPr lang="it-IT" sz="2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19B14649-6BB6-D401-2D1A-FBAB2CA6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56" y="1133305"/>
            <a:ext cx="3480210" cy="46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ABCDFF1-CC4F-55AE-3420-5AADEBAFC4C9}"/>
              </a:ext>
            </a:extLst>
          </p:cNvPr>
          <p:cNvSpPr txBox="1">
            <a:spLocks/>
          </p:cNvSpPr>
          <p:nvPr/>
        </p:nvSpPr>
        <p:spPr bwMode="auto">
          <a:xfrm>
            <a:off x="11220636" y="5784773"/>
            <a:ext cx="759854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r"/>
            <a:r>
              <a:rPr lang="it-IT" sz="600" b="0" i="1" kern="0" dirty="0"/>
              <a:t>(M. Nicolini)</a:t>
            </a:r>
          </a:p>
        </p:txBody>
      </p:sp>
    </p:spTree>
    <p:extLst>
      <p:ext uri="{BB962C8B-B14F-4D97-AF65-F5344CB8AC3E}">
        <p14:creationId xmlns:p14="http://schemas.microsoft.com/office/powerpoint/2010/main" val="732167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8438"/>
            <a:ext cx="68329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marL="93663" indent="-93663" algn="ctr" eaLnBrk="0" fontAlgn="base" hangingPunct="0">
              <a:spcBef>
                <a:spcPts val="0"/>
              </a:spcBef>
              <a:defRPr/>
            </a:pPr>
            <a:r>
              <a:rPr lang="it-IT" sz="2200" b="1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Le direttrici che guidano l’attività di sorveglianza</a:t>
            </a:r>
            <a:endParaRPr lang="it-IT" sz="2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3C14E5A-E552-0BCB-52F9-14CFA1F47EF7}"/>
              </a:ext>
            </a:extLst>
          </p:cNvPr>
          <p:cNvSpPr txBox="1">
            <a:spLocks/>
          </p:cNvSpPr>
          <p:nvPr/>
        </p:nvSpPr>
        <p:spPr bwMode="auto">
          <a:xfrm>
            <a:off x="7062633" y="1359496"/>
            <a:ext cx="4835324" cy="3962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it-IT" sz="1400" kern="0" dirty="0"/>
              <a:t>Le tre </a:t>
            </a:r>
            <a:r>
              <a:rPr lang="it-IT" sz="1400" b="1" u="sng" kern="0" dirty="0"/>
              <a:t>direttrici</a:t>
            </a:r>
            <a:r>
              <a:rPr lang="it-IT" sz="1400" kern="0" dirty="0"/>
              <a:t> di sviluppo dell’attività del CTSA:</a:t>
            </a:r>
          </a:p>
          <a:p>
            <a:pPr marL="257175" indent="-257175" algn="just"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1400" u="sng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1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Sviluppo dei metodi e attività diretta</a:t>
            </a:r>
            <a:r>
              <a:rPr lang="it-IT" sz="1400" u="sng" dirty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: standardizzazione delle procedure di gestione delle informazioni ed esecuzione dei controlli a livello di ciascun Servizio, con digitalizzazione e reingegnerizzazione dei processi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1400" u="sng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1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Gestione armonizzata</a:t>
            </a:r>
            <a:r>
              <a:rPr lang="it-IT" sz="1400" u="sng" dirty="0"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coordinamento tra le attività svolte dai Servizi e le Autorità di Controllo; azione coordinata, condivisione della programmazione e informazioni, formazione reciproca sulle procedure operative e contenuti tecnico-legali; economia dell’azione e semplificazione delle operazioni; stesura di Protocolli d’Intesa, elaborazione congiunta di LG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1400" u="sng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1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Gestione partecipata</a:t>
            </a:r>
            <a:r>
              <a:rPr lang="it-IT" sz="1400" u="sng" dirty="0"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Forum dei Controlli Ambientali; contatto con gli stakeholder; loro integrazione nella progettazione e funzionamento del ciclo regolatore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C3824B5-9A94-CD14-5256-EF36916B0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43" y="1080321"/>
            <a:ext cx="5003800" cy="22606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CA5609CF-59E1-38F8-51CB-BAAF79840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20" y="3651972"/>
            <a:ext cx="1548036" cy="224339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ccia circolare in giù 8">
            <a:extLst>
              <a:ext uri="{FF2B5EF4-FFF2-40B4-BE49-F238E27FC236}">
                <a16:creationId xmlns:a16="http://schemas.microsoft.com/office/drawing/2014/main" id="{527F1913-7C5F-7533-6F98-7329509E5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869" y="1848121"/>
            <a:ext cx="2608262" cy="381000"/>
          </a:xfrm>
          <a:prstGeom prst="curvedDownArrow">
            <a:avLst>
              <a:gd name="adj1" fmla="val 24943"/>
              <a:gd name="adj2" fmla="val 49918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defTabSz="685800"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 defTabSz="6858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 defTabSz="6858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 defTabSz="6858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3300"/>
          </a:p>
        </p:txBody>
      </p:sp>
      <p:sp>
        <p:nvSpPr>
          <p:cNvPr id="11" name="Freccia circolare in giù 8">
            <a:extLst>
              <a:ext uri="{FF2B5EF4-FFF2-40B4-BE49-F238E27FC236}">
                <a16:creationId xmlns:a16="http://schemas.microsoft.com/office/drawing/2014/main" id="{0D7D1A96-62DF-FF1F-FA62-0EE0CFBF1B4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78945" y="5061268"/>
            <a:ext cx="3629812" cy="535225"/>
          </a:xfrm>
          <a:prstGeom prst="curvedDownArrow">
            <a:avLst>
              <a:gd name="adj1" fmla="val 24943"/>
              <a:gd name="adj2" fmla="val 49918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defTabSz="685800"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 defTabSz="6858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 defTabSz="6858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 defTabSz="6858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3300"/>
          </a:p>
        </p:txBody>
      </p:sp>
    </p:spTree>
    <p:extLst>
      <p:ext uri="{BB962C8B-B14F-4D97-AF65-F5344CB8AC3E}">
        <p14:creationId xmlns:p14="http://schemas.microsoft.com/office/powerpoint/2010/main" val="24882700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8438"/>
            <a:ext cx="68329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marL="93663" indent="-93663" algn="ctr" eaLnBrk="0" fontAlgn="base" hangingPunct="0">
              <a:spcBef>
                <a:spcPts val="0"/>
              </a:spcBef>
              <a:defRPr/>
            </a:pPr>
            <a:r>
              <a:rPr lang="it-IT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linee guida applicano i principi del ciclo regolatore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773F7DDA-2DE5-AF1A-B883-9F8CC2B8A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96" y="1143000"/>
            <a:ext cx="6298759" cy="4709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69F181DA-206C-23BA-1F5C-C335B84C3FF8}"/>
              </a:ext>
            </a:extLst>
          </p:cNvPr>
          <p:cNvSpPr txBox="1"/>
          <p:nvPr/>
        </p:nvSpPr>
        <p:spPr>
          <a:xfrm>
            <a:off x="553390" y="1221969"/>
            <a:ext cx="3857245" cy="4188326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Superare la </a:t>
            </a:r>
            <a:r>
              <a:rPr lang="it-IT" sz="1600" b="1" dirty="0">
                <a:latin typeface="Calibri" panose="020F0502020204030204"/>
                <a:cs typeface="Calibri" panose="020F0502020204030204"/>
              </a:rPr>
              <a:t>linearità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del processo: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Istanza; 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Istruttoria;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Autorizzazione; 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Controllo;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Sanzione;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16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Chiudere il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ciclo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regolatore: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Pianificazione di settore;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Azione amministrativa (autorizzazioni ecc.)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Programmare i controlli (es. SSPC/SNPA);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Eseguire i controlli;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Correggere l’azione amministrativa;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Aggiornare la pianificazione di settore;</a:t>
            </a:r>
          </a:p>
          <a:p>
            <a:pPr marL="285750" indent="-28575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it-IT" sz="16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NB: non c’è un inizio, o una fine…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… ma il miglioramento è continuo!</a:t>
            </a:r>
            <a:endParaRPr sz="1600" dirty="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07428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8438"/>
            <a:ext cx="68329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marL="93663" indent="-93663" algn="ctr" eaLnBrk="0" fontAlgn="base" hangingPunct="0">
              <a:spcBef>
                <a:spcPts val="0"/>
              </a:spcBef>
              <a:defRPr/>
            </a:pPr>
            <a:r>
              <a:rPr lang="it-IT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Linee guida e formati ver. 1.0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04B66363-747E-ECCE-0E81-DF3B87E011DA}"/>
              </a:ext>
            </a:extLst>
          </p:cNvPr>
          <p:cNvGrpSpPr>
            <a:grpSpLocks noChangeAspect="1"/>
          </p:cNvGrpSpPr>
          <p:nvPr/>
        </p:nvGrpSpPr>
        <p:grpSpPr>
          <a:xfrm>
            <a:off x="270065" y="1249465"/>
            <a:ext cx="11731852" cy="4388992"/>
            <a:chOff x="1244980" y="1001341"/>
            <a:chExt cx="13171107" cy="4927430"/>
          </a:xfrm>
        </p:grpSpPr>
        <p:pic>
          <p:nvPicPr>
            <p:cNvPr id="2" name="Immagine 8">
              <a:extLst>
                <a:ext uri="{FF2B5EF4-FFF2-40B4-BE49-F238E27FC236}">
                  <a16:creationId xmlns:a16="http://schemas.microsoft.com/office/drawing/2014/main" id="{EF889EF0-8E60-67E5-C8A1-921FE0DD5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980" y="1386898"/>
              <a:ext cx="4114099" cy="44926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0F6E8B8B-E5C5-0FEB-66C4-F055CEED6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6035" y="1337721"/>
              <a:ext cx="4467225" cy="4591050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908186C1-A022-8653-593F-6DA531611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67912" y="1604962"/>
              <a:ext cx="4448175" cy="2886075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5DE25CEA-9F4F-2573-B3D0-BBBA3AC9D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4561" y="1001341"/>
              <a:ext cx="2543175" cy="285750"/>
            </a:xfrm>
            <a:prstGeom prst="rect">
              <a:avLst/>
            </a:prstGeom>
          </p:spPr>
        </p:pic>
      </p:grpSp>
      <p:sp>
        <p:nvSpPr>
          <p:cNvPr id="24" name="object 6">
            <a:extLst>
              <a:ext uri="{FF2B5EF4-FFF2-40B4-BE49-F238E27FC236}">
                <a16:creationId xmlns:a16="http://schemas.microsoft.com/office/drawing/2014/main" id="{4A362809-BB2F-3764-ECFD-A20E3940BC75}"/>
              </a:ext>
            </a:extLst>
          </p:cNvPr>
          <p:cNvSpPr txBox="1"/>
          <p:nvPr/>
        </p:nvSpPr>
        <p:spPr>
          <a:xfrm>
            <a:off x="270065" y="1317190"/>
            <a:ext cx="2647384" cy="117340"/>
          </a:xfrm>
          <a:prstGeom prst="rect">
            <a:avLst/>
          </a:prstGeom>
          <a:solidFill>
            <a:srgbClr val="F9F9F9"/>
          </a:solidFill>
          <a:ln>
            <a:solidFill>
              <a:schemeClr val="accent6"/>
            </a:solidFill>
          </a:ln>
        </p:spPr>
        <p:txBody>
          <a:bodyPr wrap="square" lIns="0" tIns="1905" rIns="0" bIns="0">
            <a:spAutoFit/>
          </a:bodyPr>
          <a:lstStyle/>
          <a:p>
            <a:pPr>
              <a:spcBef>
                <a:spcPts val="15"/>
              </a:spcBef>
              <a:defRPr/>
            </a:pPr>
            <a:r>
              <a:rPr lang="it-IT" sz="750" dirty="0">
                <a:cs typeface="Calibri" panose="020F0502020204030204"/>
              </a:rPr>
              <a:t>Decreto 57193/GRFVG </a:t>
            </a:r>
            <a:r>
              <a:rPr lang="it-IT" sz="750" dirty="0" err="1">
                <a:cs typeface="Calibri" panose="020F0502020204030204"/>
              </a:rPr>
              <a:t>dd</a:t>
            </a:r>
            <a:r>
              <a:rPr lang="it-IT" sz="750" dirty="0">
                <a:cs typeface="Calibri" panose="020F0502020204030204"/>
              </a:rPr>
              <a:t>. 28/11/2023</a:t>
            </a:r>
            <a:endParaRPr sz="75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38352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8438"/>
            <a:ext cx="68329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marL="93663" indent="-93663" algn="ctr" eaLnBrk="0" fontAlgn="base" hangingPunct="0">
              <a:spcBef>
                <a:spcPts val="0"/>
              </a:spcBef>
              <a:defRPr/>
            </a:pPr>
            <a:r>
              <a:rPr lang="it-IT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percorso del Forum e le osservazioni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461B4C1C-B981-0203-2E12-E953124EC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409700"/>
            <a:ext cx="11455400" cy="4364763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it-IT" sz="1800" dirty="0"/>
              <a:t>Identificazione dei portatori di interesse (stakeholders):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it-IT" sz="1800" b="1" dirty="0"/>
              <a:t>Associazioni di Categoria</a:t>
            </a:r>
            <a:r>
              <a:rPr lang="it-IT" sz="1800" dirty="0"/>
              <a:t>, cluster di imprese e Consorzi di Sviluppo Industriale: rappresentanti dei soggetti produttivi e titolari delle autorizzazioni;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it-IT" sz="1800" b="1" dirty="0"/>
              <a:t>Autorità Concorrenti</a:t>
            </a:r>
            <a:r>
              <a:rPr lang="it-IT" sz="1800" dirty="0"/>
              <a:t>: emettono atti autorizzativi e partecipano ai controlli;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it-IT" sz="1800" b="1" dirty="0"/>
              <a:t>Enti di Formazione e Ordini Professionali</a:t>
            </a:r>
            <a:r>
              <a:rPr lang="it-IT" sz="1800" dirty="0"/>
              <a:t>: formazione, sviluppo e ricerca; rappresentanti di professionisti, progettisti e consulenti per le imprese;</a:t>
            </a:r>
          </a:p>
          <a:p>
            <a:pPr algn="just">
              <a:buFont typeface="+mj-lt"/>
              <a:buAutoNum type="arabicPeriod"/>
            </a:pPr>
            <a:r>
              <a:rPr lang="it-IT" sz="1800" dirty="0"/>
              <a:t>Diffusione delle Linee Guida e dei formati documentali versione 1.0;</a:t>
            </a:r>
          </a:p>
          <a:p>
            <a:pPr algn="just">
              <a:buFont typeface="+mj-lt"/>
              <a:buAutoNum type="arabicPeriod"/>
            </a:pPr>
            <a:r>
              <a:rPr lang="it-IT" sz="1800" dirty="0"/>
              <a:t>Esposizione dei materiali tecnici ai portatori di interesse;</a:t>
            </a:r>
          </a:p>
          <a:p>
            <a:pPr algn="just">
              <a:buFont typeface="+mj-lt"/>
              <a:buAutoNum type="arabicPeriod"/>
            </a:pPr>
            <a:r>
              <a:rPr lang="it-IT" sz="1800" dirty="0"/>
              <a:t>Contributi dei portatori di interesse : osservazioni e proposte;</a:t>
            </a:r>
          </a:p>
          <a:p>
            <a:pPr algn="just">
              <a:buFont typeface="+mj-lt"/>
              <a:buAutoNum type="arabicPeriod"/>
            </a:pPr>
            <a:r>
              <a:rPr lang="it-IT" sz="1800" dirty="0"/>
              <a:t>Aggiornamento delle Linee Guida e dei formati documentali;</a:t>
            </a:r>
          </a:p>
          <a:p>
            <a:pPr algn="just">
              <a:buFont typeface="+mj-lt"/>
              <a:buAutoNum type="arabicPeriod"/>
            </a:pPr>
            <a:r>
              <a:rPr lang="it-IT" sz="1800" dirty="0"/>
              <a:t>Presentazione della versione 1.1;</a:t>
            </a:r>
          </a:p>
        </p:txBody>
      </p:sp>
    </p:spTree>
    <p:extLst>
      <p:ext uri="{BB962C8B-B14F-4D97-AF65-F5344CB8AC3E}">
        <p14:creationId xmlns:p14="http://schemas.microsoft.com/office/powerpoint/2010/main" val="7001951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A3E523D-950E-FA20-F033-8FD9FD96E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744477"/>
              </p:ext>
            </p:extLst>
          </p:nvPr>
        </p:nvGraphicFramePr>
        <p:xfrm>
          <a:off x="342900" y="1029397"/>
          <a:ext cx="11544300" cy="49611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772150">
                  <a:extLst>
                    <a:ext uri="{9D8B030D-6E8A-4147-A177-3AD203B41FA5}">
                      <a16:colId xmlns:a16="http://schemas.microsoft.com/office/drawing/2014/main" val="3000436594"/>
                    </a:ext>
                  </a:extLst>
                </a:gridCol>
                <a:gridCol w="5772150">
                  <a:extLst>
                    <a:ext uri="{9D8B030D-6E8A-4147-A177-3AD203B41FA5}">
                      <a16:colId xmlns:a16="http://schemas.microsoft.com/office/drawing/2014/main" val="2918065391"/>
                    </a:ext>
                  </a:extLst>
                </a:gridCol>
              </a:tblGrid>
              <a:tr h="1093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00">
                          <a:solidFill>
                            <a:schemeClr val="accent4"/>
                          </a:solidFill>
                          <a:effectLst/>
                        </a:rPr>
                        <a:t>Osservazioni 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00">
                          <a:solidFill>
                            <a:schemeClr val="accent4"/>
                          </a:solidFill>
                          <a:effectLst/>
                        </a:rPr>
                        <a:t>Commento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extLst>
                  <a:ext uri="{0D108BD9-81ED-4DB2-BD59-A6C34878D82A}">
                    <a16:rowId xmlns:a16="http://schemas.microsoft.com/office/drawing/2014/main" val="2155912997"/>
                  </a:ext>
                </a:extLst>
              </a:tr>
              <a:tr h="3707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 dirty="0">
                          <a:solidFill>
                            <a:schemeClr val="accent4"/>
                          </a:solidFill>
                          <a:effectLst/>
                        </a:rPr>
                        <a:t>“Riteniamo poco pertinenti alcuni indicatori e linee di controllo, riportati nelle evidenze ispettive e nei controlli documentali, risultano inoltre estremamente generici e poco contestualizzati.”</a:t>
                      </a:r>
                      <a:endParaRPr lang="it-IT" sz="2800" b="0" kern="100" dirty="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La Scheda di Valutazione prevede livelli di dettaglio dipendenti dallo scopo della singola ispezione, a giudizio del Gruppo ispettivo, in fase preparatoria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extLst>
                  <a:ext uri="{0D108BD9-81ED-4DB2-BD59-A6C34878D82A}">
                    <a16:rowId xmlns:a16="http://schemas.microsoft.com/office/drawing/2014/main" val="3444493144"/>
                  </a:ext>
                </a:extLst>
              </a:tr>
              <a:tr h="6152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 dirty="0">
                          <a:solidFill>
                            <a:schemeClr val="accent4"/>
                          </a:solidFill>
                          <a:effectLst/>
                        </a:rPr>
                        <a:t>“Riteniamo difficoltoso che un UPG possa esprimere giudizi di conformità, non conformità, parziale conformità, in maniera oggettiva ed analitica con riferimento, ad esempio, ai seguenti indicatori:”</a:t>
                      </a:r>
                      <a:endParaRPr lang="it-IT" sz="2800" b="0" kern="100" dirty="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la PG partecipa alla riunione preparativa del controllo, esaminando per quanto di propria competenza gli atti;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durante il controllo, esercita il suo compito di PG, che non è tecnico, ed è coerente con l’intervento degli altri membri (es. assunzione di sommarie informazioni testimoniali, eventuali sequestri, ecc.)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extLst>
                  <a:ext uri="{0D108BD9-81ED-4DB2-BD59-A6C34878D82A}">
                    <a16:rowId xmlns:a16="http://schemas.microsoft.com/office/drawing/2014/main" val="213578929"/>
                  </a:ext>
                </a:extLst>
              </a:tr>
              <a:tr h="911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Scheda di valutazione delle emissioni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 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extLst>
                  <a:ext uri="{0D108BD9-81ED-4DB2-BD59-A6C34878D82A}">
                    <a16:rowId xmlns:a16="http://schemas.microsoft.com/office/drawing/2014/main" val="411692015"/>
                  </a:ext>
                </a:extLst>
              </a:tr>
              <a:tr h="46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“Dovrebbe essere esplicitato meglio il punto I 4.14: Riuso di materiali non rifiuto recuperati dal sistema di abbattimento (ove regolamentato e consentito). Si vuole fare riferimento alle modalità di rigenerazione dei sistemi di abbattimento?”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Eliminato, in quanto di scarso rilievo ed eventualmente sostituibile da altre voci;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extLst>
                  <a:ext uri="{0D108BD9-81ED-4DB2-BD59-A6C34878D82A}">
                    <a16:rowId xmlns:a16="http://schemas.microsoft.com/office/drawing/2014/main" val="2239973876"/>
                  </a:ext>
                </a:extLst>
              </a:tr>
              <a:tr h="277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“Determinare il livello di rischio ambientale basando la conformità su disposizioni non previste giuridicamente è discutibile o quantomeno fuorviante”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Si tratta di valutazione in fase istruttoria, ai fini della classificazione del Caso in termini di rischio;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extLst>
                  <a:ext uri="{0D108BD9-81ED-4DB2-BD59-A6C34878D82A}">
                    <a16:rowId xmlns:a16="http://schemas.microsoft.com/office/drawing/2014/main" val="2329696419"/>
                  </a:ext>
                </a:extLst>
              </a:tr>
              <a:tr h="184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“D 4.1 – I 6.3 Tenuta del registro di impianto e delle manutenzioni”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Se previsto da prescrizione nell’autorizzazione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extLst>
                  <a:ext uri="{0D108BD9-81ED-4DB2-BD59-A6C34878D82A}">
                    <a16:rowId xmlns:a16="http://schemas.microsoft.com/office/drawing/2014/main" val="2166209643"/>
                  </a:ext>
                </a:extLst>
              </a:tr>
              <a:tr h="911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“D 2.4 Trasmissione degli esiti analitici”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Se previsto da prescrizione nell’autorizzazione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extLst>
                  <a:ext uri="{0D108BD9-81ED-4DB2-BD59-A6C34878D82A}">
                    <a16:rowId xmlns:a16="http://schemas.microsoft.com/office/drawing/2014/main" val="2918616260"/>
                  </a:ext>
                </a:extLst>
              </a:tr>
              <a:tr h="911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“D 4.2 Trasmissione dei FIR di smaltimento”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Se previsto da prescrizione nell’autorizzazione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extLst>
                  <a:ext uri="{0D108BD9-81ED-4DB2-BD59-A6C34878D82A}">
                    <a16:rowId xmlns:a16="http://schemas.microsoft.com/office/drawing/2014/main" val="248530035"/>
                  </a:ext>
                </a:extLst>
              </a:tr>
              <a:tr h="911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“I 6.6 Regolare compilazione del registro rifiuti e dei FIR”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Rientra negli elementi generali del controllo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extLst>
                  <a:ext uri="{0D108BD9-81ED-4DB2-BD59-A6C34878D82A}">
                    <a16:rowId xmlns:a16="http://schemas.microsoft.com/office/drawing/2014/main" val="231779618"/>
                  </a:ext>
                </a:extLst>
              </a:tr>
              <a:tr h="911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Scheda di valutazione degli scarichi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 dirty="0">
                          <a:solidFill>
                            <a:schemeClr val="accent4"/>
                          </a:solidFill>
                          <a:effectLst/>
                        </a:rPr>
                        <a:t> </a:t>
                      </a:r>
                      <a:endParaRPr lang="it-IT" sz="2800" b="0" kern="100" dirty="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extLst>
                  <a:ext uri="{0D108BD9-81ED-4DB2-BD59-A6C34878D82A}">
                    <a16:rowId xmlns:a16="http://schemas.microsoft.com/office/drawing/2014/main" val="1925103209"/>
                  </a:ext>
                </a:extLst>
              </a:tr>
              <a:tr h="3707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“Comprendere in un'unica scheda valutativa la gestione degli scarichi degli stabilimenti produttivi insieme agli impianti di trattamento fuori sito di produzione, è poco coerente con lo spirito di semplificazione e chiarezza.”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E’ stata compilata una scheda dedicata, sulla scorta della checklist attualmente in uso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extLst>
                  <a:ext uri="{0D108BD9-81ED-4DB2-BD59-A6C34878D82A}">
                    <a16:rowId xmlns:a16="http://schemas.microsoft.com/office/drawing/2014/main" val="913494940"/>
                  </a:ext>
                </a:extLst>
              </a:tr>
              <a:tr h="184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“Le SDV potrebbero far nascere pretese di documenti e obbligatorietà non normati”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La produzione di atti dovrà avvenire come previsto da prescrizione nell’autorizzazione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extLst>
                  <a:ext uri="{0D108BD9-81ED-4DB2-BD59-A6C34878D82A}">
                    <a16:rowId xmlns:a16="http://schemas.microsoft.com/office/drawing/2014/main" val="1534850861"/>
                  </a:ext>
                </a:extLst>
              </a:tr>
              <a:tr h="184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“L’utilità delle SDV nell’essere strumento di supporto agli imprenditori nelle auto valutazioni”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È uno strumento di uso volontario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extLst>
                  <a:ext uri="{0D108BD9-81ED-4DB2-BD59-A6C34878D82A}">
                    <a16:rowId xmlns:a16="http://schemas.microsoft.com/office/drawing/2014/main" val="4137787462"/>
                  </a:ext>
                </a:extLst>
              </a:tr>
              <a:tr h="4639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Riteniamo che uniformità e oggettività di lettura degli indicatori ambientali rappresentino un punto imprescindibile per gli Imprenditori e per le Autorità di vigilanza, che saranno poi chiamate a controllare il rispetto degli adempimenti di legge.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Il principio è condiviso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extLst>
                  <a:ext uri="{0D108BD9-81ED-4DB2-BD59-A6C34878D82A}">
                    <a16:rowId xmlns:a16="http://schemas.microsoft.com/office/drawing/2014/main" val="2684005389"/>
                  </a:ext>
                </a:extLst>
              </a:tr>
              <a:tr h="6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>
                          <a:solidFill>
                            <a:schemeClr val="accent4"/>
                          </a:solidFill>
                          <a:effectLst/>
                        </a:rPr>
                        <a:t>“È necessario quindi, definire strumenti di valutazione e dare indicazioni concrete su come ricavare l’informazione ambientale, che in assenza di un’armonizzazione (anche metodologica), si può prestare a molteplici interpretazioni e risultare quindi fuorviante o, nel peggiore dei casi, attribuire discutibili giudizi di conformità o non conformità ambientale.”</a:t>
                      </a:r>
                      <a:endParaRPr lang="it-IT" sz="2800" b="0" kern="10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0" kern="100" dirty="0">
                          <a:solidFill>
                            <a:schemeClr val="accent4"/>
                          </a:solidFill>
                          <a:effectLst/>
                        </a:rPr>
                        <a:t>La discussione su casi concreti e proposte puntuali è sempre possibile in sede di Forum e di confronto con gli stakeholder</a:t>
                      </a:r>
                      <a:endParaRPr lang="it-IT" sz="2800" b="0" kern="100" dirty="0">
                        <a:solidFill>
                          <a:schemeClr val="accent4"/>
                        </a:solidFill>
                        <a:effectLst/>
                        <a:latin typeface="Lucida Handwriting" panose="030101010101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4" marR="39204" marT="0" marB="0"/>
                </a:tc>
                <a:extLst>
                  <a:ext uri="{0D108BD9-81ED-4DB2-BD59-A6C34878D82A}">
                    <a16:rowId xmlns:a16="http://schemas.microsoft.com/office/drawing/2014/main" val="3520687376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FB63097D-272A-D940-BB03-597A82A44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8438"/>
            <a:ext cx="68329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marL="93663" indent="-93663" algn="ctr" eaLnBrk="0" fontAlgn="base" hangingPunct="0">
              <a:spcBef>
                <a:spcPts val="0"/>
              </a:spcBef>
              <a:defRPr/>
            </a:pPr>
            <a:r>
              <a:rPr lang="it-IT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percorso del Forum e le osservazioni</a:t>
            </a:r>
          </a:p>
        </p:txBody>
      </p:sp>
    </p:spTree>
    <p:extLst>
      <p:ext uri="{BB962C8B-B14F-4D97-AF65-F5344CB8AC3E}">
        <p14:creationId xmlns:p14="http://schemas.microsoft.com/office/powerpoint/2010/main" val="26057971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8438"/>
            <a:ext cx="68329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marL="93663" indent="-93663" algn="ctr" eaLnBrk="0" fontAlgn="base" hangingPunct="0">
              <a:spcBef>
                <a:spcPts val="0"/>
              </a:spcBef>
              <a:defRPr/>
            </a:pPr>
            <a:r>
              <a:rPr lang="it-IT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struttura delle Linee guida e dei formati ver. 1.1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CE0275E3-FB9F-EBAA-F8AA-3A81821EAF4C}"/>
              </a:ext>
            </a:extLst>
          </p:cNvPr>
          <p:cNvSpPr txBox="1"/>
          <p:nvPr/>
        </p:nvSpPr>
        <p:spPr>
          <a:xfrm>
            <a:off x="546666" y="1215219"/>
            <a:ext cx="4046066" cy="3665106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Formato: Linee-Guida SNPA sui controlli degli impianti in AIA (e AUA) &amp; SSPC;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Adattamento alla generalità dei Casi;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SW applicativo gestionale (in corso di elaborazione),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Contenuti LG; sequenza operativa: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Programmazione su base rischio (cit. SSPC);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Apertura del Caso con Scheda di Preparazione del controllo (SDP);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Lista di controllo;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Esecuzione del controllo;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Valutazione degli esiti e Rapporto di Ispezione Ambientale (RIA);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Archiviazione dei risultati (RIA);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Interventi amministrativi e penali;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Revisione di piani e programmi;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Statistiche e rapporti;</a:t>
            </a:r>
            <a:endParaRPr sz="14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9530E51-8890-5FD1-9BCE-616EE3701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972" y="1215219"/>
            <a:ext cx="7105257" cy="34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19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8438"/>
            <a:ext cx="68329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marL="93663" indent="-93663" algn="ctr" eaLnBrk="0" fontAlgn="base" hangingPunct="0">
              <a:spcBef>
                <a:spcPts val="0"/>
              </a:spcBef>
              <a:defRPr/>
            </a:pPr>
            <a:r>
              <a:rPr lang="it-IT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Schede di valutazione e calcolo del Rischio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7C33702B-6EE3-2BB3-5ED5-34EC13C6BD01}"/>
              </a:ext>
            </a:extLst>
          </p:cNvPr>
          <p:cNvGrpSpPr>
            <a:grpSpLocks noChangeAspect="1"/>
          </p:cNvGrpSpPr>
          <p:nvPr/>
        </p:nvGrpSpPr>
        <p:grpSpPr>
          <a:xfrm>
            <a:off x="619487" y="1046105"/>
            <a:ext cx="10953026" cy="4765789"/>
            <a:chOff x="220663" y="1570038"/>
            <a:chExt cx="8391525" cy="3651250"/>
          </a:xfrm>
        </p:grpSpPr>
        <p:sp>
          <p:nvSpPr>
            <p:cNvPr id="3" name="Text Box 27">
              <a:extLst>
                <a:ext uri="{FF2B5EF4-FFF2-40B4-BE49-F238E27FC236}">
                  <a16:creationId xmlns:a16="http://schemas.microsoft.com/office/drawing/2014/main" id="{D9E0C136-B3A5-BC0A-D8E1-6AFE00943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325" y="5059363"/>
              <a:ext cx="6481763" cy="1619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21449C"/>
                </a:buClr>
                <a:buChar char="•"/>
                <a:defRPr sz="2800">
                  <a:solidFill>
                    <a:schemeClr val="tx1"/>
                  </a:solidFill>
                  <a:latin typeface="DecimaWE Rg" panose="020000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DecimaWE Rg" panose="02000000000000000000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DecimaWE Rg" panose="02000000000000000000" pitchFamily="2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DecimaW03 Rg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DecimaW03 Rg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DecimaW03 Rg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DecimaW03 Rg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DecimaW03 Rg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DecimaW03 Rg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it-IT" altLang="it-IT" sz="1050" dirty="0">
                  <a:solidFill>
                    <a:schemeClr val="bg1"/>
                  </a:solidFill>
                </a:rPr>
                <a:t>Direzione centrale difesa dell’ambiente, energia e sviluppo sostenibile</a:t>
              </a:r>
            </a:p>
          </p:txBody>
        </p:sp>
        <p:pic>
          <p:nvPicPr>
            <p:cNvPr id="6" name="Immagine 6">
              <a:extLst>
                <a:ext uri="{FF2B5EF4-FFF2-40B4-BE49-F238E27FC236}">
                  <a16:creationId xmlns:a16="http://schemas.microsoft.com/office/drawing/2014/main" id="{1021F113-2769-DE4B-56DE-910C34C3B4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8" y="1570038"/>
              <a:ext cx="7912100" cy="363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umetto 3 8">
              <a:extLst>
                <a:ext uri="{FF2B5EF4-FFF2-40B4-BE49-F238E27FC236}">
                  <a16:creationId xmlns:a16="http://schemas.microsoft.com/office/drawing/2014/main" id="{2CFD2EC0-AE21-A752-58B1-8E7D506B3F60}"/>
                </a:ext>
              </a:extLst>
            </p:cNvPr>
            <p:cNvSpPr/>
            <p:nvPr/>
          </p:nvSpPr>
          <p:spPr>
            <a:xfrm>
              <a:off x="220663" y="2703513"/>
              <a:ext cx="1130300" cy="231775"/>
            </a:xfrm>
            <a:prstGeom prst="wedgeEllipseCallout">
              <a:avLst>
                <a:gd name="adj1" fmla="val 23101"/>
                <a:gd name="adj2" fmla="val 12537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3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200AFD4A-A405-0F78-8B1D-43C3E84C8BC3}"/>
                </a:ext>
              </a:extLst>
            </p:cNvPr>
            <p:cNvSpPr txBox="1"/>
            <p:nvPr/>
          </p:nvSpPr>
          <p:spPr>
            <a:xfrm>
              <a:off x="420688" y="2703513"/>
              <a:ext cx="620712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050" dirty="0">
                  <a:solidFill>
                    <a:srgbClr val="FF0000"/>
                  </a:solidFill>
                </a:rPr>
                <a:t>Sezione </a:t>
              </a:r>
            </a:p>
          </p:txBody>
        </p:sp>
        <p:sp>
          <p:nvSpPr>
            <p:cNvPr id="12" name="Fumetto 3 10">
              <a:extLst>
                <a:ext uri="{FF2B5EF4-FFF2-40B4-BE49-F238E27FC236}">
                  <a16:creationId xmlns:a16="http://schemas.microsoft.com/office/drawing/2014/main" id="{44EA0E1D-1942-DE84-D5FE-5E8907353760}"/>
                </a:ext>
              </a:extLst>
            </p:cNvPr>
            <p:cNvSpPr/>
            <p:nvPr/>
          </p:nvSpPr>
          <p:spPr>
            <a:xfrm>
              <a:off x="2882900" y="2819400"/>
              <a:ext cx="958850" cy="273050"/>
            </a:xfrm>
            <a:prstGeom prst="wedgeEllipseCallout">
              <a:avLst>
                <a:gd name="adj1" fmla="val -165786"/>
                <a:gd name="adj2" fmla="val 27851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3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B5343BE3-DEB2-1FD8-9941-0504440F0737}"/>
                </a:ext>
              </a:extLst>
            </p:cNvPr>
            <p:cNvSpPr txBox="1"/>
            <p:nvPr/>
          </p:nvSpPr>
          <p:spPr>
            <a:xfrm>
              <a:off x="3048000" y="2819400"/>
              <a:ext cx="577850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050" dirty="0">
                  <a:solidFill>
                    <a:srgbClr val="FF0000"/>
                  </a:solidFill>
                </a:rPr>
                <a:t>Gruppo</a:t>
              </a:r>
            </a:p>
          </p:txBody>
        </p:sp>
        <p:sp>
          <p:nvSpPr>
            <p:cNvPr id="14" name="Fumetto 3 13">
              <a:extLst>
                <a:ext uri="{FF2B5EF4-FFF2-40B4-BE49-F238E27FC236}">
                  <a16:creationId xmlns:a16="http://schemas.microsoft.com/office/drawing/2014/main" id="{382B211B-22CF-1BF0-3B0C-4EDB713FF3BD}"/>
                </a:ext>
              </a:extLst>
            </p:cNvPr>
            <p:cNvSpPr/>
            <p:nvPr/>
          </p:nvSpPr>
          <p:spPr>
            <a:xfrm>
              <a:off x="3014663" y="3198813"/>
              <a:ext cx="957262" cy="273050"/>
            </a:xfrm>
            <a:prstGeom prst="wedgeEllipseCallout">
              <a:avLst>
                <a:gd name="adj1" fmla="val -92392"/>
                <a:gd name="adj2" fmla="val 175289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3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FF1B7E1B-AFD7-1084-996E-256DC05C4F4E}"/>
                </a:ext>
              </a:extLst>
            </p:cNvPr>
            <p:cNvSpPr txBox="1"/>
            <p:nvPr/>
          </p:nvSpPr>
          <p:spPr>
            <a:xfrm>
              <a:off x="3178175" y="3198813"/>
              <a:ext cx="684213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050" dirty="0">
                  <a:solidFill>
                    <a:srgbClr val="FF0000"/>
                  </a:solidFill>
                </a:rPr>
                <a:t>Elemento</a:t>
              </a:r>
            </a:p>
          </p:txBody>
        </p:sp>
        <p:sp>
          <p:nvSpPr>
            <p:cNvPr id="16" name="Fumetto 3 15">
              <a:extLst>
                <a:ext uri="{FF2B5EF4-FFF2-40B4-BE49-F238E27FC236}">
                  <a16:creationId xmlns:a16="http://schemas.microsoft.com/office/drawing/2014/main" id="{D603D4A2-9536-AB9A-C447-6911A4F376EA}"/>
                </a:ext>
              </a:extLst>
            </p:cNvPr>
            <p:cNvSpPr/>
            <p:nvPr/>
          </p:nvSpPr>
          <p:spPr>
            <a:xfrm>
              <a:off x="4251325" y="2840038"/>
              <a:ext cx="863600" cy="577850"/>
            </a:xfrm>
            <a:prstGeom prst="wedgeEllipseCallout">
              <a:avLst>
                <a:gd name="adj1" fmla="val 38974"/>
                <a:gd name="adj2" fmla="val 16984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3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CE0625AC-B842-448B-5DFC-B2F86726720F}"/>
                </a:ext>
              </a:extLst>
            </p:cNvPr>
            <p:cNvSpPr txBox="1"/>
            <p:nvPr/>
          </p:nvSpPr>
          <p:spPr>
            <a:xfrm>
              <a:off x="4251325" y="2935288"/>
              <a:ext cx="863600" cy="414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050" dirty="0">
                  <a:solidFill>
                    <a:srgbClr val="FF0000"/>
                  </a:solidFill>
                </a:rPr>
                <a:t>Punteggi di conformità</a:t>
              </a:r>
            </a:p>
          </p:txBody>
        </p:sp>
        <p:sp>
          <p:nvSpPr>
            <p:cNvPr id="18" name="Fumetto 3 18">
              <a:extLst>
                <a:ext uri="{FF2B5EF4-FFF2-40B4-BE49-F238E27FC236}">
                  <a16:creationId xmlns:a16="http://schemas.microsoft.com/office/drawing/2014/main" id="{5CF11836-0C4B-0172-D41B-A059C4DAC907}"/>
                </a:ext>
              </a:extLst>
            </p:cNvPr>
            <p:cNvSpPr/>
            <p:nvPr/>
          </p:nvSpPr>
          <p:spPr>
            <a:xfrm>
              <a:off x="5543550" y="2390775"/>
              <a:ext cx="327025" cy="312738"/>
            </a:xfrm>
            <a:prstGeom prst="wedgeEllipseCallout">
              <a:avLst>
                <a:gd name="adj1" fmla="val -17504"/>
                <a:gd name="adj2" fmla="val 51006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3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Fumetto 3 19">
              <a:extLst>
                <a:ext uri="{FF2B5EF4-FFF2-40B4-BE49-F238E27FC236}">
                  <a16:creationId xmlns:a16="http://schemas.microsoft.com/office/drawing/2014/main" id="{163DD96F-EC99-5353-C320-FC1978D6546D}"/>
                </a:ext>
              </a:extLst>
            </p:cNvPr>
            <p:cNvSpPr/>
            <p:nvPr/>
          </p:nvSpPr>
          <p:spPr>
            <a:xfrm>
              <a:off x="5870575" y="2390775"/>
              <a:ext cx="677863" cy="312738"/>
            </a:xfrm>
            <a:prstGeom prst="wedgeEllipseCallout">
              <a:avLst>
                <a:gd name="adj1" fmla="val 1977"/>
                <a:gd name="adj2" fmla="val 53533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3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Fumetto 3 17">
              <a:extLst>
                <a:ext uri="{FF2B5EF4-FFF2-40B4-BE49-F238E27FC236}">
                  <a16:creationId xmlns:a16="http://schemas.microsoft.com/office/drawing/2014/main" id="{D3169411-44EC-95D8-5713-CDA40460A683}"/>
                </a:ext>
              </a:extLst>
            </p:cNvPr>
            <p:cNvSpPr/>
            <p:nvPr/>
          </p:nvSpPr>
          <p:spPr>
            <a:xfrm>
              <a:off x="7535863" y="1711325"/>
              <a:ext cx="862012" cy="604838"/>
            </a:xfrm>
            <a:prstGeom prst="wedgeEllipseCallout">
              <a:avLst>
                <a:gd name="adj1" fmla="val -193447"/>
                <a:gd name="adj2" fmla="val 320824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3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EACFBFCD-4DAC-C78A-44B8-4E7A9A766494}"/>
                </a:ext>
              </a:extLst>
            </p:cNvPr>
            <p:cNvSpPr txBox="1"/>
            <p:nvPr/>
          </p:nvSpPr>
          <p:spPr>
            <a:xfrm>
              <a:off x="7535863" y="1760538"/>
              <a:ext cx="862012" cy="415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050" dirty="0">
                  <a:solidFill>
                    <a:srgbClr val="FF0000"/>
                  </a:solidFill>
                </a:rPr>
                <a:t>Punteggi di rischio pesati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8452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198438"/>
            <a:ext cx="711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buNone/>
              <a:defRPr/>
            </a:pPr>
            <a:r>
              <a:rPr lang="it-IT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L’attività di sorveglianza in attuazione del </a:t>
            </a:r>
            <a:r>
              <a:rPr lang="it-IT" sz="22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D.Lgs.</a:t>
            </a:r>
            <a:r>
              <a:rPr lang="it-IT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103/2024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2FA684EC-E409-67D0-8C8D-BEEC79B16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106948"/>
              </p:ext>
            </p:extLst>
          </p:nvPr>
        </p:nvGraphicFramePr>
        <p:xfrm>
          <a:off x="736600" y="1193800"/>
          <a:ext cx="10871200" cy="463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6957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1487</Words>
  <Application>Microsoft Office PowerPoint</Application>
  <PresentationFormat>Widescreen</PresentationFormat>
  <Paragraphs>151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3" baseType="lpstr">
      <vt:lpstr>Arial</vt:lpstr>
      <vt:lpstr>Calibri</vt:lpstr>
      <vt:lpstr>DecimaUNI02 Rg</vt:lpstr>
      <vt:lpstr>DecimaW03 Rg</vt:lpstr>
      <vt:lpstr>DecimaWE Rg</vt:lpstr>
      <vt:lpstr>Lucida Handwriting</vt:lpstr>
      <vt:lpstr>Times New Roman</vt:lpstr>
      <vt:lpstr>Wingdings</vt:lpstr>
      <vt:lpstr>Struttura predefinita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Lo scambio di dati coi documenti contenuti nel Fascicolo Informatico d’Impresa</vt:lpstr>
      <vt:lpstr>Grazie per l’attenzione  ambiente@regione.fvg.it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Pisapia Antonio</dc:creator>
  <cp:lastModifiedBy>Plossi Paolo</cp:lastModifiedBy>
  <cp:revision>53</cp:revision>
  <cp:lastPrinted>2024-02-22T08:42:31Z</cp:lastPrinted>
  <dcterms:created xsi:type="dcterms:W3CDTF">2024-02-05T18:34:40Z</dcterms:created>
  <dcterms:modified xsi:type="dcterms:W3CDTF">2024-11-14T15:57:21Z</dcterms:modified>
</cp:coreProperties>
</file>