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1"/>
  </p:notesMasterIdLst>
  <p:sldIdLst>
    <p:sldId id="419" r:id="rId3"/>
    <p:sldId id="453" r:id="rId4"/>
    <p:sldId id="432" r:id="rId5"/>
    <p:sldId id="427" r:id="rId6"/>
    <p:sldId id="450" r:id="rId7"/>
    <p:sldId id="451" r:id="rId8"/>
    <p:sldId id="425" r:id="rId9"/>
    <p:sldId id="454" r:id="rId10"/>
    <p:sldId id="456" r:id="rId11"/>
    <p:sldId id="461" r:id="rId12"/>
    <p:sldId id="429" r:id="rId13"/>
    <p:sldId id="449" r:id="rId14"/>
    <p:sldId id="457" r:id="rId15"/>
    <p:sldId id="458" r:id="rId16"/>
    <p:sldId id="459" r:id="rId17"/>
    <p:sldId id="452" r:id="rId18"/>
    <p:sldId id="460" r:id="rId19"/>
    <p:sldId id="423" r:id="rId20"/>
  </p:sldIdLst>
  <p:sldSz cx="12192000" cy="6858000"/>
  <p:notesSz cx="6794500" cy="9906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FBA"/>
    <a:srgbClr val="B8F6D7"/>
    <a:srgbClr val="FAC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77513" autoAdjust="0"/>
  </p:normalViewPr>
  <p:slideViewPr>
    <p:cSldViewPr snapToGrid="0">
      <p:cViewPr varScale="1">
        <p:scale>
          <a:sx n="45" d="100"/>
          <a:sy n="45" d="100"/>
        </p:scale>
        <p:origin x="24" y="4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AAAEF-A3FD-47E5-BE5F-88E5EC68EC26}" type="doc">
      <dgm:prSet loTypeId="urn:microsoft.com/office/officeart/2005/8/layout/hierarchy1" loCatId="hierarchy" qsTypeId="urn:microsoft.com/office/officeart/2005/8/quickstyle/3d2" qsCatId="3D" csTypeId="urn:microsoft.com/office/officeart/2005/8/colors/accent2_1" csCatId="accent2" phldr="1"/>
      <dgm:spPr/>
      <dgm:t>
        <a:bodyPr/>
        <a:lstStyle/>
        <a:p>
          <a:endParaRPr lang="it-IT"/>
        </a:p>
      </dgm:t>
    </dgm:pt>
    <dgm:pt modelId="{0A9E5B62-07A6-4CE9-A2B1-4AF3A653E2AE}">
      <dgm:prSet phldrT="[Testo]"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dgm:spPr>
      <dgm:t>
        <a:bodyPr/>
        <a:lstStyle/>
        <a:p>
          <a:r>
            <a:rPr lang="it-IT" sz="1400" b="1" dirty="0"/>
            <a:t>Regione Autonoma Friuli Venezia Giulia</a:t>
          </a:r>
        </a:p>
      </dgm:t>
    </dgm:pt>
    <dgm:pt modelId="{605DEC47-268E-40C9-A426-31B75A4BAACC}" type="parTrans" cxnId="{F3C0F85E-296A-4232-8A7E-F10248A2C46B}">
      <dgm:prSet/>
      <dgm:spPr/>
      <dgm:t>
        <a:bodyPr/>
        <a:lstStyle/>
        <a:p>
          <a:endParaRPr lang="it-IT" sz="1400" b="1"/>
        </a:p>
      </dgm:t>
    </dgm:pt>
    <dgm:pt modelId="{5832E9FD-03D8-42D1-BA3D-3EB25277001E}" type="sibTrans" cxnId="{F3C0F85E-296A-4232-8A7E-F10248A2C46B}">
      <dgm:prSet/>
      <dgm:spPr/>
      <dgm:t>
        <a:bodyPr/>
        <a:lstStyle/>
        <a:p>
          <a:endParaRPr lang="it-IT" sz="1400" b="1"/>
        </a:p>
      </dgm:t>
    </dgm:pt>
    <dgm:pt modelId="{B2B7D97E-DE2B-46FA-903C-25AC5DF677BD}">
      <dgm:prSet phldrT="[Testo]"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dgm:spPr>
      <dgm:t>
        <a:bodyPr/>
        <a:lstStyle/>
        <a:p>
          <a:pPr marL="87313" lvl="0" indent="0" algn="ctr" defTabSz="222250">
            <a:lnSpc>
              <a:spcPct val="90000"/>
            </a:lnSpc>
            <a:spcBef>
              <a:spcPct val="0"/>
            </a:spcBef>
            <a:spcAft>
              <a:spcPct val="35000"/>
            </a:spcAft>
            <a:buNone/>
          </a:pPr>
          <a:r>
            <a:rPr lang="it-IT" sz="1400" b="1" u="sng" kern="1200" dirty="0"/>
            <a:t>Direzioni centrali</a:t>
          </a:r>
          <a:r>
            <a:rPr lang="it-IT" sz="1400" b="1" kern="1200" dirty="0"/>
            <a:t>:</a:t>
          </a:r>
        </a:p>
        <a:p>
          <a:pPr marL="269875" lvl="0" indent="-179388" algn="just" defTabSz="222250">
            <a:lnSpc>
              <a:spcPct val="90000"/>
            </a:lnSpc>
            <a:spcBef>
              <a:spcPct val="0"/>
            </a:spcBef>
            <a:spcAft>
              <a:spcPct val="35000"/>
            </a:spcAft>
            <a:buFont typeface="Wingdings" panose="05000000000000000000" pitchFamily="2" charset="2"/>
            <a:buChar char="§"/>
          </a:pPr>
          <a:r>
            <a:rPr lang="it-IT" sz="1400" b="1" kern="1200" dirty="0"/>
            <a:t>-   Finanze</a:t>
          </a:r>
        </a:p>
        <a:p>
          <a:pPr marL="269875" lvl="0" indent="-179388" algn="just" defTabSz="222250">
            <a:lnSpc>
              <a:spcPct val="90000"/>
            </a:lnSpc>
            <a:spcBef>
              <a:spcPct val="0"/>
            </a:spcBef>
            <a:spcAft>
              <a:spcPct val="35000"/>
            </a:spcAft>
            <a:buFont typeface="Wingdings" panose="05000000000000000000" pitchFamily="2" charset="2"/>
            <a:buChar char="§"/>
          </a:pPr>
          <a:r>
            <a:rPr lang="it-IT" sz="1400" b="1" kern="1200" dirty="0"/>
            <a:t>- Patrimonio, Demanio, Servizi Generali e Sistemi </a:t>
          </a:r>
          <a:r>
            <a:rPr lang="it-IT" sz="1400" b="1" kern="1200" dirty="0">
              <a:solidFill>
                <a:srgbClr val="000000">
                  <a:hueOff val="0"/>
                  <a:satOff val="0"/>
                  <a:lumOff val="0"/>
                  <a:alphaOff val="0"/>
                </a:srgbClr>
              </a:solidFill>
              <a:latin typeface="DecimaWE Rg"/>
              <a:ea typeface="+mn-ea"/>
              <a:cs typeface="+mn-cs"/>
            </a:rPr>
            <a:t>Informativi</a:t>
          </a:r>
        </a:p>
        <a:p>
          <a:pPr marL="269875" lvl="0" indent="-179388" algn="just" defTabSz="222250">
            <a:lnSpc>
              <a:spcPct val="90000"/>
            </a:lnSpc>
            <a:spcBef>
              <a:spcPct val="0"/>
            </a:spcBef>
            <a:spcAft>
              <a:spcPct val="35000"/>
            </a:spcAft>
            <a:buFont typeface="Wingdings" panose="05000000000000000000" pitchFamily="2" charset="2"/>
            <a:buChar char="§"/>
          </a:pPr>
          <a:r>
            <a:rPr lang="it-IT" sz="1400" b="1" kern="1200" dirty="0"/>
            <a:t>- Autonomie Locali, Funzione Pubblica, Sicurezza e Politiche dell’Immigrazione</a:t>
          </a:r>
        </a:p>
        <a:p>
          <a:pPr marL="177800" lvl="0" indent="-87313" algn="just" defTabSz="222250">
            <a:lnSpc>
              <a:spcPct val="90000"/>
            </a:lnSpc>
            <a:spcBef>
              <a:spcPct val="0"/>
            </a:spcBef>
            <a:spcAft>
              <a:spcPct val="35000"/>
            </a:spcAft>
            <a:buFont typeface="Wingdings" panose="05000000000000000000" pitchFamily="2" charset="2"/>
            <a:buChar char="§"/>
          </a:pPr>
          <a:r>
            <a:rPr lang="it-IT" sz="1400" b="1" kern="1200" dirty="0"/>
            <a:t>-   Cultura e Sport</a:t>
          </a:r>
          <a:endParaRPr lang="it-IT" sz="1400" b="1" u="none" kern="1200" dirty="0"/>
        </a:p>
        <a:p>
          <a:pPr marL="177800" lvl="0" indent="-87313" algn="just" defTabSz="222250">
            <a:lnSpc>
              <a:spcPct val="90000"/>
            </a:lnSpc>
            <a:spcBef>
              <a:spcPct val="0"/>
            </a:spcBef>
            <a:spcAft>
              <a:spcPct val="35000"/>
            </a:spcAft>
            <a:buFont typeface="Wingdings" panose="05000000000000000000" pitchFamily="2" charset="2"/>
            <a:buChar char="§"/>
          </a:pPr>
          <a:r>
            <a:rPr lang="it-IT" sz="1400" b="1" u="none" kern="1200" dirty="0">
              <a:solidFill>
                <a:srgbClr val="FF0000"/>
              </a:solidFill>
            </a:rPr>
            <a:t>-   </a:t>
          </a:r>
          <a:r>
            <a:rPr lang="it-IT" sz="1400" b="1" u="sng" kern="1200" dirty="0">
              <a:solidFill>
                <a:srgbClr val="FF0000"/>
              </a:solidFill>
            </a:rPr>
            <a:t>Difesa dell’Ambiente, Energia e Sviluppo Sostenibile</a:t>
          </a:r>
        </a:p>
        <a:p>
          <a:pPr marL="177800" lvl="0" indent="-87313" algn="just" defTabSz="222250">
            <a:lnSpc>
              <a:spcPct val="90000"/>
            </a:lnSpc>
            <a:spcBef>
              <a:spcPct val="0"/>
            </a:spcBef>
            <a:spcAft>
              <a:spcPct val="35000"/>
            </a:spcAft>
            <a:buFont typeface="Wingdings" panose="05000000000000000000" pitchFamily="2" charset="2"/>
            <a:buChar char="§"/>
          </a:pPr>
          <a:r>
            <a:rPr lang="it-IT" sz="1400" b="1" kern="1200" dirty="0"/>
            <a:t>-   Infrastrutture e Territorio</a:t>
          </a:r>
        </a:p>
        <a:p>
          <a:pPr marL="177800" lvl="0" indent="-87313" algn="just" defTabSz="222250">
            <a:lnSpc>
              <a:spcPct val="90000"/>
            </a:lnSpc>
            <a:spcBef>
              <a:spcPct val="0"/>
            </a:spcBef>
            <a:spcAft>
              <a:spcPct val="35000"/>
            </a:spcAft>
            <a:buFont typeface="Wingdings" panose="05000000000000000000" pitchFamily="2" charset="2"/>
            <a:buChar char="§"/>
          </a:pPr>
          <a:r>
            <a:rPr lang="it-IT" sz="1400" b="1" kern="1200" dirty="0"/>
            <a:t>-   Attività produttive e Turismo</a:t>
          </a:r>
        </a:p>
        <a:p>
          <a:pPr marL="177800" lvl="0" indent="-87313" algn="just" defTabSz="222250">
            <a:lnSpc>
              <a:spcPct val="90000"/>
            </a:lnSpc>
            <a:spcBef>
              <a:spcPct val="0"/>
            </a:spcBef>
            <a:spcAft>
              <a:spcPct val="35000"/>
            </a:spcAft>
            <a:buFont typeface="Wingdings" panose="05000000000000000000" pitchFamily="2" charset="2"/>
            <a:buChar char="§"/>
          </a:pPr>
          <a:r>
            <a:rPr lang="it-IT" sz="1400" b="1" kern="1200" dirty="0"/>
            <a:t>-   Risorse Agroalimentari, Forestali e Ittiche</a:t>
          </a:r>
        </a:p>
        <a:p>
          <a:pPr marL="177800" lvl="0" indent="-87313" algn="just" defTabSz="222250">
            <a:lnSpc>
              <a:spcPct val="90000"/>
            </a:lnSpc>
            <a:spcBef>
              <a:spcPct val="0"/>
            </a:spcBef>
            <a:spcAft>
              <a:spcPct val="35000"/>
            </a:spcAft>
            <a:buFont typeface="Wingdings" panose="05000000000000000000" pitchFamily="2" charset="2"/>
            <a:buChar char="§"/>
          </a:pPr>
          <a:r>
            <a:rPr lang="it-IT" sz="1400" b="1" kern="1200" dirty="0"/>
            <a:t>-   Lavoro, Formazione, Istruzione, e Famiglia</a:t>
          </a:r>
        </a:p>
        <a:p>
          <a:pPr marL="177800" marR="0" lvl="0" indent="-87313"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400" b="1" kern="1200" dirty="0"/>
            <a:t>-   Salute, Politiche Sociali e Disabilità</a:t>
          </a:r>
        </a:p>
        <a:p>
          <a:pPr marL="90488" lvl="0" indent="0" algn="l" defTabSz="222250">
            <a:lnSpc>
              <a:spcPct val="90000"/>
            </a:lnSpc>
            <a:spcBef>
              <a:spcPct val="0"/>
            </a:spcBef>
            <a:spcAft>
              <a:spcPct val="35000"/>
            </a:spcAft>
            <a:buNone/>
          </a:pPr>
          <a:endParaRPr lang="it-IT" sz="1400" b="1" kern="1200" dirty="0"/>
        </a:p>
      </dgm:t>
    </dgm:pt>
    <dgm:pt modelId="{E2DBFD2E-E143-45E8-81FB-687C1F741435}" type="parTrans" cxnId="{14B4278E-BA4A-44DF-972C-9C108AB276A6}">
      <dgm:prSet/>
      <dgm:spPr/>
      <dgm:t>
        <a:bodyPr/>
        <a:lstStyle/>
        <a:p>
          <a:endParaRPr lang="it-IT" sz="1400" b="1"/>
        </a:p>
      </dgm:t>
    </dgm:pt>
    <dgm:pt modelId="{386C6079-6C86-40A4-AD2C-E88D3EF343B6}" type="sibTrans" cxnId="{14B4278E-BA4A-44DF-972C-9C108AB276A6}">
      <dgm:prSet/>
      <dgm:spPr/>
      <dgm:t>
        <a:bodyPr/>
        <a:lstStyle/>
        <a:p>
          <a:endParaRPr lang="it-IT" sz="1400" b="1"/>
        </a:p>
      </dgm:t>
    </dgm:pt>
    <dgm:pt modelId="{65AA6E0E-63F7-4E51-AE3F-8B71DD2DD09D}">
      <dgm:prSet custT="1"/>
      <dgm:spPr>
        <a:solidFill>
          <a:schemeClr val="accent1">
            <a:lumMod val="20000"/>
            <a:lumOff val="80000"/>
            <a:alpha val="90000"/>
          </a:schemeClr>
        </a:solidFill>
      </dgm:spPr>
      <dgm:t>
        <a:bodyPr/>
        <a:lstStyle/>
        <a:p>
          <a:r>
            <a:rPr lang="it-IT" sz="1400" b="1" dirty="0"/>
            <a:t>Giunta Regionale</a:t>
          </a:r>
        </a:p>
      </dgm:t>
    </dgm:pt>
    <dgm:pt modelId="{BDE8A755-CCE4-40E3-8F0E-1A30E620C667}" type="parTrans" cxnId="{61BD60CB-E9DD-42B3-9911-FC40CA4A6D75}">
      <dgm:prSet/>
      <dgm:spPr/>
      <dgm:t>
        <a:bodyPr/>
        <a:lstStyle/>
        <a:p>
          <a:endParaRPr lang="it-IT" sz="1400" b="1"/>
        </a:p>
      </dgm:t>
    </dgm:pt>
    <dgm:pt modelId="{D24142F9-3F5D-46A2-BD3C-680162D9114D}" type="sibTrans" cxnId="{61BD60CB-E9DD-42B3-9911-FC40CA4A6D75}">
      <dgm:prSet/>
      <dgm:spPr/>
      <dgm:t>
        <a:bodyPr/>
        <a:lstStyle/>
        <a:p>
          <a:endParaRPr lang="it-IT" sz="1400" b="1"/>
        </a:p>
      </dgm:t>
    </dgm:pt>
    <dgm:pt modelId="{27F6E662-3518-469E-AF93-999A71D51D75}">
      <dgm:prSet custT="1"/>
      <dgm:spPr>
        <a:solidFill>
          <a:schemeClr val="accent1">
            <a:lumMod val="20000"/>
            <a:lumOff val="8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1400" b="1" dirty="0"/>
            <a:t>Uffici della  Presidenza</a:t>
          </a:r>
        </a:p>
        <a:p>
          <a:pPr marL="0" lvl="0" defTabSz="622300">
            <a:lnSpc>
              <a:spcPct val="90000"/>
            </a:lnSpc>
            <a:spcBef>
              <a:spcPct val="0"/>
            </a:spcBef>
            <a:spcAft>
              <a:spcPct val="35000"/>
            </a:spcAft>
            <a:buNone/>
          </a:pPr>
          <a:endParaRPr lang="it-IT" sz="1400" b="1" dirty="0"/>
        </a:p>
      </dgm:t>
    </dgm:pt>
    <dgm:pt modelId="{EACF673A-C26C-4E4D-8545-E2BC6F955FA6}" type="parTrans" cxnId="{08B8EFA2-D1C2-4367-B864-9F34B6DC683E}">
      <dgm:prSet/>
      <dgm:spPr/>
      <dgm:t>
        <a:bodyPr/>
        <a:lstStyle/>
        <a:p>
          <a:endParaRPr lang="it-IT" sz="1400" b="1"/>
        </a:p>
      </dgm:t>
    </dgm:pt>
    <dgm:pt modelId="{9001669E-B996-44FC-909E-453429698B4B}" type="sibTrans" cxnId="{08B8EFA2-D1C2-4367-B864-9F34B6DC683E}">
      <dgm:prSet/>
      <dgm:spPr/>
      <dgm:t>
        <a:bodyPr/>
        <a:lstStyle/>
        <a:p>
          <a:endParaRPr lang="it-IT" sz="1400" b="1"/>
        </a:p>
      </dgm:t>
    </dgm:pt>
    <dgm:pt modelId="{85CF17D7-4C2B-4D62-9773-B4C923932482}" type="pres">
      <dgm:prSet presAssocID="{6D7AAAEF-A3FD-47E5-BE5F-88E5EC68EC26}" presName="hierChild1" presStyleCnt="0">
        <dgm:presLayoutVars>
          <dgm:chPref val="1"/>
          <dgm:dir/>
          <dgm:animOne val="branch"/>
          <dgm:animLvl val="lvl"/>
          <dgm:resizeHandles/>
        </dgm:presLayoutVars>
      </dgm:prSet>
      <dgm:spPr/>
    </dgm:pt>
    <dgm:pt modelId="{857BF010-1647-4A6C-A9BF-438BB56C085C}" type="pres">
      <dgm:prSet presAssocID="{0A9E5B62-07A6-4CE9-A2B1-4AF3A653E2AE}" presName="hierRoot1" presStyleCnt="0"/>
      <dgm:spPr/>
    </dgm:pt>
    <dgm:pt modelId="{57FC57D0-3019-4C16-BF49-9B6356B70C6D}" type="pres">
      <dgm:prSet presAssocID="{0A9E5B62-07A6-4CE9-A2B1-4AF3A653E2AE}" presName="composite" presStyleCnt="0"/>
      <dgm:spPr/>
    </dgm:pt>
    <dgm:pt modelId="{5D7FE9A6-64AC-49C1-9B25-EDFCE5D18D83}" type="pres">
      <dgm:prSet presAssocID="{0A9E5B62-07A6-4CE9-A2B1-4AF3A653E2AE}" presName="background" presStyleLbl="node0" presStyleIdx="0" presStyleCnt="1"/>
      <dgm:spPr/>
    </dgm:pt>
    <dgm:pt modelId="{FE94B210-18D9-42B0-AE7F-AC22C28EDCB5}" type="pres">
      <dgm:prSet presAssocID="{0A9E5B62-07A6-4CE9-A2B1-4AF3A653E2AE}" presName="text" presStyleLbl="fgAcc0" presStyleIdx="0" presStyleCnt="1" custScaleX="234664" custLinFactY="-19163" custLinFactNeighborY="-100000">
        <dgm:presLayoutVars>
          <dgm:chPref val="3"/>
        </dgm:presLayoutVars>
      </dgm:prSet>
      <dgm:spPr/>
    </dgm:pt>
    <dgm:pt modelId="{50A6D34B-ADCB-4746-95F4-1D60472C025F}" type="pres">
      <dgm:prSet presAssocID="{0A9E5B62-07A6-4CE9-A2B1-4AF3A653E2AE}" presName="hierChild2" presStyleCnt="0"/>
      <dgm:spPr/>
    </dgm:pt>
    <dgm:pt modelId="{C5DCDFD8-CFFA-41D9-9D3B-359C282D4644}" type="pres">
      <dgm:prSet presAssocID="{BDE8A755-CCE4-40E3-8F0E-1A30E620C667}" presName="Name10" presStyleLbl="parChTrans1D2" presStyleIdx="0" presStyleCnt="3"/>
      <dgm:spPr/>
    </dgm:pt>
    <dgm:pt modelId="{B3AF4B9A-4219-49AC-A473-86A1C9C239EB}" type="pres">
      <dgm:prSet presAssocID="{65AA6E0E-63F7-4E51-AE3F-8B71DD2DD09D}" presName="hierRoot2" presStyleCnt="0"/>
      <dgm:spPr/>
    </dgm:pt>
    <dgm:pt modelId="{BEFFD1ED-2B57-4462-BEE4-BBDFB88316DA}" type="pres">
      <dgm:prSet presAssocID="{65AA6E0E-63F7-4E51-AE3F-8B71DD2DD09D}" presName="composite2" presStyleCnt="0"/>
      <dgm:spPr/>
    </dgm:pt>
    <dgm:pt modelId="{C6240DF3-941D-4B2D-A4E8-EF3A67C16398}" type="pres">
      <dgm:prSet presAssocID="{65AA6E0E-63F7-4E51-AE3F-8B71DD2DD09D}" presName="background2" presStyleLbl="node2" presStyleIdx="0" presStyleCnt="3"/>
      <dgm:spPr/>
    </dgm:pt>
    <dgm:pt modelId="{38CFA9FD-FCDD-42A5-9A0D-3F767BA0DE9B}" type="pres">
      <dgm:prSet presAssocID="{65AA6E0E-63F7-4E51-AE3F-8B71DD2DD09D}" presName="text2" presStyleLbl="fgAcc2" presStyleIdx="0" presStyleCnt="3">
        <dgm:presLayoutVars>
          <dgm:chPref val="3"/>
        </dgm:presLayoutVars>
      </dgm:prSet>
      <dgm:spPr/>
    </dgm:pt>
    <dgm:pt modelId="{CF2D598E-1A63-4589-ADB1-688638B7FFA8}" type="pres">
      <dgm:prSet presAssocID="{65AA6E0E-63F7-4E51-AE3F-8B71DD2DD09D}" presName="hierChild3" presStyleCnt="0"/>
      <dgm:spPr/>
    </dgm:pt>
    <dgm:pt modelId="{88EBCA6E-DF82-4233-BFAC-AB8DE30A10E2}" type="pres">
      <dgm:prSet presAssocID="{EACF673A-C26C-4E4D-8545-E2BC6F955FA6}" presName="Name10" presStyleLbl="parChTrans1D2" presStyleIdx="1" presStyleCnt="3"/>
      <dgm:spPr/>
    </dgm:pt>
    <dgm:pt modelId="{1DCB7FE9-A616-4C5E-80D4-C48092039ABD}" type="pres">
      <dgm:prSet presAssocID="{27F6E662-3518-469E-AF93-999A71D51D75}" presName="hierRoot2" presStyleCnt="0"/>
      <dgm:spPr/>
    </dgm:pt>
    <dgm:pt modelId="{8B440E59-EE3F-4142-BE90-2C625D32FE3A}" type="pres">
      <dgm:prSet presAssocID="{27F6E662-3518-469E-AF93-999A71D51D75}" presName="composite2" presStyleCnt="0"/>
      <dgm:spPr/>
    </dgm:pt>
    <dgm:pt modelId="{D25CE04B-1247-43BA-A039-5E76D058856D}" type="pres">
      <dgm:prSet presAssocID="{27F6E662-3518-469E-AF93-999A71D51D75}" presName="background2" presStyleLbl="node2" presStyleIdx="1" presStyleCnt="3"/>
      <dgm:spPr/>
    </dgm:pt>
    <dgm:pt modelId="{B5DE06DA-FD71-4747-9830-5EDBF79E341E}" type="pres">
      <dgm:prSet presAssocID="{27F6E662-3518-469E-AF93-999A71D51D75}" presName="text2" presStyleLbl="fgAcc2" presStyleIdx="1" presStyleCnt="3">
        <dgm:presLayoutVars>
          <dgm:chPref val="3"/>
        </dgm:presLayoutVars>
      </dgm:prSet>
      <dgm:spPr/>
    </dgm:pt>
    <dgm:pt modelId="{F5F6EEC8-61F8-4645-9E6A-646BF043039D}" type="pres">
      <dgm:prSet presAssocID="{27F6E662-3518-469E-AF93-999A71D51D75}" presName="hierChild3" presStyleCnt="0"/>
      <dgm:spPr/>
    </dgm:pt>
    <dgm:pt modelId="{07A76947-C58C-40D5-B92F-D704C4D0C48A}" type="pres">
      <dgm:prSet presAssocID="{E2DBFD2E-E143-45E8-81FB-687C1F741435}" presName="Name10" presStyleLbl="parChTrans1D2" presStyleIdx="2" presStyleCnt="3"/>
      <dgm:spPr/>
    </dgm:pt>
    <dgm:pt modelId="{8A6477E7-A1B8-41D5-A8F7-5426BBB08F35}" type="pres">
      <dgm:prSet presAssocID="{B2B7D97E-DE2B-46FA-903C-25AC5DF677BD}" presName="hierRoot2" presStyleCnt="0"/>
      <dgm:spPr/>
    </dgm:pt>
    <dgm:pt modelId="{BDC56592-20B9-4EEA-BE9D-44FE2A74FDA3}" type="pres">
      <dgm:prSet presAssocID="{B2B7D97E-DE2B-46FA-903C-25AC5DF677BD}" presName="composite2" presStyleCnt="0"/>
      <dgm:spPr/>
    </dgm:pt>
    <dgm:pt modelId="{021830FF-2186-4C50-8777-8785E969A341}" type="pres">
      <dgm:prSet presAssocID="{B2B7D97E-DE2B-46FA-903C-25AC5DF677BD}" presName="background2" presStyleLbl="node2" presStyleIdx="2" presStyleCnt="3"/>
      <dgm:spPr/>
    </dgm:pt>
    <dgm:pt modelId="{C6123494-B755-493C-9236-74449C8F7BBB}" type="pres">
      <dgm:prSet presAssocID="{B2B7D97E-DE2B-46FA-903C-25AC5DF677BD}" presName="text2" presStyleLbl="fgAcc2" presStyleIdx="2" presStyleCnt="3" custScaleX="335717" custScaleY="397203">
        <dgm:presLayoutVars>
          <dgm:chPref val="3"/>
        </dgm:presLayoutVars>
      </dgm:prSet>
      <dgm:spPr/>
    </dgm:pt>
    <dgm:pt modelId="{767EF3BB-1837-4EB2-B8F8-208DA5E2E6A5}" type="pres">
      <dgm:prSet presAssocID="{B2B7D97E-DE2B-46FA-903C-25AC5DF677BD}" presName="hierChild3" presStyleCnt="0"/>
      <dgm:spPr/>
    </dgm:pt>
  </dgm:ptLst>
  <dgm:cxnLst>
    <dgm:cxn modelId="{10001804-6435-44FB-9BAB-DD67C7508047}" type="presOf" srcId="{6D7AAAEF-A3FD-47E5-BE5F-88E5EC68EC26}" destId="{85CF17D7-4C2B-4D62-9773-B4C923932482}" srcOrd="0" destOrd="0" presId="urn:microsoft.com/office/officeart/2005/8/layout/hierarchy1"/>
    <dgm:cxn modelId="{3F11EC05-A96E-4A5C-BC7E-E1C13A3513C9}" type="presOf" srcId="{BDE8A755-CCE4-40E3-8F0E-1A30E620C667}" destId="{C5DCDFD8-CFFA-41D9-9D3B-359C282D4644}" srcOrd="0" destOrd="0" presId="urn:microsoft.com/office/officeart/2005/8/layout/hierarchy1"/>
    <dgm:cxn modelId="{82304618-8CE5-4F76-B99D-E8D15815B690}" type="presOf" srcId="{0A9E5B62-07A6-4CE9-A2B1-4AF3A653E2AE}" destId="{FE94B210-18D9-42B0-AE7F-AC22C28EDCB5}" srcOrd="0" destOrd="0" presId="urn:microsoft.com/office/officeart/2005/8/layout/hierarchy1"/>
    <dgm:cxn modelId="{A265F81A-7DA5-4348-95E7-6D80C07256B0}" type="presOf" srcId="{E2DBFD2E-E143-45E8-81FB-687C1F741435}" destId="{07A76947-C58C-40D5-B92F-D704C4D0C48A}" srcOrd="0" destOrd="0" presId="urn:microsoft.com/office/officeart/2005/8/layout/hierarchy1"/>
    <dgm:cxn modelId="{0FD71234-2E96-4642-90E9-E1246CBD956E}" type="presOf" srcId="{B2B7D97E-DE2B-46FA-903C-25AC5DF677BD}" destId="{C6123494-B755-493C-9236-74449C8F7BBB}" srcOrd="0" destOrd="0" presId="urn:microsoft.com/office/officeart/2005/8/layout/hierarchy1"/>
    <dgm:cxn modelId="{F3C0F85E-296A-4232-8A7E-F10248A2C46B}" srcId="{6D7AAAEF-A3FD-47E5-BE5F-88E5EC68EC26}" destId="{0A9E5B62-07A6-4CE9-A2B1-4AF3A653E2AE}" srcOrd="0" destOrd="0" parTransId="{605DEC47-268E-40C9-A426-31B75A4BAACC}" sibTransId="{5832E9FD-03D8-42D1-BA3D-3EB25277001E}"/>
    <dgm:cxn modelId="{32066367-1753-4AFE-A8B6-5AD9C64E50DD}" type="presOf" srcId="{EACF673A-C26C-4E4D-8545-E2BC6F955FA6}" destId="{88EBCA6E-DF82-4233-BFAC-AB8DE30A10E2}" srcOrd="0" destOrd="0" presId="urn:microsoft.com/office/officeart/2005/8/layout/hierarchy1"/>
    <dgm:cxn modelId="{3467C571-45C0-4A3B-BBF3-4D5E43D3B29F}" type="presOf" srcId="{65AA6E0E-63F7-4E51-AE3F-8B71DD2DD09D}" destId="{38CFA9FD-FCDD-42A5-9A0D-3F767BA0DE9B}" srcOrd="0" destOrd="0" presId="urn:microsoft.com/office/officeart/2005/8/layout/hierarchy1"/>
    <dgm:cxn modelId="{14B4278E-BA4A-44DF-972C-9C108AB276A6}" srcId="{0A9E5B62-07A6-4CE9-A2B1-4AF3A653E2AE}" destId="{B2B7D97E-DE2B-46FA-903C-25AC5DF677BD}" srcOrd="2" destOrd="0" parTransId="{E2DBFD2E-E143-45E8-81FB-687C1F741435}" sibTransId="{386C6079-6C86-40A4-AD2C-E88D3EF343B6}"/>
    <dgm:cxn modelId="{08B8EFA2-D1C2-4367-B864-9F34B6DC683E}" srcId="{0A9E5B62-07A6-4CE9-A2B1-4AF3A653E2AE}" destId="{27F6E662-3518-469E-AF93-999A71D51D75}" srcOrd="1" destOrd="0" parTransId="{EACF673A-C26C-4E4D-8545-E2BC6F955FA6}" sibTransId="{9001669E-B996-44FC-909E-453429698B4B}"/>
    <dgm:cxn modelId="{605310A6-5133-4D62-9F76-4FDAC063DA68}" type="presOf" srcId="{27F6E662-3518-469E-AF93-999A71D51D75}" destId="{B5DE06DA-FD71-4747-9830-5EDBF79E341E}" srcOrd="0" destOrd="0" presId="urn:microsoft.com/office/officeart/2005/8/layout/hierarchy1"/>
    <dgm:cxn modelId="{61BD60CB-E9DD-42B3-9911-FC40CA4A6D75}" srcId="{0A9E5B62-07A6-4CE9-A2B1-4AF3A653E2AE}" destId="{65AA6E0E-63F7-4E51-AE3F-8B71DD2DD09D}" srcOrd="0" destOrd="0" parTransId="{BDE8A755-CCE4-40E3-8F0E-1A30E620C667}" sibTransId="{D24142F9-3F5D-46A2-BD3C-680162D9114D}"/>
    <dgm:cxn modelId="{5D6AD733-7B31-4C2C-9E2F-A4663DC3E366}" type="presParOf" srcId="{85CF17D7-4C2B-4D62-9773-B4C923932482}" destId="{857BF010-1647-4A6C-A9BF-438BB56C085C}" srcOrd="0" destOrd="0" presId="urn:microsoft.com/office/officeart/2005/8/layout/hierarchy1"/>
    <dgm:cxn modelId="{F9BF3622-4953-4837-B232-768F7F67AC5B}" type="presParOf" srcId="{857BF010-1647-4A6C-A9BF-438BB56C085C}" destId="{57FC57D0-3019-4C16-BF49-9B6356B70C6D}" srcOrd="0" destOrd="0" presId="urn:microsoft.com/office/officeart/2005/8/layout/hierarchy1"/>
    <dgm:cxn modelId="{2E8A005C-0133-43F4-A08A-667DF317A18A}" type="presParOf" srcId="{57FC57D0-3019-4C16-BF49-9B6356B70C6D}" destId="{5D7FE9A6-64AC-49C1-9B25-EDFCE5D18D83}" srcOrd="0" destOrd="0" presId="urn:microsoft.com/office/officeart/2005/8/layout/hierarchy1"/>
    <dgm:cxn modelId="{EA6D8D3C-BE4C-4387-A436-CCC28E73DEE9}" type="presParOf" srcId="{57FC57D0-3019-4C16-BF49-9B6356B70C6D}" destId="{FE94B210-18D9-42B0-AE7F-AC22C28EDCB5}" srcOrd="1" destOrd="0" presId="urn:microsoft.com/office/officeart/2005/8/layout/hierarchy1"/>
    <dgm:cxn modelId="{7ED38BB5-16E4-46AF-8607-43321EEF2743}" type="presParOf" srcId="{857BF010-1647-4A6C-A9BF-438BB56C085C}" destId="{50A6D34B-ADCB-4746-95F4-1D60472C025F}" srcOrd="1" destOrd="0" presId="urn:microsoft.com/office/officeart/2005/8/layout/hierarchy1"/>
    <dgm:cxn modelId="{FFFF6AB6-72A5-4E08-B985-C42738F4A718}" type="presParOf" srcId="{50A6D34B-ADCB-4746-95F4-1D60472C025F}" destId="{C5DCDFD8-CFFA-41D9-9D3B-359C282D4644}" srcOrd="0" destOrd="0" presId="urn:microsoft.com/office/officeart/2005/8/layout/hierarchy1"/>
    <dgm:cxn modelId="{D5E472B7-5E92-4A25-A39D-88FC370C7EB5}" type="presParOf" srcId="{50A6D34B-ADCB-4746-95F4-1D60472C025F}" destId="{B3AF4B9A-4219-49AC-A473-86A1C9C239EB}" srcOrd="1" destOrd="0" presId="urn:microsoft.com/office/officeart/2005/8/layout/hierarchy1"/>
    <dgm:cxn modelId="{E08A7F69-7ABF-4F61-98FA-613077D25825}" type="presParOf" srcId="{B3AF4B9A-4219-49AC-A473-86A1C9C239EB}" destId="{BEFFD1ED-2B57-4462-BEE4-BBDFB88316DA}" srcOrd="0" destOrd="0" presId="urn:microsoft.com/office/officeart/2005/8/layout/hierarchy1"/>
    <dgm:cxn modelId="{CCF6B38F-49AF-4D8E-8A30-11567AFC3A77}" type="presParOf" srcId="{BEFFD1ED-2B57-4462-BEE4-BBDFB88316DA}" destId="{C6240DF3-941D-4B2D-A4E8-EF3A67C16398}" srcOrd="0" destOrd="0" presId="urn:microsoft.com/office/officeart/2005/8/layout/hierarchy1"/>
    <dgm:cxn modelId="{FA1EE39F-56B7-49C0-BC99-090F257734EC}" type="presParOf" srcId="{BEFFD1ED-2B57-4462-BEE4-BBDFB88316DA}" destId="{38CFA9FD-FCDD-42A5-9A0D-3F767BA0DE9B}" srcOrd="1" destOrd="0" presId="urn:microsoft.com/office/officeart/2005/8/layout/hierarchy1"/>
    <dgm:cxn modelId="{EBDB2F86-F579-458D-BE3F-AF03F01EBAFA}" type="presParOf" srcId="{B3AF4B9A-4219-49AC-A473-86A1C9C239EB}" destId="{CF2D598E-1A63-4589-ADB1-688638B7FFA8}" srcOrd="1" destOrd="0" presId="urn:microsoft.com/office/officeart/2005/8/layout/hierarchy1"/>
    <dgm:cxn modelId="{C5560D00-DE5B-47C0-8504-72968FFCEB1A}" type="presParOf" srcId="{50A6D34B-ADCB-4746-95F4-1D60472C025F}" destId="{88EBCA6E-DF82-4233-BFAC-AB8DE30A10E2}" srcOrd="2" destOrd="0" presId="urn:microsoft.com/office/officeart/2005/8/layout/hierarchy1"/>
    <dgm:cxn modelId="{63DFBFF5-DEED-4364-AAA9-4B2C85E95071}" type="presParOf" srcId="{50A6D34B-ADCB-4746-95F4-1D60472C025F}" destId="{1DCB7FE9-A616-4C5E-80D4-C48092039ABD}" srcOrd="3" destOrd="0" presId="urn:microsoft.com/office/officeart/2005/8/layout/hierarchy1"/>
    <dgm:cxn modelId="{719A6B4E-4758-48F0-B73C-AF199A9A4D1C}" type="presParOf" srcId="{1DCB7FE9-A616-4C5E-80D4-C48092039ABD}" destId="{8B440E59-EE3F-4142-BE90-2C625D32FE3A}" srcOrd="0" destOrd="0" presId="urn:microsoft.com/office/officeart/2005/8/layout/hierarchy1"/>
    <dgm:cxn modelId="{D234C379-02AA-4FE8-BD59-0CE86886A020}" type="presParOf" srcId="{8B440E59-EE3F-4142-BE90-2C625D32FE3A}" destId="{D25CE04B-1247-43BA-A039-5E76D058856D}" srcOrd="0" destOrd="0" presId="urn:microsoft.com/office/officeart/2005/8/layout/hierarchy1"/>
    <dgm:cxn modelId="{EF0D0F2E-2786-48EF-8CDF-7AEFAC1F3A8D}" type="presParOf" srcId="{8B440E59-EE3F-4142-BE90-2C625D32FE3A}" destId="{B5DE06DA-FD71-4747-9830-5EDBF79E341E}" srcOrd="1" destOrd="0" presId="urn:microsoft.com/office/officeart/2005/8/layout/hierarchy1"/>
    <dgm:cxn modelId="{64290178-1894-4100-818E-12F175CE106D}" type="presParOf" srcId="{1DCB7FE9-A616-4C5E-80D4-C48092039ABD}" destId="{F5F6EEC8-61F8-4645-9E6A-646BF043039D}" srcOrd="1" destOrd="0" presId="urn:microsoft.com/office/officeart/2005/8/layout/hierarchy1"/>
    <dgm:cxn modelId="{306CA032-847D-49DE-9582-F9C46843501D}" type="presParOf" srcId="{50A6D34B-ADCB-4746-95F4-1D60472C025F}" destId="{07A76947-C58C-40D5-B92F-D704C4D0C48A}" srcOrd="4" destOrd="0" presId="urn:microsoft.com/office/officeart/2005/8/layout/hierarchy1"/>
    <dgm:cxn modelId="{188BC9FD-699A-4948-AB20-F25F0009822B}" type="presParOf" srcId="{50A6D34B-ADCB-4746-95F4-1D60472C025F}" destId="{8A6477E7-A1B8-41D5-A8F7-5426BBB08F35}" srcOrd="5" destOrd="0" presId="urn:microsoft.com/office/officeart/2005/8/layout/hierarchy1"/>
    <dgm:cxn modelId="{23FE1C24-CCB5-418A-A738-222085B24686}" type="presParOf" srcId="{8A6477E7-A1B8-41D5-A8F7-5426BBB08F35}" destId="{BDC56592-20B9-4EEA-BE9D-44FE2A74FDA3}" srcOrd="0" destOrd="0" presId="urn:microsoft.com/office/officeart/2005/8/layout/hierarchy1"/>
    <dgm:cxn modelId="{BBA8C30D-1C9D-487A-9980-F60F66649D95}" type="presParOf" srcId="{BDC56592-20B9-4EEA-BE9D-44FE2A74FDA3}" destId="{021830FF-2186-4C50-8777-8785E969A341}" srcOrd="0" destOrd="0" presId="urn:microsoft.com/office/officeart/2005/8/layout/hierarchy1"/>
    <dgm:cxn modelId="{D3C9974A-FF65-416C-92FA-6A8C1C1A5AF7}" type="presParOf" srcId="{BDC56592-20B9-4EEA-BE9D-44FE2A74FDA3}" destId="{C6123494-B755-493C-9236-74449C8F7BBB}" srcOrd="1" destOrd="0" presId="urn:microsoft.com/office/officeart/2005/8/layout/hierarchy1"/>
    <dgm:cxn modelId="{B8DFE475-3F43-4F01-AE89-99E5F169B896}" type="presParOf" srcId="{8A6477E7-A1B8-41D5-A8F7-5426BBB08F35}" destId="{767EF3BB-1837-4EB2-B8F8-208DA5E2E6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2E6F8-F93A-4E29-BEEC-8A3A2682CD8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CD19BE5A-C7F3-4D80-9531-0BA0A0B50DD0}" type="pres">
      <dgm:prSet presAssocID="{F5F2E6F8-F93A-4E29-BEEC-8A3A2682CD81}" presName="hierChild1" presStyleCnt="0">
        <dgm:presLayoutVars>
          <dgm:chPref val="1"/>
          <dgm:dir/>
          <dgm:animOne val="branch"/>
          <dgm:animLvl val="lvl"/>
          <dgm:resizeHandles/>
        </dgm:presLayoutVars>
      </dgm:prSet>
      <dgm:spPr/>
    </dgm:pt>
  </dgm:ptLst>
  <dgm:cxnLst>
    <dgm:cxn modelId="{56C90DBB-B4AF-4272-82A1-0524B3B5D820}" type="presOf" srcId="{F5F2E6F8-F93A-4E29-BEEC-8A3A2682CD81}" destId="{CD19BE5A-C7F3-4D80-9531-0BA0A0B50DD0}"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A4D85-E264-40D5-95D4-A06A948EA14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C8915266-7241-4056-9EC3-B9E69012404C}">
      <dgm:prSet phldrT="[Testo]" custT="1"/>
      <dgm:spPr>
        <a:scene3d>
          <a:camera prst="orthographicFront"/>
          <a:lightRig rig="threePt" dir="t"/>
        </a:scene3d>
        <a:sp3d>
          <a:bevelT/>
        </a:sp3d>
      </dgm:spPr>
      <dgm:t>
        <a:bodyPr/>
        <a:lstStyle/>
        <a:p>
          <a:r>
            <a:rPr lang="it-IT" sz="2500" b="1" dirty="0">
              <a:solidFill>
                <a:schemeClr val="tx1"/>
              </a:solidFill>
            </a:rPr>
            <a:t>Unità Operativa Complessa vigilanza e controllo ambientale</a:t>
          </a:r>
        </a:p>
        <a:p>
          <a:r>
            <a:rPr lang="it-IT" sz="2500" dirty="0"/>
            <a:t>istituita con DGR n. 1198/2024</a:t>
          </a:r>
          <a:r>
            <a:rPr lang="it-IT" sz="2900" b="1" dirty="0">
              <a:solidFill>
                <a:schemeClr val="tx1"/>
              </a:solidFill>
            </a:rPr>
            <a:t> </a:t>
          </a:r>
        </a:p>
      </dgm:t>
    </dgm:pt>
    <dgm:pt modelId="{4A7C911B-82E0-4C8F-9185-A503DAD2F108}" type="parTrans" cxnId="{96D44298-38B4-481E-B2B1-08B9693D2D88}">
      <dgm:prSet/>
      <dgm:spPr/>
      <dgm:t>
        <a:bodyPr/>
        <a:lstStyle/>
        <a:p>
          <a:endParaRPr lang="it-IT"/>
        </a:p>
      </dgm:t>
    </dgm:pt>
    <dgm:pt modelId="{977875DC-13EB-4A3C-AD07-490D3029F642}" type="sibTrans" cxnId="{96D44298-38B4-481E-B2B1-08B9693D2D88}">
      <dgm:prSet/>
      <dgm:spPr/>
      <dgm:t>
        <a:bodyPr/>
        <a:lstStyle/>
        <a:p>
          <a:endParaRPr lang="it-IT"/>
        </a:p>
      </dgm:t>
    </dgm:pt>
    <dgm:pt modelId="{CCB79423-2329-44EF-8155-BBA544A8DDF6}">
      <dgm:prSet phldrT="[Testo]" custT="1"/>
      <dgm:spPr>
        <a:scene3d>
          <a:camera prst="orthographicFront"/>
          <a:lightRig rig="threePt" dir="t"/>
        </a:scene3d>
        <a:sp3d>
          <a:bevelT/>
        </a:sp3d>
      </dgm:spPr>
      <dgm:t>
        <a:bodyPr/>
        <a:lstStyle/>
        <a:p>
          <a:r>
            <a:rPr lang="it-IT" sz="1600" b="1" kern="1200" dirty="0">
              <a:solidFill>
                <a:srgbClr val="000000"/>
              </a:solidFill>
              <a:latin typeface="DecimaWE Rg"/>
              <a:ea typeface="+mn-ea"/>
              <a:cs typeface="+mn-cs"/>
            </a:rPr>
            <a:t>PO</a:t>
          </a:r>
        </a:p>
        <a:p>
          <a:r>
            <a:rPr lang="it-IT" sz="1600" b="1" kern="1200" dirty="0">
              <a:solidFill>
                <a:srgbClr val="000000"/>
              </a:solidFill>
              <a:latin typeface="DecimaWE Rg"/>
              <a:ea typeface="+mn-ea"/>
              <a:cs typeface="+mn-cs"/>
            </a:rPr>
            <a:t>Coordinamento Tecnico per la Sorveglianza Ambientale </a:t>
          </a:r>
        </a:p>
        <a:p>
          <a:r>
            <a:rPr lang="it-IT" sz="1600" b="1" kern="1200" dirty="0">
              <a:solidFill>
                <a:srgbClr val="000000"/>
              </a:solidFill>
              <a:latin typeface="DecimaWE Rg"/>
              <a:ea typeface="+mn-ea"/>
              <a:cs typeface="+mn-cs"/>
            </a:rPr>
            <a:t>(CTSA)</a:t>
          </a:r>
        </a:p>
      </dgm:t>
    </dgm:pt>
    <dgm:pt modelId="{43C7B8C1-5BAC-472F-B26F-D772FD19991F}" type="parTrans" cxnId="{8B95CE50-3CCC-46DA-831C-28E70D14496A}">
      <dgm:prSet/>
      <dgm:spPr/>
      <dgm:t>
        <a:bodyPr/>
        <a:lstStyle/>
        <a:p>
          <a:endParaRPr lang="it-IT">
            <a:solidFill>
              <a:schemeClr val="tx1"/>
            </a:solidFill>
          </a:endParaRPr>
        </a:p>
      </dgm:t>
    </dgm:pt>
    <dgm:pt modelId="{AE958330-5511-4D03-B672-BB8FAC797217}" type="sibTrans" cxnId="{8B95CE50-3CCC-46DA-831C-28E70D14496A}">
      <dgm:prSet/>
      <dgm:spPr/>
      <dgm:t>
        <a:bodyPr/>
        <a:lstStyle/>
        <a:p>
          <a:endParaRPr lang="it-IT"/>
        </a:p>
      </dgm:t>
    </dgm:pt>
    <dgm:pt modelId="{3C2AB812-73B1-4DE9-BA65-FCB3AA9AFAE0}">
      <dgm:prSet phldrT="[Testo]" custT="1"/>
      <dgm:spPr>
        <a:scene3d>
          <a:camera prst="orthographicFront"/>
          <a:lightRig rig="threePt" dir="t"/>
        </a:scene3d>
        <a:sp3d>
          <a:bevelT/>
        </a:sp3d>
      </dgm:spPr>
      <dgm:t>
        <a:bodyPr/>
        <a:lstStyle/>
        <a:p>
          <a:r>
            <a:rPr lang="it-IT" sz="1600" b="1" kern="1200" dirty="0">
              <a:solidFill>
                <a:srgbClr val="000000"/>
              </a:solidFill>
              <a:latin typeface="DecimaWE Rg"/>
              <a:ea typeface="+mn-ea"/>
              <a:cs typeface="+mn-cs"/>
            </a:rPr>
            <a:t>PO</a:t>
          </a:r>
        </a:p>
        <a:p>
          <a:r>
            <a:rPr lang="it-IT" sz="1600" b="1" kern="1200" dirty="0">
              <a:solidFill>
                <a:srgbClr val="000000"/>
              </a:solidFill>
              <a:latin typeface="DecimaWE Rg"/>
              <a:ea typeface="+mn-ea"/>
              <a:cs typeface="+mn-cs"/>
            </a:rPr>
            <a:t>Nucleo Operativo per l’Attività di Vigilanza Ambientale </a:t>
          </a:r>
        </a:p>
        <a:p>
          <a:r>
            <a:rPr lang="it-IT" sz="1600" b="1" kern="1200" dirty="0">
              <a:solidFill>
                <a:srgbClr val="000000"/>
              </a:solidFill>
              <a:latin typeface="DecimaWE Rg"/>
              <a:ea typeface="+mn-ea"/>
              <a:cs typeface="+mn-cs"/>
            </a:rPr>
            <a:t>(NOAVA)</a:t>
          </a:r>
        </a:p>
      </dgm:t>
    </dgm:pt>
    <dgm:pt modelId="{29C8994A-4E85-48DD-9B81-80508F061A2E}" type="parTrans" cxnId="{61F5A453-D476-4480-9E2F-072F9E4C0CBB}">
      <dgm:prSet/>
      <dgm:spPr/>
      <dgm:t>
        <a:bodyPr/>
        <a:lstStyle/>
        <a:p>
          <a:endParaRPr lang="it-IT"/>
        </a:p>
      </dgm:t>
    </dgm:pt>
    <dgm:pt modelId="{BF966DF4-FFC4-4DC7-BD2F-486FD06F26FF}" type="sibTrans" cxnId="{61F5A453-D476-4480-9E2F-072F9E4C0CBB}">
      <dgm:prSet/>
      <dgm:spPr/>
      <dgm:t>
        <a:bodyPr/>
        <a:lstStyle/>
        <a:p>
          <a:endParaRPr lang="it-IT"/>
        </a:p>
      </dgm:t>
    </dgm:pt>
    <dgm:pt modelId="{3046153B-F277-41B6-A441-CF42D23EED5E}">
      <dgm:prSet phldrT="[Testo]" custT="1"/>
      <dgm:spPr>
        <a:scene3d>
          <a:camera prst="orthographicFront"/>
          <a:lightRig rig="threePt" dir="t"/>
        </a:scene3d>
        <a:sp3d>
          <a:bevelT/>
        </a:sp3d>
      </dgm:spPr>
      <dgm:t>
        <a:bodyPr/>
        <a:lstStyle/>
        <a:p>
          <a:r>
            <a:rPr lang="it-IT" sz="1600" b="1" kern="1200" dirty="0">
              <a:solidFill>
                <a:srgbClr val="000000"/>
              </a:solidFill>
              <a:latin typeface="DecimaWE Rg"/>
              <a:ea typeface="+mn-ea"/>
              <a:cs typeface="+mn-cs"/>
            </a:rPr>
            <a:t>PO</a:t>
          </a:r>
        </a:p>
        <a:p>
          <a:r>
            <a:rPr lang="it-IT" sz="1600" b="1" kern="1200" dirty="0">
              <a:solidFill>
                <a:srgbClr val="000000"/>
              </a:solidFill>
              <a:latin typeface="DecimaWE Rg"/>
              <a:ea typeface="+mn-ea"/>
              <a:cs typeface="+mn-cs"/>
            </a:rPr>
            <a:t>Coordinamento e gestione procedimenti sanzionatori ambientali</a:t>
          </a:r>
        </a:p>
        <a:p>
          <a:r>
            <a:rPr lang="it-IT" sz="1600" b="1" kern="1200" dirty="0">
              <a:solidFill>
                <a:srgbClr val="000000"/>
              </a:solidFill>
              <a:latin typeface="DecimaWE Rg"/>
              <a:ea typeface="+mn-ea"/>
              <a:cs typeface="+mn-cs"/>
            </a:rPr>
            <a:t>(POSA)</a:t>
          </a:r>
        </a:p>
      </dgm:t>
    </dgm:pt>
    <dgm:pt modelId="{13FD5F75-F587-4AA9-87EF-A1603DF368F9}" type="parTrans" cxnId="{A8D22824-6C6D-4A2E-9D83-8B2DCDD0444D}">
      <dgm:prSet/>
      <dgm:spPr/>
      <dgm:t>
        <a:bodyPr/>
        <a:lstStyle/>
        <a:p>
          <a:endParaRPr lang="it-IT"/>
        </a:p>
      </dgm:t>
    </dgm:pt>
    <dgm:pt modelId="{F5112889-97F9-430E-A4D2-671990C7D81C}" type="sibTrans" cxnId="{A8D22824-6C6D-4A2E-9D83-8B2DCDD0444D}">
      <dgm:prSet/>
      <dgm:spPr/>
      <dgm:t>
        <a:bodyPr/>
        <a:lstStyle/>
        <a:p>
          <a:endParaRPr lang="it-IT"/>
        </a:p>
      </dgm:t>
    </dgm:pt>
    <dgm:pt modelId="{00D72B34-5FF9-428E-9FE9-0FB9F185905E}" type="pres">
      <dgm:prSet presAssocID="{44FA4D85-E264-40D5-95D4-A06A948EA14D}" presName="hierChild1" presStyleCnt="0">
        <dgm:presLayoutVars>
          <dgm:orgChart val="1"/>
          <dgm:chPref val="1"/>
          <dgm:dir/>
          <dgm:animOne val="branch"/>
          <dgm:animLvl val="lvl"/>
          <dgm:resizeHandles/>
        </dgm:presLayoutVars>
      </dgm:prSet>
      <dgm:spPr/>
    </dgm:pt>
    <dgm:pt modelId="{BE689C69-BB17-4CA9-91B8-7A05A2761F80}" type="pres">
      <dgm:prSet presAssocID="{C8915266-7241-4056-9EC3-B9E69012404C}" presName="hierRoot1" presStyleCnt="0">
        <dgm:presLayoutVars>
          <dgm:hierBranch val="init"/>
        </dgm:presLayoutVars>
      </dgm:prSet>
      <dgm:spPr/>
    </dgm:pt>
    <dgm:pt modelId="{C62E947D-FB48-43E1-9117-444B4426F519}" type="pres">
      <dgm:prSet presAssocID="{C8915266-7241-4056-9EC3-B9E69012404C}" presName="rootComposite1" presStyleCnt="0"/>
      <dgm:spPr/>
    </dgm:pt>
    <dgm:pt modelId="{503916C5-80DC-4940-B752-E7BB090D09F5}" type="pres">
      <dgm:prSet presAssocID="{C8915266-7241-4056-9EC3-B9E69012404C}" presName="rootText1" presStyleLbl="node0" presStyleIdx="0" presStyleCnt="1" custScaleX="163338" custLinFactNeighborX="-330" custLinFactNeighborY="-45252">
        <dgm:presLayoutVars>
          <dgm:chPref val="3"/>
        </dgm:presLayoutVars>
      </dgm:prSet>
      <dgm:spPr/>
    </dgm:pt>
    <dgm:pt modelId="{45458708-307A-47DF-AB04-19C01895BAC1}" type="pres">
      <dgm:prSet presAssocID="{C8915266-7241-4056-9EC3-B9E69012404C}" presName="rootConnector1" presStyleLbl="node1" presStyleIdx="0" presStyleCnt="0"/>
      <dgm:spPr/>
    </dgm:pt>
    <dgm:pt modelId="{4FFFFDDF-1AB1-4DF5-A254-D107FB16C849}" type="pres">
      <dgm:prSet presAssocID="{C8915266-7241-4056-9EC3-B9E69012404C}" presName="hierChild2" presStyleCnt="0"/>
      <dgm:spPr/>
    </dgm:pt>
    <dgm:pt modelId="{AA9E4C70-15C4-4909-84F2-D2FB80860DFA}" type="pres">
      <dgm:prSet presAssocID="{43C7B8C1-5BAC-472F-B26F-D772FD19991F}" presName="Name37" presStyleLbl="parChTrans1D2" presStyleIdx="0" presStyleCnt="3"/>
      <dgm:spPr/>
    </dgm:pt>
    <dgm:pt modelId="{33962E4D-CA78-4BD9-A392-6118DE8F1AE4}" type="pres">
      <dgm:prSet presAssocID="{CCB79423-2329-44EF-8155-BBA544A8DDF6}" presName="hierRoot2" presStyleCnt="0">
        <dgm:presLayoutVars>
          <dgm:hierBranch val="init"/>
        </dgm:presLayoutVars>
      </dgm:prSet>
      <dgm:spPr/>
    </dgm:pt>
    <dgm:pt modelId="{561B64BF-AB1C-4575-82CC-89641BA8F103}" type="pres">
      <dgm:prSet presAssocID="{CCB79423-2329-44EF-8155-BBA544A8DDF6}" presName="rootComposite" presStyleCnt="0"/>
      <dgm:spPr/>
    </dgm:pt>
    <dgm:pt modelId="{430A46DF-4D0F-4CA2-96AA-1B8163908ED0}" type="pres">
      <dgm:prSet presAssocID="{CCB79423-2329-44EF-8155-BBA544A8DDF6}" presName="rootText" presStyleLbl="node2" presStyleIdx="0" presStyleCnt="3">
        <dgm:presLayoutVars>
          <dgm:chPref val="3"/>
        </dgm:presLayoutVars>
      </dgm:prSet>
      <dgm:spPr/>
    </dgm:pt>
    <dgm:pt modelId="{0B58354E-06D5-4AC8-80BB-505B1C45270F}" type="pres">
      <dgm:prSet presAssocID="{CCB79423-2329-44EF-8155-BBA544A8DDF6}" presName="rootConnector" presStyleLbl="node2" presStyleIdx="0" presStyleCnt="3"/>
      <dgm:spPr/>
    </dgm:pt>
    <dgm:pt modelId="{1F41407D-BA48-4FD6-A16D-DEC534B17973}" type="pres">
      <dgm:prSet presAssocID="{CCB79423-2329-44EF-8155-BBA544A8DDF6}" presName="hierChild4" presStyleCnt="0"/>
      <dgm:spPr/>
    </dgm:pt>
    <dgm:pt modelId="{690CC22C-135D-4A1C-AEE1-45CD7DE69C80}" type="pres">
      <dgm:prSet presAssocID="{CCB79423-2329-44EF-8155-BBA544A8DDF6}" presName="hierChild5" presStyleCnt="0"/>
      <dgm:spPr/>
    </dgm:pt>
    <dgm:pt modelId="{8DF62E9C-19FB-4C1F-AB4E-2114FBB34F42}" type="pres">
      <dgm:prSet presAssocID="{29C8994A-4E85-48DD-9B81-80508F061A2E}" presName="Name37" presStyleLbl="parChTrans1D2" presStyleIdx="1" presStyleCnt="3"/>
      <dgm:spPr/>
    </dgm:pt>
    <dgm:pt modelId="{AD8797D1-6F3B-4DD6-8079-F58382406B11}" type="pres">
      <dgm:prSet presAssocID="{3C2AB812-73B1-4DE9-BA65-FCB3AA9AFAE0}" presName="hierRoot2" presStyleCnt="0">
        <dgm:presLayoutVars>
          <dgm:hierBranch val="init"/>
        </dgm:presLayoutVars>
      </dgm:prSet>
      <dgm:spPr/>
    </dgm:pt>
    <dgm:pt modelId="{F5392586-9AC8-4685-A954-22386B2237A9}" type="pres">
      <dgm:prSet presAssocID="{3C2AB812-73B1-4DE9-BA65-FCB3AA9AFAE0}" presName="rootComposite" presStyleCnt="0"/>
      <dgm:spPr/>
    </dgm:pt>
    <dgm:pt modelId="{122ECDDD-1DAB-4CEE-BCAC-41C5492A6450}" type="pres">
      <dgm:prSet presAssocID="{3C2AB812-73B1-4DE9-BA65-FCB3AA9AFAE0}" presName="rootText" presStyleLbl="node2" presStyleIdx="1" presStyleCnt="3" custScaleX="109386" custLinFactNeighborX="3300">
        <dgm:presLayoutVars>
          <dgm:chPref val="3"/>
        </dgm:presLayoutVars>
      </dgm:prSet>
      <dgm:spPr/>
    </dgm:pt>
    <dgm:pt modelId="{60F88987-0058-4BD4-B649-7CF9940C38FF}" type="pres">
      <dgm:prSet presAssocID="{3C2AB812-73B1-4DE9-BA65-FCB3AA9AFAE0}" presName="rootConnector" presStyleLbl="node2" presStyleIdx="1" presStyleCnt="3"/>
      <dgm:spPr/>
    </dgm:pt>
    <dgm:pt modelId="{E5AA2BA1-C41A-4A1F-B33C-29669E31D0FF}" type="pres">
      <dgm:prSet presAssocID="{3C2AB812-73B1-4DE9-BA65-FCB3AA9AFAE0}" presName="hierChild4" presStyleCnt="0"/>
      <dgm:spPr/>
    </dgm:pt>
    <dgm:pt modelId="{6AF5F685-55F5-4090-AD5A-82545485895E}" type="pres">
      <dgm:prSet presAssocID="{3C2AB812-73B1-4DE9-BA65-FCB3AA9AFAE0}" presName="hierChild5" presStyleCnt="0"/>
      <dgm:spPr/>
    </dgm:pt>
    <dgm:pt modelId="{171900EF-9E00-4713-BDB9-D6B4BD5656FD}" type="pres">
      <dgm:prSet presAssocID="{13FD5F75-F587-4AA9-87EF-A1603DF368F9}" presName="Name37" presStyleLbl="parChTrans1D2" presStyleIdx="2" presStyleCnt="3"/>
      <dgm:spPr/>
    </dgm:pt>
    <dgm:pt modelId="{45C619EB-0FE3-4723-970E-5EBA86884260}" type="pres">
      <dgm:prSet presAssocID="{3046153B-F277-41B6-A441-CF42D23EED5E}" presName="hierRoot2" presStyleCnt="0">
        <dgm:presLayoutVars>
          <dgm:hierBranch val="init"/>
        </dgm:presLayoutVars>
      </dgm:prSet>
      <dgm:spPr/>
    </dgm:pt>
    <dgm:pt modelId="{87C4A5F8-2553-4555-A675-53E5EEE74AE3}" type="pres">
      <dgm:prSet presAssocID="{3046153B-F277-41B6-A441-CF42D23EED5E}" presName="rootComposite" presStyleCnt="0"/>
      <dgm:spPr/>
    </dgm:pt>
    <dgm:pt modelId="{A035BF3F-A5CD-4D14-A602-5B93DCF2DA09}" type="pres">
      <dgm:prSet presAssocID="{3046153B-F277-41B6-A441-CF42D23EED5E}" presName="rootText" presStyleLbl="node2" presStyleIdx="2" presStyleCnt="3" custScaleX="107464" custScaleY="107333">
        <dgm:presLayoutVars>
          <dgm:chPref val="3"/>
        </dgm:presLayoutVars>
      </dgm:prSet>
      <dgm:spPr/>
    </dgm:pt>
    <dgm:pt modelId="{33431B6D-107D-4B58-ADE1-08CCC793A002}" type="pres">
      <dgm:prSet presAssocID="{3046153B-F277-41B6-A441-CF42D23EED5E}" presName="rootConnector" presStyleLbl="node2" presStyleIdx="2" presStyleCnt="3"/>
      <dgm:spPr/>
    </dgm:pt>
    <dgm:pt modelId="{B3CCA144-04A8-4E21-934D-31745122F599}" type="pres">
      <dgm:prSet presAssocID="{3046153B-F277-41B6-A441-CF42D23EED5E}" presName="hierChild4" presStyleCnt="0"/>
      <dgm:spPr/>
    </dgm:pt>
    <dgm:pt modelId="{624D3448-501A-49B6-B742-22EAB4A9C896}" type="pres">
      <dgm:prSet presAssocID="{3046153B-F277-41B6-A441-CF42D23EED5E}" presName="hierChild5" presStyleCnt="0"/>
      <dgm:spPr/>
    </dgm:pt>
    <dgm:pt modelId="{AAC14291-490D-430D-9CF5-5DA4C11C16D0}" type="pres">
      <dgm:prSet presAssocID="{C8915266-7241-4056-9EC3-B9E69012404C}" presName="hierChild3" presStyleCnt="0"/>
      <dgm:spPr/>
    </dgm:pt>
  </dgm:ptLst>
  <dgm:cxnLst>
    <dgm:cxn modelId="{E8901920-67EC-43E5-B516-7B56A9BDF933}" type="presOf" srcId="{C8915266-7241-4056-9EC3-B9E69012404C}" destId="{503916C5-80DC-4940-B752-E7BB090D09F5}" srcOrd="0" destOrd="0" presId="urn:microsoft.com/office/officeart/2005/8/layout/orgChart1"/>
    <dgm:cxn modelId="{A8D22824-6C6D-4A2E-9D83-8B2DCDD0444D}" srcId="{C8915266-7241-4056-9EC3-B9E69012404C}" destId="{3046153B-F277-41B6-A441-CF42D23EED5E}" srcOrd="2" destOrd="0" parTransId="{13FD5F75-F587-4AA9-87EF-A1603DF368F9}" sibTransId="{F5112889-97F9-430E-A4D2-671990C7D81C}"/>
    <dgm:cxn modelId="{6F3C5426-006A-4B73-B0F8-D8D723CBD47A}" type="presOf" srcId="{3046153B-F277-41B6-A441-CF42D23EED5E}" destId="{A035BF3F-A5CD-4D14-A602-5B93DCF2DA09}" srcOrd="0" destOrd="0" presId="urn:microsoft.com/office/officeart/2005/8/layout/orgChart1"/>
    <dgm:cxn modelId="{B4572828-804B-4484-85BC-282FA310EE99}" type="presOf" srcId="{29C8994A-4E85-48DD-9B81-80508F061A2E}" destId="{8DF62E9C-19FB-4C1F-AB4E-2114FBB34F42}" srcOrd="0" destOrd="0" presId="urn:microsoft.com/office/officeart/2005/8/layout/orgChart1"/>
    <dgm:cxn modelId="{230D5160-E183-4E1B-9F00-A448CF01C36B}" type="presOf" srcId="{3C2AB812-73B1-4DE9-BA65-FCB3AA9AFAE0}" destId="{122ECDDD-1DAB-4CEE-BCAC-41C5492A6450}" srcOrd="0" destOrd="0" presId="urn:microsoft.com/office/officeart/2005/8/layout/orgChart1"/>
    <dgm:cxn modelId="{B0621767-051B-46B3-814A-DB4FD9B5F167}" type="presOf" srcId="{44FA4D85-E264-40D5-95D4-A06A948EA14D}" destId="{00D72B34-5FF9-428E-9FE9-0FB9F185905E}" srcOrd="0" destOrd="0" presId="urn:microsoft.com/office/officeart/2005/8/layout/orgChart1"/>
    <dgm:cxn modelId="{8B95CE50-3CCC-46DA-831C-28E70D14496A}" srcId="{C8915266-7241-4056-9EC3-B9E69012404C}" destId="{CCB79423-2329-44EF-8155-BBA544A8DDF6}" srcOrd="0" destOrd="0" parTransId="{43C7B8C1-5BAC-472F-B26F-D772FD19991F}" sibTransId="{AE958330-5511-4D03-B672-BB8FAC797217}"/>
    <dgm:cxn modelId="{61F5A453-D476-4480-9E2F-072F9E4C0CBB}" srcId="{C8915266-7241-4056-9EC3-B9E69012404C}" destId="{3C2AB812-73B1-4DE9-BA65-FCB3AA9AFAE0}" srcOrd="1" destOrd="0" parTransId="{29C8994A-4E85-48DD-9B81-80508F061A2E}" sibTransId="{BF966DF4-FFC4-4DC7-BD2F-486FD06F26FF}"/>
    <dgm:cxn modelId="{92C54F57-8597-4848-A0E0-3B1AE6F78EDF}" type="presOf" srcId="{13FD5F75-F587-4AA9-87EF-A1603DF368F9}" destId="{171900EF-9E00-4713-BDB9-D6B4BD5656FD}" srcOrd="0" destOrd="0" presId="urn:microsoft.com/office/officeart/2005/8/layout/orgChart1"/>
    <dgm:cxn modelId="{96D44298-38B4-481E-B2B1-08B9693D2D88}" srcId="{44FA4D85-E264-40D5-95D4-A06A948EA14D}" destId="{C8915266-7241-4056-9EC3-B9E69012404C}" srcOrd="0" destOrd="0" parTransId="{4A7C911B-82E0-4C8F-9185-A503DAD2F108}" sibTransId="{977875DC-13EB-4A3C-AD07-490D3029F642}"/>
    <dgm:cxn modelId="{8EB5AF9E-767F-45B4-8309-A2050EC8988A}" type="presOf" srcId="{3046153B-F277-41B6-A441-CF42D23EED5E}" destId="{33431B6D-107D-4B58-ADE1-08CCC793A002}" srcOrd="1" destOrd="0" presId="urn:microsoft.com/office/officeart/2005/8/layout/orgChart1"/>
    <dgm:cxn modelId="{F28ADF9F-6ECD-4E8F-8873-C8F96A333047}" type="presOf" srcId="{CCB79423-2329-44EF-8155-BBA544A8DDF6}" destId="{0B58354E-06D5-4AC8-80BB-505B1C45270F}" srcOrd="1" destOrd="0" presId="urn:microsoft.com/office/officeart/2005/8/layout/orgChart1"/>
    <dgm:cxn modelId="{2718BCA8-A3BF-45BB-A6AE-0FA3A125726C}" type="presOf" srcId="{CCB79423-2329-44EF-8155-BBA544A8DDF6}" destId="{430A46DF-4D0F-4CA2-96AA-1B8163908ED0}" srcOrd="0" destOrd="0" presId="urn:microsoft.com/office/officeart/2005/8/layout/orgChart1"/>
    <dgm:cxn modelId="{09BACDBA-EBF7-4A86-9CFF-EA7C729DC599}" type="presOf" srcId="{43C7B8C1-5BAC-472F-B26F-D772FD19991F}" destId="{AA9E4C70-15C4-4909-84F2-D2FB80860DFA}" srcOrd="0" destOrd="0" presId="urn:microsoft.com/office/officeart/2005/8/layout/orgChart1"/>
    <dgm:cxn modelId="{1A13D0C7-1C35-4609-B735-B662992B9E87}" type="presOf" srcId="{C8915266-7241-4056-9EC3-B9E69012404C}" destId="{45458708-307A-47DF-AB04-19C01895BAC1}" srcOrd="1" destOrd="0" presId="urn:microsoft.com/office/officeart/2005/8/layout/orgChart1"/>
    <dgm:cxn modelId="{A0B266D6-D8F0-473C-ACFD-C1854B7BEB78}" type="presOf" srcId="{3C2AB812-73B1-4DE9-BA65-FCB3AA9AFAE0}" destId="{60F88987-0058-4BD4-B649-7CF9940C38FF}" srcOrd="1" destOrd="0" presId="urn:microsoft.com/office/officeart/2005/8/layout/orgChart1"/>
    <dgm:cxn modelId="{85D95474-09A0-48F1-AF1B-0BEA38FC995E}" type="presParOf" srcId="{00D72B34-5FF9-428E-9FE9-0FB9F185905E}" destId="{BE689C69-BB17-4CA9-91B8-7A05A2761F80}" srcOrd="0" destOrd="0" presId="urn:microsoft.com/office/officeart/2005/8/layout/orgChart1"/>
    <dgm:cxn modelId="{8D2CA0B5-EAE4-4554-B845-E5C13633D0A1}" type="presParOf" srcId="{BE689C69-BB17-4CA9-91B8-7A05A2761F80}" destId="{C62E947D-FB48-43E1-9117-444B4426F519}" srcOrd="0" destOrd="0" presId="urn:microsoft.com/office/officeart/2005/8/layout/orgChart1"/>
    <dgm:cxn modelId="{3E5C7930-DE15-4DCE-A94B-A0FDC4266712}" type="presParOf" srcId="{C62E947D-FB48-43E1-9117-444B4426F519}" destId="{503916C5-80DC-4940-B752-E7BB090D09F5}" srcOrd="0" destOrd="0" presId="urn:microsoft.com/office/officeart/2005/8/layout/orgChart1"/>
    <dgm:cxn modelId="{8B18C54C-C191-4150-9028-5B47FD31C333}" type="presParOf" srcId="{C62E947D-FB48-43E1-9117-444B4426F519}" destId="{45458708-307A-47DF-AB04-19C01895BAC1}" srcOrd="1" destOrd="0" presId="urn:microsoft.com/office/officeart/2005/8/layout/orgChart1"/>
    <dgm:cxn modelId="{CB7198FF-3BE1-48B1-9EBD-00961E2702D1}" type="presParOf" srcId="{BE689C69-BB17-4CA9-91B8-7A05A2761F80}" destId="{4FFFFDDF-1AB1-4DF5-A254-D107FB16C849}" srcOrd="1" destOrd="0" presId="urn:microsoft.com/office/officeart/2005/8/layout/orgChart1"/>
    <dgm:cxn modelId="{7F7D133C-F6F8-41C2-A8FF-5A7C42EED724}" type="presParOf" srcId="{4FFFFDDF-1AB1-4DF5-A254-D107FB16C849}" destId="{AA9E4C70-15C4-4909-84F2-D2FB80860DFA}" srcOrd="0" destOrd="0" presId="urn:microsoft.com/office/officeart/2005/8/layout/orgChart1"/>
    <dgm:cxn modelId="{E30E98F1-4A20-4917-97CE-22C991EECB67}" type="presParOf" srcId="{4FFFFDDF-1AB1-4DF5-A254-D107FB16C849}" destId="{33962E4D-CA78-4BD9-A392-6118DE8F1AE4}" srcOrd="1" destOrd="0" presId="urn:microsoft.com/office/officeart/2005/8/layout/orgChart1"/>
    <dgm:cxn modelId="{D03138CA-991A-4BC9-9A78-08C9101813FE}" type="presParOf" srcId="{33962E4D-CA78-4BD9-A392-6118DE8F1AE4}" destId="{561B64BF-AB1C-4575-82CC-89641BA8F103}" srcOrd="0" destOrd="0" presId="urn:microsoft.com/office/officeart/2005/8/layout/orgChart1"/>
    <dgm:cxn modelId="{43DAB4DC-C667-4C8F-9412-303825F0527F}" type="presParOf" srcId="{561B64BF-AB1C-4575-82CC-89641BA8F103}" destId="{430A46DF-4D0F-4CA2-96AA-1B8163908ED0}" srcOrd="0" destOrd="0" presId="urn:microsoft.com/office/officeart/2005/8/layout/orgChart1"/>
    <dgm:cxn modelId="{4BBDEB68-70EB-4179-AC9A-F920459D872E}" type="presParOf" srcId="{561B64BF-AB1C-4575-82CC-89641BA8F103}" destId="{0B58354E-06D5-4AC8-80BB-505B1C45270F}" srcOrd="1" destOrd="0" presId="urn:microsoft.com/office/officeart/2005/8/layout/orgChart1"/>
    <dgm:cxn modelId="{70629147-317A-4A17-A393-77AF192B424B}" type="presParOf" srcId="{33962E4D-CA78-4BD9-A392-6118DE8F1AE4}" destId="{1F41407D-BA48-4FD6-A16D-DEC534B17973}" srcOrd="1" destOrd="0" presId="urn:microsoft.com/office/officeart/2005/8/layout/orgChart1"/>
    <dgm:cxn modelId="{A264FF66-B28C-47D4-8B25-C4ED0F07B42F}" type="presParOf" srcId="{33962E4D-CA78-4BD9-A392-6118DE8F1AE4}" destId="{690CC22C-135D-4A1C-AEE1-45CD7DE69C80}" srcOrd="2" destOrd="0" presId="urn:microsoft.com/office/officeart/2005/8/layout/orgChart1"/>
    <dgm:cxn modelId="{FA90BD94-EC35-452A-9947-025FF33444D8}" type="presParOf" srcId="{4FFFFDDF-1AB1-4DF5-A254-D107FB16C849}" destId="{8DF62E9C-19FB-4C1F-AB4E-2114FBB34F42}" srcOrd="2" destOrd="0" presId="urn:microsoft.com/office/officeart/2005/8/layout/orgChart1"/>
    <dgm:cxn modelId="{8FEF3210-D6DF-42B8-BC68-3324417FEF3E}" type="presParOf" srcId="{4FFFFDDF-1AB1-4DF5-A254-D107FB16C849}" destId="{AD8797D1-6F3B-4DD6-8079-F58382406B11}" srcOrd="3" destOrd="0" presId="urn:microsoft.com/office/officeart/2005/8/layout/orgChart1"/>
    <dgm:cxn modelId="{FA47F1C1-3FE7-4891-B599-7E67E026374F}" type="presParOf" srcId="{AD8797D1-6F3B-4DD6-8079-F58382406B11}" destId="{F5392586-9AC8-4685-A954-22386B2237A9}" srcOrd="0" destOrd="0" presId="urn:microsoft.com/office/officeart/2005/8/layout/orgChart1"/>
    <dgm:cxn modelId="{3603ECE2-22A2-4F83-B261-80B820ADDA5F}" type="presParOf" srcId="{F5392586-9AC8-4685-A954-22386B2237A9}" destId="{122ECDDD-1DAB-4CEE-BCAC-41C5492A6450}" srcOrd="0" destOrd="0" presId="urn:microsoft.com/office/officeart/2005/8/layout/orgChart1"/>
    <dgm:cxn modelId="{CAFF2146-A28B-4EA3-A87B-2E1394154F1A}" type="presParOf" srcId="{F5392586-9AC8-4685-A954-22386B2237A9}" destId="{60F88987-0058-4BD4-B649-7CF9940C38FF}" srcOrd="1" destOrd="0" presId="urn:microsoft.com/office/officeart/2005/8/layout/orgChart1"/>
    <dgm:cxn modelId="{88E52176-728C-4E53-851B-59AE692217D1}" type="presParOf" srcId="{AD8797D1-6F3B-4DD6-8079-F58382406B11}" destId="{E5AA2BA1-C41A-4A1F-B33C-29669E31D0FF}" srcOrd="1" destOrd="0" presId="urn:microsoft.com/office/officeart/2005/8/layout/orgChart1"/>
    <dgm:cxn modelId="{E4A58A92-280F-4BD8-85F0-2C2FC0D7BC92}" type="presParOf" srcId="{AD8797D1-6F3B-4DD6-8079-F58382406B11}" destId="{6AF5F685-55F5-4090-AD5A-82545485895E}" srcOrd="2" destOrd="0" presId="urn:microsoft.com/office/officeart/2005/8/layout/orgChart1"/>
    <dgm:cxn modelId="{6F2BA456-30DA-4C7B-ADFA-F4F680FD257F}" type="presParOf" srcId="{4FFFFDDF-1AB1-4DF5-A254-D107FB16C849}" destId="{171900EF-9E00-4713-BDB9-D6B4BD5656FD}" srcOrd="4" destOrd="0" presId="urn:microsoft.com/office/officeart/2005/8/layout/orgChart1"/>
    <dgm:cxn modelId="{B84714D7-5F3D-4073-A520-1E6A49D54B2A}" type="presParOf" srcId="{4FFFFDDF-1AB1-4DF5-A254-D107FB16C849}" destId="{45C619EB-0FE3-4723-970E-5EBA86884260}" srcOrd="5" destOrd="0" presId="urn:microsoft.com/office/officeart/2005/8/layout/orgChart1"/>
    <dgm:cxn modelId="{3ED64FAD-F575-4D32-BF6A-5B197D1CC192}" type="presParOf" srcId="{45C619EB-0FE3-4723-970E-5EBA86884260}" destId="{87C4A5F8-2553-4555-A675-53E5EEE74AE3}" srcOrd="0" destOrd="0" presId="urn:microsoft.com/office/officeart/2005/8/layout/orgChart1"/>
    <dgm:cxn modelId="{CB01A247-D94E-4F62-B527-6F3972F78210}" type="presParOf" srcId="{87C4A5F8-2553-4555-A675-53E5EEE74AE3}" destId="{A035BF3F-A5CD-4D14-A602-5B93DCF2DA09}" srcOrd="0" destOrd="0" presId="urn:microsoft.com/office/officeart/2005/8/layout/orgChart1"/>
    <dgm:cxn modelId="{D27FC4B8-5F09-4AF3-A131-B9A6049B9982}" type="presParOf" srcId="{87C4A5F8-2553-4555-A675-53E5EEE74AE3}" destId="{33431B6D-107D-4B58-ADE1-08CCC793A002}" srcOrd="1" destOrd="0" presId="urn:microsoft.com/office/officeart/2005/8/layout/orgChart1"/>
    <dgm:cxn modelId="{5AF73C8F-D528-4665-B81E-F82A63D7452A}" type="presParOf" srcId="{45C619EB-0FE3-4723-970E-5EBA86884260}" destId="{B3CCA144-04A8-4E21-934D-31745122F599}" srcOrd="1" destOrd="0" presId="urn:microsoft.com/office/officeart/2005/8/layout/orgChart1"/>
    <dgm:cxn modelId="{BBE1649B-CD7A-40C1-9AA7-95FB253CA26E}" type="presParOf" srcId="{45C619EB-0FE3-4723-970E-5EBA86884260}" destId="{624D3448-501A-49B6-B742-22EAB4A9C896}" srcOrd="2" destOrd="0" presId="urn:microsoft.com/office/officeart/2005/8/layout/orgChart1"/>
    <dgm:cxn modelId="{BC424CBF-D067-4396-8568-ABDD467CE517}" type="presParOf" srcId="{BE689C69-BB17-4CA9-91B8-7A05A2761F80}" destId="{AAC14291-490D-430D-9CF5-5DA4C11C16D0}"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76947-C58C-40D5-B92F-D704C4D0C48A}">
      <dsp:nvSpPr>
        <dsp:cNvPr id="0" name=""/>
        <dsp:cNvSpPr/>
      </dsp:nvSpPr>
      <dsp:spPr>
        <a:xfrm>
          <a:off x="4138902" y="724719"/>
          <a:ext cx="1673013" cy="544479"/>
        </a:xfrm>
        <a:custGeom>
          <a:avLst/>
          <a:gdLst/>
          <a:ahLst/>
          <a:cxnLst/>
          <a:rect l="0" t="0" r="0" b="0"/>
          <a:pathLst>
            <a:path>
              <a:moveTo>
                <a:pt x="0" y="0"/>
              </a:moveTo>
              <a:lnTo>
                <a:pt x="0" y="417672"/>
              </a:lnTo>
              <a:lnTo>
                <a:pt x="1673013" y="417672"/>
              </a:lnTo>
              <a:lnTo>
                <a:pt x="1673013" y="54447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8EBCA6E-DF82-4233-BFAC-AB8DE30A10E2}">
      <dsp:nvSpPr>
        <dsp:cNvPr id="0" name=""/>
        <dsp:cNvSpPr/>
      </dsp:nvSpPr>
      <dsp:spPr>
        <a:xfrm>
          <a:off x="2525621" y="724719"/>
          <a:ext cx="1613281" cy="544479"/>
        </a:xfrm>
        <a:custGeom>
          <a:avLst/>
          <a:gdLst/>
          <a:ahLst/>
          <a:cxnLst/>
          <a:rect l="0" t="0" r="0" b="0"/>
          <a:pathLst>
            <a:path>
              <a:moveTo>
                <a:pt x="1613281" y="0"/>
              </a:moveTo>
              <a:lnTo>
                <a:pt x="1613281" y="417672"/>
              </a:lnTo>
              <a:lnTo>
                <a:pt x="0" y="417672"/>
              </a:lnTo>
              <a:lnTo>
                <a:pt x="0" y="54447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5DCDFD8-CFFA-41D9-9D3B-359C282D4644}">
      <dsp:nvSpPr>
        <dsp:cNvPr id="0" name=""/>
        <dsp:cNvSpPr/>
      </dsp:nvSpPr>
      <dsp:spPr>
        <a:xfrm>
          <a:off x="852607" y="724719"/>
          <a:ext cx="3286295" cy="544479"/>
        </a:xfrm>
        <a:custGeom>
          <a:avLst/>
          <a:gdLst/>
          <a:ahLst/>
          <a:cxnLst/>
          <a:rect l="0" t="0" r="0" b="0"/>
          <a:pathLst>
            <a:path>
              <a:moveTo>
                <a:pt x="3286295" y="0"/>
              </a:moveTo>
              <a:lnTo>
                <a:pt x="3286295" y="417672"/>
              </a:lnTo>
              <a:lnTo>
                <a:pt x="0" y="417672"/>
              </a:lnTo>
              <a:lnTo>
                <a:pt x="0" y="54447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D7FE9A6-64AC-49C1-9B25-EDFCE5D18D83}">
      <dsp:nvSpPr>
        <dsp:cNvPr id="0" name=""/>
        <dsp:cNvSpPr/>
      </dsp:nvSpPr>
      <dsp:spPr>
        <a:xfrm>
          <a:off x="2532828" y="-144487"/>
          <a:ext cx="3212149" cy="8692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94B210-18D9-42B0-AE7F-AC22C28EDCB5}">
      <dsp:nvSpPr>
        <dsp:cNvPr id="0" name=""/>
        <dsp:cNvSpPr/>
      </dsp:nvSpPr>
      <dsp:spPr>
        <a:xfrm>
          <a:off x="2684920" y="0"/>
          <a:ext cx="3212149" cy="869206"/>
        </a:xfrm>
        <a:prstGeom prst="roundRect">
          <a:avLst>
            <a:gd name="adj" fmla="val 10000"/>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Regione Autonoma Friuli Venezia Giulia</a:t>
          </a:r>
        </a:p>
      </dsp:txBody>
      <dsp:txXfrm>
        <a:off x="2710378" y="25458"/>
        <a:ext cx="3161233" cy="818290"/>
      </dsp:txXfrm>
    </dsp:sp>
    <dsp:sp modelId="{C6240DF3-941D-4B2D-A4E8-EF3A67C16398}">
      <dsp:nvSpPr>
        <dsp:cNvPr id="0" name=""/>
        <dsp:cNvSpPr/>
      </dsp:nvSpPr>
      <dsp:spPr>
        <a:xfrm>
          <a:off x="168192" y="1269198"/>
          <a:ext cx="1368829" cy="8692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8CFA9FD-FCDD-42A5-9A0D-3F767BA0DE9B}">
      <dsp:nvSpPr>
        <dsp:cNvPr id="0" name=""/>
        <dsp:cNvSpPr/>
      </dsp:nvSpPr>
      <dsp:spPr>
        <a:xfrm>
          <a:off x="320284" y="1413686"/>
          <a:ext cx="1368829" cy="869206"/>
        </a:xfrm>
        <a:prstGeom prst="roundRect">
          <a:avLst>
            <a:gd name="adj" fmla="val 10000"/>
          </a:avLst>
        </a:prstGeom>
        <a:solidFill>
          <a:schemeClr val="accent1">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Giunta Regionale</a:t>
          </a:r>
        </a:p>
      </dsp:txBody>
      <dsp:txXfrm>
        <a:off x="345742" y="1439144"/>
        <a:ext cx="1317913" cy="818290"/>
      </dsp:txXfrm>
    </dsp:sp>
    <dsp:sp modelId="{D25CE04B-1247-43BA-A039-5E76D058856D}">
      <dsp:nvSpPr>
        <dsp:cNvPr id="0" name=""/>
        <dsp:cNvSpPr/>
      </dsp:nvSpPr>
      <dsp:spPr>
        <a:xfrm>
          <a:off x="1841206" y="1269198"/>
          <a:ext cx="1368829" cy="8692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DE06DA-FD71-4747-9830-5EDBF79E341E}">
      <dsp:nvSpPr>
        <dsp:cNvPr id="0" name=""/>
        <dsp:cNvSpPr/>
      </dsp:nvSpPr>
      <dsp:spPr>
        <a:xfrm>
          <a:off x="1993298" y="1413686"/>
          <a:ext cx="1368829" cy="869206"/>
        </a:xfrm>
        <a:prstGeom prst="roundRect">
          <a:avLst>
            <a:gd name="adj" fmla="val 10000"/>
          </a:avLst>
        </a:prstGeom>
        <a:solidFill>
          <a:schemeClr val="accent1">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400" b="1" kern="1200" dirty="0"/>
            <a:t>Uffici della  Presidenza</a:t>
          </a:r>
        </a:p>
        <a:p>
          <a:pPr marL="0" lvl="0" algn="ctr" defTabSz="622300">
            <a:lnSpc>
              <a:spcPct val="90000"/>
            </a:lnSpc>
            <a:spcBef>
              <a:spcPct val="0"/>
            </a:spcBef>
            <a:spcAft>
              <a:spcPct val="35000"/>
            </a:spcAft>
            <a:buNone/>
          </a:pPr>
          <a:endParaRPr lang="it-IT" sz="1400" b="1" kern="1200" dirty="0"/>
        </a:p>
      </dsp:txBody>
      <dsp:txXfrm>
        <a:off x="2018756" y="1439144"/>
        <a:ext cx="1317913" cy="818290"/>
      </dsp:txXfrm>
    </dsp:sp>
    <dsp:sp modelId="{021830FF-2186-4C50-8777-8785E969A341}">
      <dsp:nvSpPr>
        <dsp:cNvPr id="0" name=""/>
        <dsp:cNvSpPr/>
      </dsp:nvSpPr>
      <dsp:spPr>
        <a:xfrm>
          <a:off x="3514220" y="1269198"/>
          <a:ext cx="4595392" cy="345251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123494-B755-493C-9236-74449C8F7BBB}">
      <dsp:nvSpPr>
        <dsp:cNvPr id="0" name=""/>
        <dsp:cNvSpPr/>
      </dsp:nvSpPr>
      <dsp:spPr>
        <a:xfrm>
          <a:off x="3666312" y="1413686"/>
          <a:ext cx="4595392" cy="3452514"/>
        </a:xfrm>
        <a:prstGeom prst="roundRect">
          <a:avLst>
            <a:gd name="adj" fmla="val 1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87313" lvl="0" indent="0" algn="ctr" defTabSz="222250">
            <a:lnSpc>
              <a:spcPct val="90000"/>
            </a:lnSpc>
            <a:spcBef>
              <a:spcPct val="0"/>
            </a:spcBef>
            <a:spcAft>
              <a:spcPct val="35000"/>
            </a:spcAft>
            <a:buNone/>
          </a:pPr>
          <a:r>
            <a:rPr lang="it-IT" sz="1400" b="1" u="sng" kern="1200" dirty="0"/>
            <a:t>Direzioni centrali</a:t>
          </a:r>
          <a:r>
            <a:rPr lang="it-IT" sz="1400" b="1" kern="1200" dirty="0"/>
            <a:t>:</a:t>
          </a:r>
        </a:p>
        <a:p>
          <a:pPr marL="269875" lvl="0" indent="-179388" algn="just" defTabSz="222250">
            <a:lnSpc>
              <a:spcPct val="90000"/>
            </a:lnSpc>
            <a:spcBef>
              <a:spcPct val="0"/>
            </a:spcBef>
            <a:spcAft>
              <a:spcPct val="35000"/>
            </a:spcAft>
            <a:buFont typeface="Wingdings" panose="05000000000000000000" pitchFamily="2" charset="2"/>
            <a:buNone/>
          </a:pPr>
          <a:r>
            <a:rPr lang="it-IT" sz="1400" b="1" kern="1200" dirty="0"/>
            <a:t>-   Finanze</a:t>
          </a:r>
        </a:p>
        <a:p>
          <a:pPr marL="269875" lvl="0" indent="-179388" algn="just" defTabSz="222250">
            <a:lnSpc>
              <a:spcPct val="90000"/>
            </a:lnSpc>
            <a:spcBef>
              <a:spcPct val="0"/>
            </a:spcBef>
            <a:spcAft>
              <a:spcPct val="35000"/>
            </a:spcAft>
            <a:buFont typeface="Wingdings" panose="05000000000000000000" pitchFamily="2" charset="2"/>
            <a:buNone/>
          </a:pPr>
          <a:r>
            <a:rPr lang="it-IT" sz="1400" b="1" kern="1200" dirty="0"/>
            <a:t>- Patrimonio, Demanio, Servizi Generali e Sistemi </a:t>
          </a:r>
          <a:r>
            <a:rPr lang="it-IT" sz="1400" b="1" kern="1200" dirty="0">
              <a:solidFill>
                <a:srgbClr val="000000">
                  <a:hueOff val="0"/>
                  <a:satOff val="0"/>
                  <a:lumOff val="0"/>
                  <a:alphaOff val="0"/>
                </a:srgbClr>
              </a:solidFill>
              <a:latin typeface="DecimaWE Rg"/>
              <a:ea typeface="+mn-ea"/>
              <a:cs typeface="+mn-cs"/>
            </a:rPr>
            <a:t>Informativi</a:t>
          </a:r>
        </a:p>
        <a:p>
          <a:pPr marL="269875" lvl="0" indent="-179388" algn="just" defTabSz="222250">
            <a:lnSpc>
              <a:spcPct val="90000"/>
            </a:lnSpc>
            <a:spcBef>
              <a:spcPct val="0"/>
            </a:spcBef>
            <a:spcAft>
              <a:spcPct val="35000"/>
            </a:spcAft>
            <a:buFont typeface="Wingdings" panose="05000000000000000000" pitchFamily="2" charset="2"/>
            <a:buNone/>
          </a:pPr>
          <a:r>
            <a:rPr lang="it-IT" sz="1400" b="1" kern="1200" dirty="0"/>
            <a:t>- Autonomie Locali, Funzione Pubblica, Sicurezza e Politiche dell’Immigrazione</a:t>
          </a:r>
        </a:p>
        <a:p>
          <a:pPr marL="177800" lvl="0" indent="-87313" algn="just" defTabSz="222250">
            <a:lnSpc>
              <a:spcPct val="90000"/>
            </a:lnSpc>
            <a:spcBef>
              <a:spcPct val="0"/>
            </a:spcBef>
            <a:spcAft>
              <a:spcPct val="35000"/>
            </a:spcAft>
            <a:buFont typeface="Wingdings" panose="05000000000000000000" pitchFamily="2" charset="2"/>
            <a:buNone/>
          </a:pPr>
          <a:r>
            <a:rPr lang="it-IT" sz="1400" b="1" kern="1200" dirty="0"/>
            <a:t>-   Cultura e Sport</a:t>
          </a:r>
          <a:endParaRPr lang="it-IT" sz="1400" b="1" u="none" kern="1200" dirty="0"/>
        </a:p>
        <a:p>
          <a:pPr marL="177800" lvl="0" indent="-87313" algn="just" defTabSz="222250">
            <a:lnSpc>
              <a:spcPct val="90000"/>
            </a:lnSpc>
            <a:spcBef>
              <a:spcPct val="0"/>
            </a:spcBef>
            <a:spcAft>
              <a:spcPct val="35000"/>
            </a:spcAft>
            <a:buFont typeface="Wingdings" panose="05000000000000000000" pitchFamily="2" charset="2"/>
            <a:buNone/>
          </a:pPr>
          <a:r>
            <a:rPr lang="it-IT" sz="1400" b="1" u="none" kern="1200" dirty="0">
              <a:solidFill>
                <a:srgbClr val="FF0000"/>
              </a:solidFill>
            </a:rPr>
            <a:t>-   </a:t>
          </a:r>
          <a:r>
            <a:rPr lang="it-IT" sz="1400" b="1" u="sng" kern="1200" dirty="0">
              <a:solidFill>
                <a:srgbClr val="FF0000"/>
              </a:solidFill>
            </a:rPr>
            <a:t>Difesa dell’Ambiente, Energia e Sviluppo Sostenibile</a:t>
          </a:r>
        </a:p>
        <a:p>
          <a:pPr marL="177800" lvl="0" indent="-87313" algn="just" defTabSz="222250">
            <a:lnSpc>
              <a:spcPct val="90000"/>
            </a:lnSpc>
            <a:spcBef>
              <a:spcPct val="0"/>
            </a:spcBef>
            <a:spcAft>
              <a:spcPct val="35000"/>
            </a:spcAft>
            <a:buFont typeface="Wingdings" panose="05000000000000000000" pitchFamily="2" charset="2"/>
            <a:buNone/>
          </a:pPr>
          <a:r>
            <a:rPr lang="it-IT" sz="1400" b="1" kern="1200" dirty="0"/>
            <a:t>-   Infrastrutture e Territorio</a:t>
          </a:r>
        </a:p>
        <a:p>
          <a:pPr marL="177800" lvl="0" indent="-87313" algn="just" defTabSz="222250">
            <a:lnSpc>
              <a:spcPct val="90000"/>
            </a:lnSpc>
            <a:spcBef>
              <a:spcPct val="0"/>
            </a:spcBef>
            <a:spcAft>
              <a:spcPct val="35000"/>
            </a:spcAft>
            <a:buFont typeface="Wingdings" panose="05000000000000000000" pitchFamily="2" charset="2"/>
            <a:buNone/>
          </a:pPr>
          <a:r>
            <a:rPr lang="it-IT" sz="1400" b="1" kern="1200" dirty="0"/>
            <a:t>-   Attività produttive e Turismo</a:t>
          </a:r>
        </a:p>
        <a:p>
          <a:pPr marL="177800" lvl="0" indent="-87313" algn="just" defTabSz="222250">
            <a:lnSpc>
              <a:spcPct val="90000"/>
            </a:lnSpc>
            <a:spcBef>
              <a:spcPct val="0"/>
            </a:spcBef>
            <a:spcAft>
              <a:spcPct val="35000"/>
            </a:spcAft>
            <a:buFont typeface="Wingdings" panose="05000000000000000000" pitchFamily="2" charset="2"/>
            <a:buNone/>
          </a:pPr>
          <a:r>
            <a:rPr lang="it-IT" sz="1400" b="1" kern="1200" dirty="0"/>
            <a:t>-   Risorse Agroalimentari, Forestali e Ittiche</a:t>
          </a:r>
        </a:p>
        <a:p>
          <a:pPr marL="177800" lvl="0" indent="-87313" algn="just" defTabSz="222250">
            <a:lnSpc>
              <a:spcPct val="90000"/>
            </a:lnSpc>
            <a:spcBef>
              <a:spcPct val="0"/>
            </a:spcBef>
            <a:spcAft>
              <a:spcPct val="35000"/>
            </a:spcAft>
            <a:buFont typeface="Wingdings" panose="05000000000000000000" pitchFamily="2" charset="2"/>
            <a:buNone/>
          </a:pPr>
          <a:r>
            <a:rPr lang="it-IT" sz="1400" b="1" kern="1200" dirty="0"/>
            <a:t>-   Lavoro, Formazione, Istruzione, e Famiglia</a:t>
          </a:r>
        </a:p>
        <a:p>
          <a:pPr marL="177800" marR="0" lvl="0" indent="-87313" algn="just"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it-IT" sz="1400" b="1" kern="1200" dirty="0"/>
            <a:t>-   Salute, Politiche Sociali e Disabilità</a:t>
          </a:r>
        </a:p>
        <a:p>
          <a:pPr marL="90488" lvl="0" indent="0" algn="l" defTabSz="222250">
            <a:lnSpc>
              <a:spcPct val="90000"/>
            </a:lnSpc>
            <a:spcBef>
              <a:spcPct val="0"/>
            </a:spcBef>
            <a:spcAft>
              <a:spcPct val="35000"/>
            </a:spcAft>
            <a:buNone/>
          </a:pPr>
          <a:endParaRPr lang="it-IT" sz="1400" b="1" kern="1200" dirty="0"/>
        </a:p>
      </dsp:txBody>
      <dsp:txXfrm>
        <a:off x="3767433" y="1514807"/>
        <a:ext cx="4393150" cy="3250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900EF-9E00-4713-BDB9-D6B4BD5656FD}">
      <dsp:nvSpPr>
        <dsp:cNvPr id="0" name=""/>
        <dsp:cNvSpPr/>
      </dsp:nvSpPr>
      <dsp:spPr>
        <a:xfrm>
          <a:off x="5070658" y="1719694"/>
          <a:ext cx="3567503" cy="1234980"/>
        </a:xfrm>
        <a:custGeom>
          <a:avLst/>
          <a:gdLst/>
          <a:ahLst/>
          <a:cxnLst/>
          <a:rect l="0" t="0" r="0" b="0"/>
          <a:pathLst>
            <a:path>
              <a:moveTo>
                <a:pt x="0" y="0"/>
              </a:moveTo>
              <a:lnTo>
                <a:pt x="0" y="937742"/>
              </a:lnTo>
              <a:lnTo>
                <a:pt x="3567503" y="937742"/>
              </a:lnTo>
              <a:lnTo>
                <a:pt x="3567503" y="1234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F62E9C-19FB-4C1F-AB4E-2114FBB34F42}">
      <dsp:nvSpPr>
        <dsp:cNvPr id="0" name=""/>
        <dsp:cNvSpPr/>
      </dsp:nvSpPr>
      <dsp:spPr>
        <a:xfrm>
          <a:off x="5022051" y="1719694"/>
          <a:ext cx="91440" cy="1234980"/>
        </a:xfrm>
        <a:custGeom>
          <a:avLst/>
          <a:gdLst/>
          <a:ahLst/>
          <a:cxnLst/>
          <a:rect l="0" t="0" r="0" b="0"/>
          <a:pathLst>
            <a:path>
              <a:moveTo>
                <a:pt x="48607" y="0"/>
              </a:moveTo>
              <a:lnTo>
                <a:pt x="48607" y="937742"/>
              </a:lnTo>
              <a:lnTo>
                <a:pt x="45720" y="937742"/>
              </a:lnTo>
              <a:lnTo>
                <a:pt x="45720" y="1234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E4C70-15C4-4909-84F2-D2FB80860DFA}">
      <dsp:nvSpPr>
        <dsp:cNvPr id="0" name=""/>
        <dsp:cNvSpPr/>
      </dsp:nvSpPr>
      <dsp:spPr>
        <a:xfrm>
          <a:off x="1416191" y="1719694"/>
          <a:ext cx="3654466" cy="1234980"/>
        </a:xfrm>
        <a:custGeom>
          <a:avLst/>
          <a:gdLst/>
          <a:ahLst/>
          <a:cxnLst/>
          <a:rect l="0" t="0" r="0" b="0"/>
          <a:pathLst>
            <a:path>
              <a:moveTo>
                <a:pt x="3654466" y="0"/>
              </a:moveTo>
              <a:lnTo>
                <a:pt x="3654466" y="937742"/>
              </a:lnTo>
              <a:lnTo>
                <a:pt x="0" y="937742"/>
              </a:lnTo>
              <a:lnTo>
                <a:pt x="0" y="1234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3916C5-80DC-4940-B752-E7BB090D09F5}">
      <dsp:nvSpPr>
        <dsp:cNvPr id="0" name=""/>
        <dsp:cNvSpPr/>
      </dsp:nvSpPr>
      <dsp:spPr>
        <a:xfrm>
          <a:off x="2758743" y="304277"/>
          <a:ext cx="4623829" cy="14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b="1" kern="1200" dirty="0">
              <a:solidFill>
                <a:schemeClr val="tx1"/>
              </a:solidFill>
            </a:rPr>
            <a:t>Unità Operativa Complessa vigilanza e controllo ambientale</a:t>
          </a:r>
        </a:p>
        <a:p>
          <a:pPr marL="0" lvl="0" indent="0" algn="ctr" defTabSz="1111250">
            <a:lnSpc>
              <a:spcPct val="90000"/>
            </a:lnSpc>
            <a:spcBef>
              <a:spcPct val="0"/>
            </a:spcBef>
            <a:spcAft>
              <a:spcPct val="35000"/>
            </a:spcAft>
            <a:buNone/>
          </a:pPr>
          <a:r>
            <a:rPr lang="it-IT" sz="2500" kern="1200" dirty="0"/>
            <a:t>istituita con DGR n. 1198/2024</a:t>
          </a:r>
          <a:r>
            <a:rPr lang="it-IT" sz="2900" b="1" kern="1200" dirty="0">
              <a:solidFill>
                <a:schemeClr val="tx1"/>
              </a:solidFill>
            </a:rPr>
            <a:t> </a:t>
          </a:r>
        </a:p>
      </dsp:txBody>
      <dsp:txXfrm>
        <a:off x="2758743" y="304277"/>
        <a:ext cx="4623829" cy="1415417"/>
      </dsp:txXfrm>
    </dsp:sp>
    <dsp:sp modelId="{430A46DF-4D0F-4CA2-96AA-1B8163908ED0}">
      <dsp:nvSpPr>
        <dsp:cNvPr id="0" name=""/>
        <dsp:cNvSpPr/>
      </dsp:nvSpPr>
      <dsp:spPr>
        <a:xfrm>
          <a:off x="774" y="2954674"/>
          <a:ext cx="2830835" cy="14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PO</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Coordinamento Tecnico per la Sorveglianza Ambientale </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(CTSA)</a:t>
          </a:r>
        </a:p>
      </dsp:txBody>
      <dsp:txXfrm>
        <a:off x="774" y="2954674"/>
        <a:ext cx="2830835" cy="1415417"/>
      </dsp:txXfrm>
    </dsp:sp>
    <dsp:sp modelId="{122ECDDD-1DAB-4CEE-BCAC-41C5492A6450}">
      <dsp:nvSpPr>
        <dsp:cNvPr id="0" name=""/>
        <dsp:cNvSpPr/>
      </dsp:nvSpPr>
      <dsp:spPr>
        <a:xfrm>
          <a:off x="3519502" y="2954674"/>
          <a:ext cx="3096537" cy="14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PO</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Nucleo Operativo per l’Attività di Vigilanza Ambientale </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(NOAVA)</a:t>
          </a:r>
        </a:p>
      </dsp:txBody>
      <dsp:txXfrm>
        <a:off x="3519502" y="2954674"/>
        <a:ext cx="3096537" cy="1415417"/>
      </dsp:txXfrm>
    </dsp:sp>
    <dsp:sp modelId="{A035BF3F-A5CD-4D14-A602-5B93DCF2DA09}">
      <dsp:nvSpPr>
        <dsp:cNvPr id="0" name=""/>
        <dsp:cNvSpPr/>
      </dsp:nvSpPr>
      <dsp:spPr>
        <a:xfrm>
          <a:off x="7117097" y="2954674"/>
          <a:ext cx="3042128" cy="15192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PO</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Coordinamento e gestione procedimenti sanzionatori ambientali</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(POSA)</a:t>
          </a:r>
        </a:p>
      </dsp:txBody>
      <dsp:txXfrm>
        <a:off x="7117097" y="2954674"/>
        <a:ext cx="3042128" cy="15192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4AA3A109-18AD-45E5-AFC2-A229067842B6}" type="datetimeFigureOut">
              <a:rPr lang="it-IT" smtClean="0"/>
              <a:t>19/11/2024</a:t>
            </a:fld>
            <a:endParaRPr lang="it-IT"/>
          </a:p>
        </p:txBody>
      </p:sp>
      <p:sp>
        <p:nvSpPr>
          <p:cNvPr id="4" name="Segnaposto immagine diapositiva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BEDFCA9B-190F-4908-A9A4-B51ECD9577EC}" type="slidenum">
              <a:rPr lang="it-IT" smtClean="0"/>
              <a:t>‹N›</a:t>
            </a:fld>
            <a:endParaRPr lang="it-IT"/>
          </a:p>
        </p:txBody>
      </p:sp>
    </p:spTree>
    <p:extLst>
      <p:ext uri="{BB962C8B-B14F-4D97-AF65-F5344CB8AC3E}">
        <p14:creationId xmlns:p14="http://schemas.microsoft.com/office/powerpoint/2010/main" val="11177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436E93E2-2AB9-F0A9-13D7-0EC33671EA30}"/>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CDEC6428-7E56-9B47-6FF5-D0ADA13F21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5364" name="Segnaposto numero diapositiva 3">
            <a:extLst>
              <a:ext uri="{FF2B5EF4-FFF2-40B4-BE49-F238E27FC236}">
                <a16:creationId xmlns:a16="http://schemas.microsoft.com/office/drawing/2014/main" id="{9A5FCE3F-8459-57BF-3880-ACEBA85124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A969D5-44A6-48D4-BC52-BD013C193329}"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2</a:t>
            </a:fld>
            <a:endParaRPr lang="it-IT"/>
          </a:p>
        </p:txBody>
      </p:sp>
    </p:spTree>
    <p:extLst>
      <p:ext uri="{BB962C8B-B14F-4D97-AF65-F5344CB8AC3E}">
        <p14:creationId xmlns:p14="http://schemas.microsoft.com/office/powerpoint/2010/main" val="129507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54013" indent="-354013" algn="just">
              <a:spcBef>
                <a:spcPts val="0"/>
              </a:spcBef>
              <a:buNone/>
            </a:pPr>
            <a:endParaRPr lang="it-IT" sz="1800"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4</a:t>
            </a:fld>
            <a:endParaRPr lang="it-IT"/>
          </a:p>
        </p:txBody>
      </p:sp>
    </p:spTree>
    <p:extLst>
      <p:ext uri="{BB962C8B-B14F-4D97-AF65-F5344CB8AC3E}">
        <p14:creationId xmlns:p14="http://schemas.microsoft.com/office/powerpoint/2010/main" val="387841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5</a:t>
            </a:fld>
            <a:endParaRPr lang="it-IT"/>
          </a:p>
        </p:txBody>
      </p:sp>
    </p:spTree>
    <p:extLst>
      <p:ext uri="{BB962C8B-B14F-4D97-AF65-F5344CB8AC3E}">
        <p14:creationId xmlns:p14="http://schemas.microsoft.com/office/powerpoint/2010/main" val="289817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mission del Direttore centrale per particolari funzioni, oggi preposto alla UOC vigilanza e controllo ambientale, è articolata in 3 fasi.</a:t>
            </a:r>
          </a:p>
          <a:p>
            <a:r>
              <a:rPr lang="it-IT" dirty="0"/>
              <a:t>  </a:t>
            </a:r>
          </a:p>
        </p:txBody>
      </p:sp>
      <p:sp>
        <p:nvSpPr>
          <p:cNvPr id="4" name="Segnaposto numero diapositiva 3"/>
          <p:cNvSpPr>
            <a:spLocks noGrp="1"/>
          </p:cNvSpPr>
          <p:nvPr>
            <p:ph type="sldNum" sz="quarter" idx="5"/>
          </p:nvPr>
        </p:nvSpPr>
        <p:spPr/>
        <p:txBody>
          <a:bodyPr/>
          <a:lstStyle/>
          <a:p>
            <a:fld id="{BEDFCA9B-190F-4908-A9A4-B51ECD9577EC}" type="slidenum">
              <a:rPr lang="it-IT" smtClean="0"/>
              <a:t>7</a:t>
            </a:fld>
            <a:endParaRPr lang="it-IT"/>
          </a:p>
        </p:txBody>
      </p:sp>
    </p:spTree>
    <p:extLst>
      <p:ext uri="{BB962C8B-B14F-4D97-AF65-F5344CB8AC3E}">
        <p14:creationId xmlns:p14="http://schemas.microsoft.com/office/powerpoint/2010/main" val="258251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9</a:t>
            </a:fld>
            <a:endParaRPr lang="it-IT"/>
          </a:p>
        </p:txBody>
      </p:sp>
    </p:spTree>
    <p:extLst>
      <p:ext uri="{BB962C8B-B14F-4D97-AF65-F5344CB8AC3E}">
        <p14:creationId xmlns:p14="http://schemas.microsoft.com/office/powerpoint/2010/main" val="258192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13</a:t>
            </a:fld>
            <a:endParaRPr lang="it-IT"/>
          </a:p>
        </p:txBody>
      </p:sp>
    </p:spTree>
    <p:extLst>
      <p:ext uri="{BB962C8B-B14F-4D97-AF65-F5344CB8AC3E}">
        <p14:creationId xmlns:p14="http://schemas.microsoft.com/office/powerpoint/2010/main" val="214867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14</a:t>
            </a:fld>
            <a:endParaRPr lang="it-IT"/>
          </a:p>
        </p:txBody>
      </p:sp>
    </p:spTree>
    <p:extLst>
      <p:ext uri="{BB962C8B-B14F-4D97-AF65-F5344CB8AC3E}">
        <p14:creationId xmlns:p14="http://schemas.microsoft.com/office/powerpoint/2010/main" val="43205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15</a:t>
            </a:fld>
            <a:endParaRPr lang="it-IT"/>
          </a:p>
        </p:txBody>
      </p:sp>
    </p:spTree>
    <p:extLst>
      <p:ext uri="{BB962C8B-B14F-4D97-AF65-F5344CB8AC3E}">
        <p14:creationId xmlns:p14="http://schemas.microsoft.com/office/powerpoint/2010/main" val="278100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ext Box 1030">
            <a:extLst>
              <a:ext uri="{FF2B5EF4-FFF2-40B4-BE49-F238E27FC236}">
                <a16:creationId xmlns:a16="http://schemas.microsoft.com/office/drawing/2014/main" id="{3823D157-B4A3-37A3-FFD1-2A0561BA1946}"/>
              </a:ext>
            </a:extLst>
          </p:cNvPr>
          <p:cNvSpPr txBox="1">
            <a:spLocks noChangeArrowheads="1"/>
          </p:cNvSpPr>
          <p:nvPr userDrawn="1"/>
        </p:nvSpPr>
        <p:spPr bwMode="auto">
          <a:xfrm>
            <a:off x="3886200" y="228601"/>
            <a:ext cx="7924800" cy="396875"/>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r>
              <a:rPr lang="en-US" altLang="it-IT" sz="2000">
                <a:solidFill>
                  <a:schemeClr val="bg1"/>
                </a:solidFill>
                <a:latin typeface="DecimaUNI02 Rg" pitchFamily="50" charset="0"/>
              </a:rPr>
              <a:t>Al servizio di gente unica</a:t>
            </a:r>
            <a:endParaRPr lang="it-IT" altLang="it-IT" sz="2000">
              <a:solidFill>
                <a:schemeClr val="bg1"/>
              </a:solidFill>
              <a:latin typeface="DecimaUNI02 Rg" pitchFamily="50" charset="0"/>
            </a:endParaRPr>
          </a:p>
        </p:txBody>
      </p:sp>
      <p:sp>
        <p:nvSpPr>
          <p:cNvPr id="3" name="Text Box 1032">
            <a:extLst>
              <a:ext uri="{FF2B5EF4-FFF2-40B4-BE49-F238E27FC236}">
                <a16:creationId xmlns:a16="http://schemas.microsoft.com/office/drawing/2014/main" id="{A21981BB-3200-CA2F-AF19-E8B1C4DC1E8F}"/>
              </a:ext>
            </a:extLst>
          </p:cNvPr>
          <p:cNvSpPr txBox="1">
            <a:spLocks noChangeArrowheads="1"/>
          </p:cNvSpPr>
          <p:nvPr userDrawn="1"/>
        </p:nvSpPr>
        <p:spPr bwMode="auto">
          <a:xfrm>
            <a:off x="4343400" y="5029201"/>
            <a:ext cx="4038600" cy="519113"/>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2800">
              <a:solidFill>
                <a:schemeClr val="bg1"/>
              </a:solidFill>
              <a:latin typeface="DecimaUNI02 Rg" pitchFamily="50" charset="0"/>
            </a:endParaRPr>
          </a:p>
        </p:txBody>
      </p:sp>
      <p:sp>
        <p:nvSpPr>
          <p:cNvPr id="4" name="Text Box 1033">
            <a:extLst>
              <a:ext uri="{FF2B5EF4-FFF2-40B4-BE49-F238E27FC236}">
                <a16:creationId xmlns:a16="http://schemas.microsoft.com/office/drawing/2014/main" id="{EDFF4A60-4A0E-F1C9-FA6F-DFF59A338202}"/>
              </a:ext>
            </a:extLst>
          </p:cNvPr>
          <p:cNvSpPr txBox="1">
            <a:spLocks noChangeArrowheads="1"/>
          </p:cNvSpPr>
          <p:nvPr userDrawn="1"/>
        </p:nvSpPr>
        <p:spPr bwMode="auto">
          <a:xfrm>
            <a:off x="0" y="6096000"/>
            <a:ext cx="3200400" cy="762000"/>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4400">
              <a:latin typeface="Times New Roman" pitchFamily="18" charset="0"/>
            </a:endParaRPr>
          </a:p>
        </p:txBody>
      </p:sp>
    </p:spTree>
    <p:extLst>
      <p:ext uri="{BB962C8B-B14F-4D97-AF65-F5344CB8AC3E}">
        <p14:creationId xmlns:p14="http://schemas.microsoft.com/office/powerpoint/2010/main" val="42648045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800886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591552" y="990600"/>
            <a:ext cx="2686049" cy="4495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3401" y="990600"/>
            <a:ext cx="7854951" cy="4495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468387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abella 2"/>
          <p:cNvSpPr>
            <a:spLocks noGrp="1"/>
          </p:cNvSpPr>
          <p:nvPr>
            <p:ph type="tbl" idx="1"/>
          </p:nvPr>
        </p:nvSpPr>
        <p:spPr>
          <a:xfrm>
            <a:off x="533400" y="1981200"/>
            <a:ext cx="10744200" cy="3505200"/>
          </a:xfrm>
        </p:spPr>
        <p:txBody>
          <a:bodyPr/>
          <a:lstStyle/>
          <a:p>
            <a:pPr lvl="0"/>
            <a:endParaRPr lang="it-IT" noProof="0"/>
          </a:p>
        </p:txBody>
      </p:sp>
      <p:sp>
        <p:nvSpPr>
          <p:cNvPr id="4" name="Segnaposto piè di pagina 3">
            <a:extLst>
              <a:ext uri="{FF2B5EF4-FFF2-40B4-BE49-F238E27FC236}">
                <a16:creationId xmlns:a16="http://schemas.microsoft.com/office/drawing/2014/main" id="{03A1A3D1-8189-546A-7E64-10B05CD9BEF1}"/>
              </a:ext>
            </a:extLst>
          </p:cNvPr>
          <p:cNvSpPr>
            <a:spLocks noGrp="1"/>
          </p:cNvSpPr>
          <p:nvPr>
            <p:ph type="ftr" sz="quarter" idx="10"/>
          </p:nvPr>
        </p:nvSpPr>
        <p:spPr>
          <a:xfrm>
            <a:off x="4165600" y="6356351"/>
            <a:ext cx="3860800" cy="365125"/>
          </a:xfrm>
          <a:prstGeom prst="rect">
            <a:avLst/>
          </a:prstGeom>
        </p:spPr>
        <p:txBody>
          <a:bodyPr/>
          <a:lstStyle>
            <a:lvl1pPr algn="ctr" eaLnBrk="1" hangingPunct="1">
              <a:defRPr/>
            </a:lvl1pPr>
          </a:lstStyle>
          <a:p>
            <a:pPr>
              <a:defRPr/>
            </a:pPr>
            <a:endParaRPr lang="it-IT"/>
          </a:p>
        </p:txBody>
      </p:sp>
    </p:spTree>
    <p:extLst>
      <p:ext uri="{BB962C8B-B14F-4D97-AF65-F5344CB8AC3E}">
        <p14:creationId xmlns:p14="http://schemas.microsoft.com/office/powerpoint/2010/main" val="32011435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esto 2"/>
          <p:cNvSpPr>
            <a:spLocks noGrp="1"/>
          </p:cNvSpPr>
          <p:nvPr>
            <p:ph type="body" sz="half" idx="1"/>
          </p:nvPr>
        </p:nvSpPr>
        <p:spPr>
          <a:xfrm>
            <a:off x="5334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6007101" y="1981200"/>
            <a:ext cx="5270500" cy="3505200"/>
          </a:xfrm>
        </p:spPr>
        <p:txBody>
          <a:bodyPr/>
          <a:lstStyle/>
          <a:p>
            <a:pPr lvl="0"/>
            <a:endParaRPr lang="it-IT" noProof="0"/>
          </a:p>
        </p:txBody>
      </p:sp>
    </p:spTree>
    <p:extLst>
      <p:ext uri="{BB962C8B-B14F-4D97-AF65-F5344CB8AC3E}">
        <p14:creationId xmlns:p14="http://schemas.microsoft.com/office/powerpoint/2010/main" val="35182631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sz="half" idx="1"/>
          </p:nvPr>
        </p:nvSpPr>
        <p:spPr>
          <a:xfrm>
            <a:off x="533401" y="1981200"/>
            <a:ext cx="5270500" cy="3505200"/>
          </a:xfrm>
        </p:spPr>
        <p:txBody>
          <a:bodyPr/>
          <a:lstStyle/>
          <a:p>
            <a:pPr lvl="0"/>
            <a:endParaRPr lang="it-IT" noProof="0"/>
          </a:p>
        </p:txBody>
      </p:sp>
      <p:sp>
        <p:nvSpPr>
          <p:cNvPr id="4" name="Segnaposto testo 3"/>
          <p:cNvSpPr>
            <a:spLocks noGrp="1"/>
          </p:cNvSpPr>
          <p:nvPr>
            <p:ph type="body" sz="half" idx="2"/>
          </p:nvPr>
        </p:nvSpPr>
        <p:spPr>
          <a:xfrm>
            <a:off x="60071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501615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SmartArt 2"/>
          <p:cNvSpPr>
            <a:spLocks noGrp="1"/>
          </p:cNvSpPr>
          <p:nvPr>
            <p:ph type="dgm"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26655623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72739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40725449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a:extLst>
              <a:ext uri="{FF2B5EF4-FFF2-40B4-BE49-F238E27FC236}">
                <a16:creationId xmlns:a16="http://schemas.microsoft.com/office/drawing/2014/main" id="{3823D157-B4A3-37A3-FFD1-2A0561BA1946}"/>
              </a:ext>
            </a:extLst>
          </p:cNvPr>
          <p:cNvSpPr txBox="1">
            <a:spLocks noChangeArrowheads="1"/>
          </p:cNvSpPr>
          <p:nvPr userDrawn="1"/>
        </p:nvSpPr>
        <p:spPr bwMode="auto">
          <a:xfrm>
            <a:off x="3886200" y="228601"/>
            <a:ext cx="7924800" cy="396875"/>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r>
              <a:rPr lang="en-US" altLang="it-IT" sz="2000">
                <a:solidFill>
                  <a:schemeClr val="bg1"/>
                </a:solidFill>
                <a:latin typeface="DecimaUNI02 Rg" pitchFamily="50" charset="0"/>
              </a:rPr>
              <a:t>Al servizio di gente unica</a:t>
            </a:r>
            <a:endParaRPr lang="it-IT" altLang="it-IT" sz="2000">
              <a:solidFill>
                <a:schemeClr val="bg1"/>
              </a:solidFill>
              <a:latin typeface="DecimaUNI02 Rg" pitchFamily="50" charset="0"/>
            </a:endParaRPr>
          </a:p>
        </p:txBody>
      </p:sp>
      <p:sp>
        <p:nvSpPr>
          <p:cNvPr id="3" name="Text Box 1032">
            <a:extLst>
              <a:ext uri="{FF2B5EF4-FFF2-40B4-BE49-F238E27FC236}">
                <a16:creationId xmlns:a16="http://schemas.microsoft.com/office/drawing/2014/main" id="{A21981BB-3200-CA2F-AF19-E8B1C4DC1E8F}"/>
              </a:ext>
            </a:extLst>
          </p:cNvPr>
          <p:cNvSpPr txBox="1">
            <a:spLocks noChangeArrowheads="1"/>
          </p:cNvSpPr>
          <p:nvPr userDrawn="1"/>
        </p:nvSpPr>
        <p:spPr bwMode="auto">
          <a:xfrm>
            <a:off x="4343400" y="5029201"/>
            <a:ext cx="4038600" cy="519113"/>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2800">
              <a:solidFill>
                <a:schemeClr val="bg1"/>
              </a:solidFill>
              <a:latin typeface="DecimaUNI02 Rg" pitchFamily="50" charset="0"/>
            </a:endParaRPr>
          </a:p>
        </p:txBody>
      </p:sp>
      <p:sp>
        <p:nvSpPr>
          <p:cNvPr id="4" name="Text Box 1033">
            <a:extLst>
              <a:ext uri="{FF2B5EF4-FFF2-40B4-BE49-F238E27FC236}">
                <a16:creationId xmlns:a16="http://schemas.microsoft.com/office/drawing/2014/main" id="{EDFF4A60-4A0E-F1C9-FA6F-DFF59A338202}"/>
              </a:ext>
            </a:extLst>
          </p:cNvPr>
          <p:cNvSpPr txBox="1">
            <a:spLocks noChangeArrowheads="1"/>
          </p:cNvSpPr>
          <p:nvPr userDrawn="1"/>
        </p:nvSpPr>
        <p:spPr bwMode="auto">
          <a:xfrm>
            <a:off x="0" y="6096000"/>
            <a:ext cx="3200400" cy="762000"/>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4400">
              <a:latin typeface="Times New Roman" pitchFamily="18" charset="0"/>
            </a:endParaRPr>
          </a:p>
        </p:txBody>
      </p:sp>
    </p:spTree>
    <p:extLst>
      <p:ext uri="{BB962C8B-B14F-4D97-AF65-F5344CB8AC3E}">
        <p14:creationId xmlns:p14="http://schemas.microsoft.com/office/powerpoint/2010/main" val="26213982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301012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0961762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4804425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34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071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87961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041204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8222639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726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1613088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8824085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332934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591552" y="990600"/>
            <a:ext cx="2686049" cy="4495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3401" y="990600"/>
            <a:ext cx="7854951" cy="4495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190721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abella 2"/>
          <p:cNvSpPr>
            <a:spLocks noGrp="1"/>
          </p:cNvSpPr>
          <p:nvPr>
            <p:ph type="tbl" idx="1"/>
          </p:nvPr>
        </p:nvSpPr>
        <p:spPr>
          <a:xfrm>
            <a:off x="533400" y="1981200"/>
            <a:ext cx="10744200" cy="3505200"/>
          </a:xfrm>
        </p:spPr>
        <p:txBody>
          <a:bodyPr/>
          <a:lstStyle/>
          <a:p>
            <a:pPr lvl="0"/>
            <a:endParaRPr lang="it-IT" noProof="0"/>
          </a:p>
        </p:txBody>
      </p:sp>
      <p:sp>
        <p:nvSpPr>
          <p:cNvPr id="4" name="Segnaposto piè di pagina 3">
            <a:extLst>
              <a:ext uri="{FF2B5EF4-FFF2-40B4-BE49-F238E27FC236}">
                <a16:creationId xmlns:a16="http://schemas.microsoft.com/office/drawing/2014/main" id="{03A1A3D1-8189-546A-7E64-10B05CD9BEF1}"/>
              </a:ext>
            </a:extLst>
          </p:cNvPr>
          <p:cNvSpPr>
            <a:spLocks noGrp="1"/>
          </p:cNvSpPr>
          <p:nvPr>
            <p:ph type="ftr" sz="quarter" idx="10"/>
          </p:nvPr>
        </p:nvSpPr>
        <p:spPr>
          <a:xfrm>
            <a:off x="4165600" y="6356351"/>
            <a:ext cx="3860800" cy="365125"/>
          </a:xfrm>
          <a:prstGeom prst="rect">
            <a:avLst/>
          </a:prstGeom>
        </p:spPr>
        <p:txBody>
          <a:bodyPr/>
          <a:lstStyle>
            <a:lvl1pPr algn="ctr" eaLnBrk="1" hangingPunct="1">
              <a:defRPr/>
            </a:lvl1pPr>
          </a:lstStyle>
          <a:p>
            <a:pPr>
              <a:defRPr/>
            </a:pPr>
            <a:endParaRPr lang="it-IT"/>
          </a:p>
        </p:txBody>
      </p:sp>
    </p:spTree>
    <p:extLst>
      <p:ext uri="{BB962C8B-B14F-4D97-AF65-F5344CB8AC3E}">
        <p14:creationId xmlns:p14="http://schemas.microsoft.com/office/powerpoint/2010/main" val="38665134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40899575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esto 2"/>
          <p:cNvSpPr>
            <a:spLocks noGrp="1"/>
          </p:cNvSpPr>
          <p:nvPr>
            <p:ph type="body" sz="half" idx="1"/>
          </p:nvPr>
        </p:nvSpPr>
        <p:spPr>
          <a:xfrm>
            <a:off x="5334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6007101" y="1981200"/>
            <a:ext cx="5270500" cy="3505200"/>
          </a:xfrm>
        </p:spPr>
        <p:txBody>
          <a:bodyPr/>
          <a:lstStyle/>
          <a:p>
            <a:pPr lvl="0"/>
            <a:endParaRPr lang="it-IT" noProof="0"/>
          </a:p>
        </p:txBody>
      </p:sp>
    </p:spTree>
    <p:extLst>
      <p:ext uri="{BB962C8B-B14F-4D97-AF65-F5344CB8AC3E}">
        <p14:creationId xmlns:p14="http://schemas.microsoft.com/office/powerpoint/2010/main" val="41122463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sz="half" idx="1"/>
          </p:nvPr>
        </p:nvSpPr>
        <p:spPr>
          <a:xfrm>
            <a:off x="533401" y="1981200"/>
            <a:ext cx="5270500" cy="3505200"/>
          </a:xfrm>
        </p:spPr>
        <p:txBody>
          <a:bodyPr/>
          <a:lstStyle/>
          <a:p>
            <a:pPr lvl="0"/>
            <a:endParaRPr lang="it-IT" noProof="0"/>
          </a:p>
        </p:txBody>
      </p:sp>
      <p:sp>
        <p:nvSpPr>
          <p:cNvPr id="4" name="Segnaposto testo 3"/>
          <p:cNvSpPr>
            <a:spLocks noGrp="1"/>
          </p:cNvSpPr>
          <p:nvPr>
            <p:ph type="body" sz="half" idx="2"/>
          </p:nvPr>
        </p:nvSpPr>
        <p:spPr>
          <a:xfrm>
            <a:off x="60071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104340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SmartArt 2"/>
          <p:cNvSpPr>
            <a:spLocks noGrp="1"/>
          </p:cNvSpPr>
          <p:nvPr>
            <p:ph type="dgm"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202795156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338885676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7510510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34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071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40227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31909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6761380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3233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9739658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4561261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3">
            <a:extLst>
              <a:ext uri="{FF2B5EF4-FFF2-40B4-BE49-F238E27FC236}">
                <a16:creationId xmlns:a16="http://schemas.microsoft.com/office/drawing/2014/main" id="{3FA6FDB6-1788-2E9F-8C31-F00FC3CAE83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2936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a:extLst>
              <a:ext uri="{FF2B5EF4-FFF2-40B4-BE49-F238E27FC236}">
                <a16:creationId xmlns:a16="http://schemas.microsoft.com/office/drawing/2014/main" id="{4990DA8B-BF71-B825-E80F-BB36F04D0A49}"/>
              </a:ext>
            </a:extLst>
          </p:cNvPr>
          <p:cNvSpPr>
            <a:spLocks noGrp="1" noChangeArrowheads="1"/>
          </p:cNvSpPr>
          <p:nvPr>
            <p:ph type="title"/>
          </p:nvPr>
        </p:nvSpPr>
        <p:spPr bwMode="auto">
          <a:xfrm>
            <a:off x="533400" y="990600"/>
            <a:ext cx="1074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8" name="Rectangle 13">
            <a:extLst>
              <a:ext uri="{FF2B5EF4-FFF2-40B4-BE49-F238E27FC236}">
                <a16:creationId xmlns:a16="http://schemas.microsoft.com/office/drawing/2014/main" id="{DD381CC2-B3E3-813F-940F-E974770F0030}"/>
              </a:ext>
            </a:extLst>
          </p:cNvPr>
          <p:cNvSpPr>
            <a:spLocks noGrp="1" noChangeArrowheads="1"/>
          </p:cNvSpPr>
          <p:nvPr>
            <p:ph type="body" idx="1"/>
          </p:nvPr>
        </p:nvSpPr>
        <p:spPr bwMode="auto">
          <a:xfrm>
            <a:off x="533400" y="1981200"/>
            <a:ext cx="10744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Questo è lo stile da usare per l’elenco puntato.</a:t>
            </a:r>
          </a:p>
          <a:p>
            <a:pPr lvl="1"/>
            <a:r>
              <a:rPr lang="it-IT" altLang="it-IT"/>
              <a:t>Questo è lo stile per il secondo livello asdfasdfasdf asdf asdf asdfasd</a:t>
            </a:r>
          </a:p>
          <a:p>
            <a:pPr lvl="1"/>
            <a:r>
              <a:rPr lang="it-IT" altLang="it-IT"/>
              <a:t>	questo è lo stile per il terzo livello</a:t>
            </a:r>
          </a:p>
          <a:p>
            <a:pPr lvl="2"/>
            <a:r>
              <a:rPr lang="it-IT" altLang="it-IT"/>
              <a:t>questo è per il quarto</a:t>
            </a:r>
          </a:p>
          <a:p>
            <a:pPr lvl="3"/>
            <a:r>
              <a:rPr lang="it-IT" altLang="it-IT"/>
              <a:t>Questo è il quinto</a:t>
            </a:r>
          </a:p>
          <a:p>
            <a:pPr lvl="1"/>
            <a:endParaRPr lang="it-IT" altLang="it-IT"/>
          </a:p>
        </p:txBody>
      </p:sp>
    </p:spTree>
    <p:extLst>
      <p:ext uri="{BB962C8B-B14F-4D97-AF65-F5344CB8AC3E}">
        <p14:creationId xmlns:p14="http://schemas.microsoft.com/office/powerpoint/2010/main" val="177725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a:extLst>
              <a:ext uri="{FF2B5EF4-FFF2-40B4-BE49-F238E27FC236}">
                <a16:creationId xmlns:a16="http://schemas.microsoft.com/office/drawing/2014/main" id="{3FA6FDB6-1788-2E9F-8C31-F00FC3CAE83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2936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a:extLst>
              <a:ext uri="{FF2B5EF4-FFF2-40B4-BE49-F238E27FC236}">
                <a16:creationId xmlns:a16="http://schemas.microsoft.com/office/drawing/2014/main" id="{4990DA8B-BF71-B825-E80F-BB36F04D0A49}"/>
              </a:ext>
            </a:extLst>
          </p:cNvPr>
          <p:cNvSpPr>
            <a:spLocks noGrp="1" noChangeArrowheads="1"/>
          </p:cNvSpPr>
          <p:nvPr>
            <p:ph type="title"/>
          </p:nvPr>
        </p:nvSpPr>
        <p:spPr bwMode="auto">
          <a:xfrm>
            <a:off x="533400" y="990600"/>
            <a:ext cx="1074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8" name="Rectangle 13">
            <a:extLst>
              <a:ext uri="{FF2B5EF4-FFF2-40B4-BE49-F238E27FC236}">
                <a16:creationId xmlns:a16="http://schemas.microsoft.com/office/drawing/2014/main" id="{DD381CC2-B3E3-813F-940F-E974770F0030}"/>
              </a:ext>
            </a:extLst>
          </p:cNvPr>
          <p:cNvSpPr>
            <a:spLocks noGrp="1" noChangeArrowheads="1"/>
          </p:cNvSpPr>
          <p:nvPr>
            <p:ph type="body" idx="1"/>
          </p:nvPr>
        </p:nvSpPr>
        <p:spPr bwMode="auto">
          <a:xfrm>
            <a:off x="533400" y="1981200"/>
            <a:ext cx="10744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Questo è lo stile da usare per l’elenco puntato.</a:t>
            </a:r>
          </a:p>
          <a:p>
            <a:pPr lvl="1"/>
            <a:r>
              <a:rPr lang="it-IT" altLang="it-IT"/>
              <a:t>Questo è lo stile per il secondo livello asdfasdfasdf asdf asdf asdfasd</a:t>
            </a:r>
          </a:p>
          <a:p>
            <a:pPr lvl="1"/>
            <a:r>
              <a:rPr lang="it-IT" altLang="it-IT"/>
              <a:t>	questo è lo stile per il terzo livello</a:t>
            </a:r>
          </a:p>
          <a:p>
            <a:pPr lvl="2"/>
            <a:r>
              <a:rPr lang="it-IT" altLang="it-IT"/>
              <a:t>questo è per il quarto</a:t>
            </a:r>
          </a:p>
          <a:p>
            <a:pPr lvl="3"/>
            <a:r>
              <a:rPr lang="it-IT" altLang="it-IT"/>
              <a:t>Questo è il quinto</a:t>
            </a:r>
          </a:p>
          <a:p>
            <a:pPr lvl="1"/>
            <a:endParaRPr lang="it-IT" altLang="it-IT"/>
          </a:p>
        </p:txBody>
      </p:sp>
    </p:spTree>
    <p:extLst>
      <p:ext uri="{BB962C8B-B14F-4D97-AF65-F5344CB8AC3E}">
        <p14:creationId xmlns:p14="http://schemas.microsoft.com/office/powerpoint/2010/main" val="24259597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4">
            <a:extLst>
              <a:ext uri="{FF2B5EF4-FFF2-40B4-BE49-F238E27FC236}">
                <a16:creationId xmlns:a16="http://schemas.microsoft.com/office/drawing/2014/main" id="{A876C30E-95A2-1838-F7F3-643346D8C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12192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ttangolo 4">
            <a:extLst>
              <a:ext uri="{FF2B5EF4-FFF2-40B4-BE49-F238E27FC236}">
                <a16:creationId xmlns:a16="http://schemas.microsoft.com/office/drawing/2014/main" id="{1AD3CFCE-4FD9-060F-CA43-0E824FABA45D}"/>
              </a:ext>
            </a:extLst>
          </p:cNvPr>
          <p:cNvSpPr>
            <a:spLocks noChangeArrowheads="1"/>
          </p:cNvSpPr>
          <p:nvPr/>
        </p:nvSpPr>
        <p:spPr bwMode="auto">
          <a:xfrm>
            <a:off x="5926352" y="171812"/>
            <a:ext cx="52629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just" eaLnBrk="0" fontAlgn="base" hangingPunct="0">
              <a:spcBef>
                <a:spcPts val="600"/>
              </a:spcBef>
              <a:spcAft>
                <a:spcPts val="600"/>
              </a:spcAft>
              <a:buNone/>
              <a:defRPr/>
            </a:pPr>
            <a:r>
              <a:rPr lang="it-IT" sz="2400" b="1" dirty="0">
                <a:solidFill>
                  <a:schemeClr val="bg1"/>
                </a:solidFill>
                <a:latin typeface="+mn-lt"/>
                <a:ea typeface="Calibri" panose="020F0502020204030204" pitchFamily="34" charset="0"/>
                <a:cs typeface="Times New Roman" panose="02020603050405020304" pitchFamily="18" charset="0"/>
              </a:rPr>
              <a:t>U.O.C. vigilanza e controllo ambientale </a:t>
            </a:r>
          </a:p>
        </p:txBody>
      </p:sp>
      <p:sp>
        <p:nvSpPr>
          <p:cNvPr id="14341"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b="1" dirty="0">
                <a:solidFill>
                  <a:srgbClr val="FFFFFF"/>
                </a:solidFill>
              </a:rPr>
              <a:t>Direzione centrale difesa dell’ambiente, energia e sviluppo sostenibile</a:t>
            </a:r>
          </a:p>
        </p:txBody>
      </p:sp>
      <p:pic>
        <p:nvPicPr>
          <p:cNvPr id="5" name="Immagine 4">
            <a:extLst>
              <a:ext uri="{FF2B5EF4-FFF2-40B4-BE49-F238E27FC236}">
                <a16:creationId xmlns:a16="http://schemas.microsoft.com/office/drawing/2014/main" id="{503D6F92-63D2-BB53-B7F6-B78C5AB7FAB7}"/>
              </a:ext>
            </a:extLst>
          </p:cNvPr>
          <p:cNvPicPr>
            <a:picLocks noChangeAspect="1"/>
          </p:cNvPicPr>
          <p:nvPr/>
        </p:nvPicPr>
        <p:blipFill>
          <a:blip r:embed="rId4"/>
          <a:stretch>
            <a:fillRect/>
          </a:stretch>
        </p:blipFill>
        <p:spPr>
          <a:xfrm>
            <a:off x="10862" y="918866"/>
            <a:ext cx="12181138" cy="5411754"/>
          </a:xfrm>
          <a:prstGeom prst="rect">
            <a:avLst/>
          </a:prstGeom>
        </p:spPr>
      </p:pic>
      <p:sp>
        <p:nvSpPr>
          <p:cNvPr id="7" name="CasellaDiTesto 6">
            <a:extLst>
              <a:ext uri="{FF2B5EF4-FFF2-40B4-BE49-F238E27FC236}">
                <a16:creationId xmlns:a16="http://schemas.microsoft.com/office/drawing/2014/main" id="{60B18E25-D1A6-E5AC-F097-27CD9B54E87E}"/>
              </a:ext>
            </a:extLst>
          </p:cNvPr>
          <p:cNvSpPr txBox="1"/>
          <p:nvPr/>
        </p:nvSpPr>
        <p:spPr>
          <a:xfrm>
            <a:off x="142291" y="918866"/>
            <a:ext cx="8675137" cy="2985433"/>
          </a:xfrm>
          <a:prstGeom prst="rect">
            <a:avLst/>
          </a:prstGeom>
          <a:noFill/>
        </p:spPr>
        <p:txBody>
          <a:bodyPr wrap="square">
            <a:spAutoFit/>
          </a:bodyPr>
          <a:lstStyle/>
          <a:p>
            <a:pPr algn="l"/>
            <a:r>
              <a:rPr lang="it-IT" sz="4000" b="1" i="0" u="none" strike="noStrike" baseline="0" dirty="0">
                <a:solidFill>
                  <a:srgbClr val="FFFFFF"/>
                </a:solidFill>
                <a:latin typeface="DecimaWE-Bold"/>
              </a:rPr>
              <a:t>FORUM PER I CONTROLLI AMBIENTALI</a:t>
            </a:r>
          </a:p>
          <a:p>
            <a:pPr algn="l"/>
            <a:r>
              <a:rPr lang="it-IT" sz="4000" b="1" i="0" u="none" strike="noStrike" baseline="0" dirty="0">
                <a:solidFill>
                  <a:srgbClr val="FFFFFF"/>
                </a:solidFill>
                <a:latin typeface="DecimaWE-Bold"/>
              </a:rPr>
              <a:t>IN FRIULI VENEZIA GIULIA</a:t>
            </a:r>
          </a:p>
          <a:p>
            <a:pPr algn="l"/>
            <a:r>
              <a:rPr lang="it-IT" sz="1800" b="0" i="0" u="none" strike="noStrike" baseline="0" dirty="0">
                <a:solidFill>
                  <a:srgbClr val="FFFFFF"/>
                </a:solidFill>
                <a:latin typeface="DecimaWE-Regular"/>
              </a:rPr>
              <a:t>Percorso partecipato di illustrazione dell’aggiornamento</a:t>
            </a:r>
          </a:p>
          <a:p>
            <a:pPr algn="l"/>
            <a:r>
              <a:rPr lang="it-IT" sz="1800" b="0" i="0" u="none" strike="noStrike" baseline="0" dirty="0">
                <a:solidFill>
                  <a:srgbClr val="FFFFFF"/>
                </a:solidFill>
                <a:latin typeface="DecimaWE-Regular"/>
              </a:rPr>
              <a:t>delle linee guida sulla sorveglianza ambientale e del percorso</a:t>
            </a:r>
          </a:p>
          <a:p>
            <a:pPr algn="l"/>
            <a:r>
              <a:rPr lang="it-IT" sz="1800" b="0" i="0" u="none" strike="noStrike" baseline="0" dirty="0">
                <a:solidFill>
                  <a:srgbClr val="FFFFFF"/>
                </a:solidFill>
                <a:latin typeface="DecimaWE-Regular"/>
              </a:rPr>
              <a:t>di adeguamento al decreto legislativo 12 luglio 2024 n. 103</a:t>
            </a:r>
          </a:p>
          <a:p>
            <a:pPr algn="l"/>
            <a:r>
              <a:rPr lang="it-IT" sz="1800" b="0" i="0" u="none" strike="noStrike" baseline="0" dirty="0">
                <a:solidFill>
                  <a:srgbClr val="FFFFFF"/>
                </a:solidFill>
                <a:latin typeface="DecimaWE-Regular"/>
              </a:rPr>
              <a:t>“semplificazione dei controlli sulle attività economiche, in attuazione</a:t>
            </a:r>
          </a:p>
          <a:p>
            <a:pPr algn="l"/>
            <a:r>
              <a:rPr lang="it-IT" sz="1800" b="0" i="0" u="none" strike="noStrike" baseline="0" dirty="0">
                <a:solidFill>
                  <a:srgbClr val="FFFFFF"/>
                </a:solidFill>
                <a:latin typeface="DecimaWE-Regular"/>
              </a:rPr>
              <a:t>della delega al governo di cui all’articolo 27, comma 1,</a:t>
            </a:r>
          </a:p>
          <a:p>
            <a:pPr algn="l"/>
            <a:r>
              <a:rPr lang="it-IT" sz="1800" b="0" i="0" u="none" strike="noStrike" baseline="0" dirty="0">
                <a:solidFill>
                  <a:srgbClr val="FFFFFF"/>
                </a:solidFill>
                <a:latin typeface="DecimaWE-Regular"/>
              </a:rPr>
              <a:t>della legge 5 agosto 2022 n. 118”.</a:t>
            </a:r>
            <a:endParaRPr lang="it-IT" dirty="0"/>
          </a:p>
        </p:txBody>
      </p:sp>
      <p:sp>
        <p:nvSpPr>
          <p:cNvPr id="9" name="CasellaDiTesto 8">
            <a:extLst>
              <a:ext uri="{FF2B5EF4-FFF2-40B4-BE49-F238E27FC236}">
                <a16:creationId xmlns:a16="http://schemas.microsoft.com/office/drawing/2014/main" id="{DF166236-6CB5-7DCC-7911-7F835AAEB977}"/>
              </a:ext>
            </a:extLst>
          </p:cNvPr>
          <p:cNvSpPr txBox="1"/>
          <p:nvPr/>
        </p:nvSpPr>
        <p:spPr>
          <a:xfrm>
            <a:off x="142291" y="4666766"/>
            <a:ext cx="6172200" cy="1200329"/>
          </a:xfrm>
          <a:prstGeom prst="rect">
            <a:avLst/>
          </a:prstGeom>
          <a:noFill/>
        </p:spPr>
        <p:txBody>
          <a:bodyPr wrap="square">
            <a:spAutoFit/>
          </a:bodyPr>
          <a:lstStyle/>
          <a:p>
            <a:pPr algn="l"/>
            <a:r>
              <a:rPr lang="it-IT" sz="1800" b="1" i="0" u="none" strike="noStrike" baseline="0" dirty="0">
                <a:solidFill>
                  <a:srgbClr val="FFFFFF"/>
                </a:solidFill>
                <a:latin typeface="DecimaWE-Bold"/>
              </a:rPr>
              <a:t>UDINE, 18 NOVEMBRE 2024</a:t>
            </a:r>
          </a:p>
          <a:p>
            <a:pPr algn="l"/>
            <a:r>
              <a:rPr lang="it-IT" sz="1800" b="0" i="0" u="none" strike="noStrike" baseline="0" dirty="0">
                <a:solidFill>
                  <a:srgbClr val="FFFFFF"/>
                </a:solidFill>
                <a:latin typeface="DecimaWE-Regular"/>
              </a:rPr>
              <a:t>dalle ore 08:30 alle ore 14:00</a:t>
            </a:r>
          </a:p>
          <a:p>
            <a:pPr algn="l"/>
            <a:r>
              <a:rPr lang="it-IT" sz="1800" b="1" i="0" u="none" strike="noStrike" baseline="0" dirty="0">
                <a:solidFill>
                  <a:srgbClr val="FFFFFF"/>
                </a:solidFill>
                <a:latin typeface="DecimaWE-Bold"/>
              </a:rPr>
              <a:t>Palazzo della Regione, Via Sabbadini, 31</a:t>
            </a:r>
          </a:p>
          <a:p>
            <a:pPr algn="l"/>
            <a:r>
              <a:rPr lang="it-IT" sz="1800" b="1" i="0" u="none" strike="noStrike" baseline="0" dirty="0">
                <a:solidFill>
                  <a:srgbClr val="FFFFFF"/>
                </a:solidFill>
                <a:latin typeface="DecimaWE-Bold"/>
              </a:rPr>
              <a:t>Auditorium ‘A. Comelli’</a:t>
            </a:r>
            <a:endParaRPr lang="it-IT"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5D350AE-302C-BD70-6021-E25F29B4FF66}"/>
              </a:ext>
            </a:extLst>
          </p:cNvPr>
          <p:cNvSpPr>
            <a:spLocks noGrp="1"/>
          </p:cNvSpPr>
          <p:nvPr>
            <p:ph idx="1"/>
          </p:nvPr>
        </p:nvSpPr>
        <p:spPr>
          <a:xfrm>
            <a:off x="496824" y="1152144"/>
            <a:ext cx="11353800" cy="4700016"/>
          </a:xfrm>
        </p:spPr>
        <p:txBody>
          <a:bodyPr/>
          <a:lstStyle/>
          <a:p>
            <a:pPr algn="just"/>
            <a:r>
              <a:rPr lang="it-IT" sz="2200" b="0" i="0" dirty="0">
                <a:solidFill>
                  <a:srgbClr val="17324D"/>
                </a:solidFill>
                <a:effectLst/>
                <a:latin typeface="+mj-lt"/>
              </a:rPr>
              <a:t>È un «gestionale»</a:t>
            </a:r>
          </a:p>
          <a:p>
            <a:pPr algn="just"/>
            <a:r>
              <a:rPr lang="it-IT" sz="2200" b="0" i="0" dirty="0">
                <a:solidFill>
                  <a:srgbClr val="455B71"/>
                </a:solidFill>
                <a:effectLst/>
                <a:latin typeface="+mj-lt"/>
              </a:rPr>
              <a:t>È un ecosistema software per la gestione dei controlli ambientali</a:t>
            </a:r>
          </a:p>
          <a:p>
            <a:pPr algn="just"/>
            <a:r>
              <a:rPr lang="it-IT" sz="2200" b="0" i="0" dirty="0">
                <a:solidFill>
                  <a:srgbClr val="455B71"/>
                </a:solidFill>
                <a:effectLst/>
                <a:latin typeface="+mj-lt"/>
              </a:rPr>
              <a:t>Gestirà i documenti – la raccolta dati – la visualizzazione dati</a:t>
            </a:r>
          </a:p>
          <a:p>
            <a:pPr algn="just"/>
            <a:r>
              <a:rPr lang="it-IT" sz="2200" b="0" i="0" dirty="0">
                <a:solidFill>
                  <a:srgbClr val="455B71"/>
                </a:solidFill>
                <a:effectLst/>
                <a:latin typeface="+mj-lt"/>
              </a:rPr>
              <a:t>Il software consentirà la gestione unificata degli utenti, di anagrafare tutti gli impianti, di effettuare ricerche per anagrafiche, di gestire la giornata ispettiva attraverso la gestione del fascicolo ispettivo, dei campioni e di rilasciare il verbale ispettivo</a:t>
            </a:r>
          </a:p>
          <a:p>
            <a:pPr algn="just"/>
            <a:r>
              <a:rPr lang="it-IT" sz="2200" b="0" i="0" dirty="0">
                <a:solidFill>
                  <a:srgbClr val="455B71"/>
                </a:solidFill>
                <a:effectLst/>
                <a:latin typeface="+mj-lt"/>
              </a:rPr>
              <a:t>Gestirà quindi le visite ispettive fatte dal personale tecnico sulle anagrafiche degli impianti AIA e AUA. </a:t>
            </a:r>
          </a:p>
          <a:p>
            <a:pPr algn="just"/>
            <a:r>
              <a:rPr lang="it-IT" sz="2200" b="0" i="0" dirty="0">
                <a:solidFill>
                  <a:srgbClr val="455B71"/>
                </a:solidFill>
                <a:effectLst/>
                <a:latin typeface="+mj-lt"/>
              </a:rPr>
              <a:t>Verranno gestite le tre tipologie di AIA:</a:t>
            </a:r>
          </a:p>
          <a:p>
            <a:pPr marL="354013" indent="0" algn="just">
              <a:buNone/>
            </a:pPr>
            <a:r>
              <a:rPr lang="it-IT" sz="2200" b="0" i="0" dirty="0">
                <a:solidFill>
                  <a:srgbClr val="455B71"/>
                </a:solidFill>
                <a:effectLst/>
                <a:latin typeface="+mj-lt"/>
              </a:rPr>
              <a:t>- Ordinaria;</a:t>
            </a:r>
          </a:p>
          <a:p>
            <a:pPr marL="354013" indent="0" algn="just">
              <a:buNone/>
            </a:pPr>
            <a:r>
              <a:rPr lang="it-IT" sz="2200" b="0" i="0" dirty="0">
                <a:solidFill>
                  <a:srgbClr val="455B71"/>
                </a:solidFill>
                <a:effectLst/>
                <a:latin typeface="+mj-lt"/>
              </a:rPr>
              <a:t>- Straordinaria;</a:t>
            </a:r>
          </a:p>
          <a:p>
            <a:pPr marL="354013" indent="0" algn="just">
              <a:buNone/>
            </a:pPr>
            <a:r>
              <a:rPr lang="it-IT" sz="2200" b="0" i="0" dirty="0">
                <a:solidFill>
                  <a:srgbClr val="455B71"/>
                </a:solidFill>
                <a:effectLst/>
                <a:latin typeface="+mj-lt"/>
              </a:rPr>
              <a:t>- Non ordinaria.</a:t>
            </a:r>
          </a:p>
          <a:p>
            <a:pPr marL="0" indent="0">
              <a:buNone/>
            </a:pPr>
            <a:endParaRPr lang="it-IT" dirty="0"/>
          </a:p>
        </p:txBody>
      </p:sp>
      <p:sp>
        <p:nvSpPr>
          <p:cNvPr id="4" name="Rettangolo 4">
            <a:extLst>
              <a:ext uri="{FF2B5EF4-FFF2-40B4-BE49-F238E27FC236}">
                <a16:creationId xmlns:a16="http://schemas.microsoft.com/office/drawing/2014/main" id="{07A70259-A9FB-0951-B026-0C8D505F8322}"/>
              </a:ext>
            </a:extLst>
          </p:cNvPr>
          <p:cNvSpPr>
            <a:spLocks noChangeArrowheads="1"/>
          </p:cNvSpPr>
          <p:nvPr/>
        </p:nvSpPr>
        <p:spPr bwMode="auto">
          <a:xfrm>
            <a:off x="5359079" y="199294"/>
            <a:ext cx="683292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500" b="1" kern="1000" dirty="0">
                <a:solidFill>
                  <a:schemeClr val="bg1"/>
                </a:solidFill>
                <a:ea typeface="Franklin Gothic Book" panose="020B0503020102020204" pitchFamily="34" charset="0"/>
                <a:cs typeface="Tahoma" panose="020B0604030504040204" pitchFamily="34" charset="0"/>
              </a:rPr>
              <a:t>GISA Ambiente</a:t>
            </a:r>
            <a:endParaRPr lang="it-IT"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28925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330459" y="950677"/>
            <a:ext cx="11697998" cy="5011584"/>
          </a:xfrm>
        </p:spPr>
        <p:txBody>
          <a:bodyPr/>
          <a:lstStyle/>
          <a:p>
            <a:pPr algn="just">
              <a:buFont typeface="Arial" panose="020B0604020202020204" pitchFamily="34" charset="0"/>
              <a:buChar char="•"/>
            </a:pPr>
            <a:r>
              <a:rPr lang="it-IT" sz="2000" b="0" dirty="0">
                <a:effectLst/>
                <a:latin typeface="decimaregular"/>
              </a:rPr>
              <a:t>Il progetto </a:t>
            </a:r>
            <a:r>
              <a:rPr lang="it-IT" sz="2000" b="1" dirty="0">
                <a:effectLst/>
                <a:latin typeface="decimaregular"/>
              </a:rPr>
              <a:t>RAC-2</a:t>
            </a:r>
            <a:r>
              <a:rPr lang="it-IT" sz="2000" b="0" dirty="0">
                <a:effectLst/>
                <a:latin typeface="decimaregular"/>
              </a:rPr>
              <a:t> </a:t>
            </a:r>
            <a:r>
              <a:rPr lang="it-IT" sz="2000" dirty="0"/>
              <a:t>(terminato a luglio 2023):</a:t>
            </a:r>
            <a:endParaRPr lang="it-IT" sz="2000" b="0" dirty="0">
              <a:effectLst/>
              <a:latin typeface="decimaregular"/>
            </a:endParaRPr>
          </a:p>
          <a:p>
            <a:pPr lvl="1" algn="just">
              <a:buFont typeface="Arial" panose="020B0604020202020204" pitchFamily="34" charset="0"/>
              <a:buChar char="•"/>
            </a:pPr>
            <a:r>
              <a:rPr lang="it-IT" sz="2000" dirty="0">
                <a:latin typeface="decimaregular"/>
              </a:rPr>
              <a:t>Metodi per il potenziamento dell’attività amministrativa e controlli degli Enti Locali in materia d’ambiente</a:t>
            </a:r>
            <a:endParaRPr lang="it-IT" sz="2000" b="0" dirty="0">
              <a:effectLst/>
              <a:latin typeface="decimaregular"/>
            </a:endParaRPr>
          </a:p>
          <a:p>
            <a:pPr lvl="1" algn="just">
              <a:buFont typeface="Arial" panose="020B0604020202020204" pitchFamily="34" charset="0"/>
              <a:buChar char="•"/>
            </a:pPr>
            <a:r>
              <a:rPr lang="it-IT" sz="2000" dirty="0">
                <a:latin typeface="decimaregular"/>
              </a:rPr>
              <a:t>Relazioni con le Regioni Campania, Lombardia ed Emilia-Romagna</a:t>
            </a:r>
          </a:p>
          <a:p>
            <a:pPr lvl="1" algn="just">
              <a:buFont typeface="Arial" panose="020B0604020202020204" pitchFamily="34" charset="0"/>
              <a:buChar char="•"/>
            </a:pPr>
            <a:r>
              <a:rPr lang="it-IT" sz="2000" b="0" dirty="0">
                <a:effectLst/>
                <a:latin typeface="decimaregular"/>
              </a:rPr>
              <a:t>Webinar e attività divulgative</a:t>
            </a:r>
          </a:p>
          <a:p>
            <a:pPr lvl="1" algn="just">
              <a:buFont typeface="Arial" panose="020B0604020202020204" pitchFamily="34" charset="0"/>
              <a:buChar char="•"/>
            </a:pPr>
            <a:r>
              <a:rPr lang="it-IT" sz="2000" dirty="0">
                <a:latin typeface="decimaregular"/>
              </a:rPr>
              <a:t>Rapporti con ISPRA</a:t>
            </a:r>
            <a:endParaRPr lang="it-IT" sz="2000" b="0" dirty="0">
              <a:effectLst/>
              <a:latin typeface="decimaregular"/>
            </a:endParaRPr>
          </a:p>
          <a:p>
            <a:pPr algn="just">
              <a:buFont typeface="Arial" panose="020B0604020202020204" pitchFamily="34" charset="0"/>
              <a:buChar char="•"/>
            </a:pPr>
            <a:r>
              <a:rPr lang="it-IT" sz="2000" dirty="0">
                <a:latin typeface="decimaregular"/>
              </a:rPr>
              <a:t>Il progetto </a:t>
            </a:r>
            <a:r>
              <a:rPr lang="it-IT" sz="2000" b="1" dirty="0">
                <a:latin typeface="decimaregular"/>
              </a:rPr>
              <a:t>RAC-Bridge</a:t>
            </a:r>
            <a:r>
              <a:rPr lang="it-IT" sz="2000" dirty="0">
                <a:latin typeface="decimaregular"/>
              </a:rPr>
              <a:t> </a:t>
            </a:r>
            <a:r>
              <a:rPr lang="it-IT" sz="2000" dirty="0"/>
              <a:t>(terminerà a dicembre 2024):</a:t>
            </a:r>
          </a:p>
          <a:p>
            <a:pPr lvl="1" algn="just">
              <a:buFont typeface="Arial" panose="020B0604020202020204" pitchFamily="34" charset="0"/>
              <a:buChar char="•"/>
            </a:pPr>
            <a:r>
              <a:rPr lang="it-IT" sz="2000" dirty="0">
                <a:latin typeface="decimaregular"/>
              </a:rPr>
              <a:t>Sviluppo dei metodi da adottare nell’attività di controllo</a:t>
            </a:r>
          </a:p>
          <a:p>
            <a:pPr lvl="1" algn="just">
              <a:buFont typeface="Arial" panose="020B0604020202020204" pitchFamily="34" charset="0"/>
              <a:buChar char="•"/>
            </a:pPr>
            <a:r>
              <a:rPr lang="it-IT" sz="2000" dirty="0">
                <a:latin typeface="decimaregular"/>
              </a:rPr>
              <a:t>Gestione dei rapporti con i portatori di interesse (Forum dei Controlli Ambientali) </a:t>
            </a:r>
          </a:p>
          <a:p>
            <a:pPr lvl="1" algn="just">
              <a:buFont typeface="Arial" panose="020B0604020202020204" pitchFamily="34" charset="0"/>
              <a:buChar char="•"/>
            </a:pPr>
            <a:r>
              <a:rPr lang="it-IT" sz="2000" dirty="0">
                <a:latin typeface="decimaregular"/>
              </a:rPr>
              <a:t>Sviluppo dell’informatizzazione dei controlli</a:t>
            </a:r>
          </a:p>
          <a:p>
            <a:pPr algn="just">
              <a:buFont typeface="Arial" panose="020B0604020202020204" pitchFamily="34" charset="0"/>
              <a:buChar char="•"/>
            </a:pPr>
            <a:r>
              <a:rPr lang="it-IT" sz="2000" dirty="0">
                <a:latin typeface="decimaregular"/>
              </a:rPr>
              <a:t>Il Progetto </a:t>
            </a:r>
            <a:r>
              <a:rPr lang="it-IT" sz="2000" b="1" dirty="0">
                <a:latin typeface="decimaregular"/>
              </a:rPr>
              <a:t>RAC-3 – TSI </a:t>
            </a:r>
            <a:r>
              <a:rPr lang="it-IT" sz="2000" dirty="0">
                <a:latin typeface="decimaregular"/>
              </a:rPr>
              <a:t>: </a:t>
            </a:r>
            <a:endParaRPr lang="it-IT" sz="2000" i="1" dirty="0">
              <a:latin typeface="decimaregular"/>
            </a:endParaRPr>
          </a:p>
          <a:p>
            <a:pPr lvl="1" algn="just">
              <a:buFont typeface="Arial" panose="020B0604020202020204" pitchFamily="34" charset="0"/>
              <a:buChar char="•"/>
            </a:pPr>
            <a:r>
              <a:rPr lang="it-IT" sz="2000" dirty="0">
                <a:latin typeface="decimaregular"/>
              </a:rPr>
              <a:t>Semplificazione dei controlli e del ciclo regolatore</a:t>
            </a:r>
          </a:p>
          <a:p>
            <a:pPr lvl="1" algn="just">
              <a:buFont typeface="Arial" panose="020B0604020202020204" pitchFamily="34" charset="0"/>
              <a:buChar char="•"/>
            </a:pPr>
            <a:r>
              <a:rPr lang="it-IT" sz="2000" dirty="0">
                <a:latin typeface="decimaregular"/>
              </a:rPr>
              <a:t>Relazioni con partner nazionali ed europei</a:t>
            </a:r>
          </a:p>
          <a:p>
            <a:pPr lvl="1" algn="just">
              <a:buFont typeface="Arial" panose="020B0604020202020204" pitchFamily="34" charset="0"/>
              <a:buChar char="•"/>
            </a:pPr>
            <a:r>
              <a:rPr lang="it-IT" sz="2000" b="0" dirty="0">
                <a:effectLst/>
                <a:latin typeface="decimaregular"/>
              </a:rPr>
              <a:t>Webinar e attività divulgative</a:t>
            </a:r>
          </a:p>
          <a:p>
            <a:pPr marL="0" indent="0" algn="just">
              <a:buNone/>
            </a:pPr>
            <a:endParaRPr lang="it-IT" sz="2200" dirty="0"/>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6" name="Rettangolo 5">
            <a:extLst>
              <a:ext uri="{FF2B5EF4-FFF2-40B4-BE49-F238E27FC236}">
                <a16:creationId xmlns:a16="http://schemas.microsoft.com/office/drawing/2014/main" id="{271597DA-F831-923F-9748-97931AC7E3A7}"/>
              </a:ext>
            </a:extLst>
          </p:cNvPr>
          <p:cNvSpPr>
            <a:spLocks noChangeArrowheads="1"/>
          </p:cNvSpPr>
          <p:nvPr/>
        </p:nvSpPr>
        <p:spPr bwMode="auto">
          <a:xfrm>
            <a:off x="5195536" y="198438"/>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a typeface="Franklin Gothic Book" panose="020B0503020102020204" pitchFamily="34" charset="0"/>
                <a:cs typeface="Tahoma" panose="020B0604030504040204" pitchFamily="34" charset="0"/>
              </a:rPr>
              <a:t>Progetti in collaborazione con OCSE</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25720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330459" y="950677"/>
            <a:ext cx="11697998" cy="5011584"/>
          </a:xfrm>
        </p:spPr>
        <p:txBody>
          <a:bodyPr/>
          <a:lstStyle/>
          <a:p>
            <a:pPr marL="0" indent="0" algn="ctr">
              <a:buNone/>
            </a:pPr>
            <a:r>
              <a:rPr lang="it-IT" sz="1800" b="1" dirty="0">
                <a:solidFill>
                  <a:srgbClr val="000000"/>
                </a:solidFill>
                <a:effectLst/>
                <a:ea typeface="Calibri" panose="020F0502020204030204" pitchFamily="34" charset="0"/>
              </a:rPr>
              <a:t>TSI 24IT30</a:t>
            </a:r>
            <a:endParaRPr lang="it-IT" sz="1800" dirty="0">
              <a:solidFill>
                <a:srgbClr val="000000"/>
              </a:solidFill>
              <a:effectLst/>
              <a:ea typeface="Calibri" panose="020F0502020204030204" pitchFamily="34" charset="0"/>
            </a:endParaRPr>
          </a:p>
          <a:p>
            <a:pPr marL="0" indent="0" algn="ctr">
              <a:buNone/>
            </a:pPr>
            <a:r>
              <a:rPr lang="it-IT" sz="1800" b="1" i="1" dirty="0">
                <a:solidFill>
                  <a:srgbClr val="000000"/>
                </a:solidFill>
                <a:effectLst/>
                <a:ea typeface="Calibri" panose="020F0502020204030204" pitchFamily="34" charset="0"/>
              </a:rPr>
              <a:t>Migliorare l'attuazione normativa basata sul rischio e la cooperazione interregionale in materia di sicurezza alimentare e protezione ambientale per aumentare lo sviluppo regionale</a:t>
            </a:r>
          </a:p>
          <a:p>
            <a:pPr marL="0" indent="0" algn="ctr">
              <a:buNone/>
            </a:pPr>
            <a:endParaRPr lang="it-IT" sz="1800" dirty="0">
              <a:solidFill>
                <a:srgbClr val="000000"/>
              </a:solidFill>
              <a:effectLst/>
              <a:latin typeface="Times New Roman" panose="02020603050405020304" pitchFamily="18" charset="0"/>
              <a:ea typeface="Calibri" panose="020F0502020204030204" pitchFamily="34" charset="0"/>
            </a:endParaRPr>
          </a:p>
          <a:p>
            <a:pPr algn="just">
              <a:buFont typeface="Arial" panose="020B0604020202020204" pitchFamily="34" charset="0"/>
              <a:buChar char="•"/>
            </a:pPr>
            <a:r>
              <a:rPr lang="it-IT" sz="1800" dirty="0">
                <a:effectLst/>
                <a:latin typeface="DecimaWE Rg" panose="02000000000000000000" pitchFamily="2" charset="0"/>
                <a:ea typeface="Calibri" panose="020F0502020204030204" pitchFamily="34" charset="0"/>
                <a:cs typeface="Times New Roman" panose="02020603050405020304" pitchFamily="18" charset="0"/>
              </a:rPr>
              <a:t>La digitalizzazione dei sistemi di controllo e l’azione di governo volta ad assicurare il rispetto delle norme da parte delle imprese, insieme a un approccio collaborativo tra operatori e autorità, è una priorità per l'Italia in quanto misura necessaria per rilanciare la competitività del Paese, sostenere gli investimenti e la crescita e migliorare il rapporto tra imprese e pubbliche amministrazioni. </a:t>
            </a:r>
          </a:p>
          <a:p>
            <a:pPr algn="just">
              <a:buFont typeface="Arial" panose="020B0604020202020204" pitchFamily="34" charset="0"/>
              <a:buChar char="•"/>
            </a:pPr>
            <a:r>
              <a:rPr lang="it-IT" sz="1800" b="1" dirty="0">
                <a:effectLst/>
                <a:latin typeface="DecimaWE Rg" panose="02000000000000000000" pitchFamily="2" charset="0"/>
                <a:ea typeface="Calibri" panose="020F0502020204030204" pitchFamily="34" charset="0"/>
                <a:cs typeface="Times New Roman" panose="02020603050405020304" pitchFamily="18" charset="0"/>
              </a:rPr>
              <a:t>Il progetto si concentra sui settori della sicurezza alimentare, della tutela dell'ambiente e della salute e sicurezza sul lavoro</a:t>
            </a:r>
            <a:r>
              <a:rPr lang="it-IT" sz="1800" dirty="0">
                <a:effectLst/>
                <a:latin typeface="DecimaWE Rg" panose="02000000000000000000" pitchFamily="2" charset="0"/>
                <a:ea typeface="Calibri" panose="020F0502020204030204" pitchFamily="34" charset="0"/>
                <a:cs typeface="Times New Roman" panose="02020603050405020304" pitchFamily="18" charset="0"/>
              </a:rPr>
              <a:t>, supportando un ambiente favorevole alla crescita economica e allo sviluppo sostenibile, anche attraverso specifiche attività di autovalutazione e formazione per gli enti controllati. </a:t>
            </a:r>
            <a:endParaRPr lang="it-IT" sz="1800" dirty="0">
              <a:latin typeface="DecimaWE Rg" panose="02000000000000000000" pitchFamily="2" charset="0"/>
              <a:ea typeface="Calibri" panose="020F0502020204030204" pitchFamily="34" charset="0"/>
              <a:cs typeface="Times New Roman" panose="02020603050405020304" pitchFamily="18" charset="0"/>
            </a:endParaRPr>
          </a:p>
          <a:p>
            <a:pPr algn="just">
              <a:buFont typeface="Arial" panose="020B0604020202020204" pitchFamily="34" charset="0"/>
              <a:buChar char="•"/>
            </a:pPr>
            <a:r>
              <a:rPr lang="it-IT" sz="1800" dirty="0">
                <a:effectLst/>
                <a:latin typeface="DecimaWE Rg" panose="02000000000000000000" pitchFamily="2" charset="0"/>
                <a:ea typeface="Calibri" panose="020F0502020204030204" pitchFamily="34" charset="0"/>
                <a:cs typeface="Times New Roman" panose="02020603050405020304" pitchFamily="18" charset="0"/>
              </a:rPr>
              <a:t>Il progetto fa leva sulla digitalizzazione per superare i problemi di attuazione normativa e le sfide legate all'interoperabilità, e per facilitare una comunicazione più efficace tra le regioni e tra le regioni e le entità controllate. Il progetto si allinea al PNRR puntando sull'uso dei dati, sull'interoperabilità e sul miglioramento delle competenze delle pubbliche amministrazioni attraverso la condivisione interregionale di buone pratiche. Analogamente, l’iniziativa sostiene le priorità dell'UE, agevolando la transizione digitale, allineandosi alle ambizioni ambientali del Green Deal dell'UE e mirando ad alleviare gli oneri amministrativi che gravano sulle PMI.</a:t>
            </a:r>
            <a:endParaRPr lang="it-IT" sz="2200" dirty="0"/>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6" name="Rettangolo 5">
            <a:extLst>
              <a:ext uri="{FF2B5EF4-FFF2-40B4-BE49-F238E27FC236}">
                <a16:creationId xmlns:a16="http://schemas.microsoft.com/office/drawing/2014/main" id="{271597DA-F831-923F-9748-97931AC7E3A7}"/>
              </a:ext>
            </a:extLst>
          </p:cNvPr>
          <p:cNvSpPr>
            <a:spLocks noChangeArrowheads="1"/>
          </p:cNvSpPr>
          <p:nvPr/>
        </p:nvSpPr>
        <p:spPr bwMode="auto">
          <a:xfrm>
            <a:off x="5195536" y="198438"/>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a typeface="Franklin Gothic Book" panose="020B0503020102020204" pitchFamily="34" charset="0"/>
                <a:cs typeface="Tahoma" panose="020B0604030504040204" pitchFamily="34" charset="0"/>
              </a:rPr>
              <a:t>Progetti in collaborazione con OCSE</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5905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330459" y="950677"/>
            <a:ext cx="11697998" cy="5011584"/>
          </a:xfrm>
        </p:spPr>
        <p:txBody>
          <a:bodyPr/>
          <a:lstStyle/>
          <a:p>
            <a:pPr algn="just">
              <a:buFont typeface="Arial" panose="020B0604020202020204" pitchFamily="34" charset="0"/>
              <a:buChar char="•"/>
            </a:pPr>
            <a:r>
              <a:rPr lang="it-IT" sz="2000" b="0" dirty="0">
                <a:effectLst/>
                <a:latin typeface="decimaregular"/>
              </a:rPr>
              <a:t>Il progetto </a:t>
            </a:r>
            <a:r>
              <a:rPr lang="it-IT" sz="2000" b="1" dirty="0">
                <a:effectLst/>
                <a:latin typeface="decimaregular"/>
              </a:rPr>
              <a:t>RAC-2</a:t>
            </a:r>
            <a:r>
              <a:rPr lang="it-IT" sz="2000" b="0" dirty="0">
                <a:effectLst/>
                <a:latin typeface="decimaregular"/>
              </a:rPr>
              <a:t> </a:t>
            </a:r>
            <a:r>
              <a:rPr lang="it-IT" sz="2000" dirty="0"/>
              <a:t>(terminato a luglio 2023):</a:t>
            </a:r>
            <a:endParaRPr lang="it-IT" sz="2000" b="0" dirty="0">
              <a:effectLst/>
              <a:latin typeface="decimaregular"/>
            </a:endParaRPr>
          </a:p>
          <a:p>
            <a:pPr lvl="1" algn="just">
              <a:buFont typeface="Arial" panose="020B0604020202020204" pitchFamily="34" charset="0"/>
              <a:buChar char="•"/>
            </a:pPr>
            <a:r>
              <a:rPr lang="it-IT" sz="2000" dirty="0">
                <a:latin typeface="decimaregular"/>
              </a:rPr>
              <a:t>Metodi per il potenziamento dell’attività amministrativa e controlli degli Enti Locali in materia di ambiente</a:t>
            </a:r>
            <a:endParaRPr lang="it-IT" sz="2000" b="0" dirty="0">
              <a:effectLst/>
              <a:latin typeface="decimaregular"/>
            </a:endParaRPr>
          </a:p>
          <a:p>
            <a:pPr lvl="1" algn="just">
              <a:buFont typeface="Arial" panose="020B0604020202020204" pitchFamily="34" charset="0"/>
              <a:buChar char="•"/>
            </a:pPr>
            <a:r>
              <a:rPr lang="it-IT" sz="2000" dirty="0">
                <a:latin typeface="decimaregular"/>
              </a:rPr>
              <a:t>Relazioni con le Regioni Campania, Lombardia ed Emilia-Romagna</a:t>
            </a:r>
          </a:p>
          <a:p>
            <a:pPr lvl="1" algn="just">
              <a:buFont typeface="Arial" panose="020B0604020202020204" pitchFamily="34" charset="0"/>
              <a:buChar char="•"/>
            </a:pPr>
            <a:r>
              <a:rPr lang="it-IT" sz="2000" b="0" dirty="0">
                <a:effectLst/>
                <a:latin typeface="decimaregular"/>
              </a:rPr>
              <a:t>Webinar e attività divulgative</a:t>
            </a:r>
          </a:p>
          <a:p>
            <a:pPr lvl="1" algn="just">
              <a:buFont typeface="Arial" panose="020B0604020202020204" pitchFamily="34" charset="0"/>
              <a:buChar char="•"/>
            </a:pPr>
            <a:r>
              <a:rPr lang="it-IT" sz="2000" dirty="0">
                <a:latin typeface="decimaregular"/>
              </a:rPr>
              <a:t>Rapporti con ISPRA</a:t>
            </a:r>
            <a:endParaRPr lang="it-IT" sz="2000" b="0" dirty="0">
              <a:effectLst/>
              <a:latin typeface="decimaregular"/>
            </a:endParaRPr>
          </a:p>
          <a:p>
            <a:pPr algn="just">
              <a:buFont typeface="Arial" panose="020B0604020202020204" pitchFamily="34" charset="0"/>
              <a:buChar char="•"/>
            </a:pPr>
            <a:r>
              <a:rPr lang="it-IT" sz="2000" dirty="0">
                <a:latin typeface="decimaregular"/>
              </a:rPr>
              <a:t>Il progetto </a:t>
            </a:r>
            <a:r>
              <a:rPr lang="it-IT" sz="2000" b="1" dirty="0">
                <a:latin typeface="decimaregular"/>
              </a:rPr>
              <a:t>RAC-Bridge</a:t>
            </a:r>
            <a:r>
              <a:rPr lang="it-IT" sz="2000" dirty="0">
                <a:latin typeface="decimaregular"/>
              </a:rPr>
              <a:t> </a:t>
            </a:r>
            <a:r>
              <a:rPr lang="it-IT" sz="2000" dirty="0"/>
              <a:t>(terminerà a dicembre 2024):</a:t>
            </a:r>
          </a:p>
          <a:p>
            <a:pPr lvl="1" algn="just">
              <a:buFont typeface="Arial" panose="020B0604020202020204" pitchFamily="34" charset="0"/>
              <a:buChar char="•"/>
            </a:pPr>
            <a:r>
              <a:rPr lang="it-IT" sz="2000" dirty="0">
                <a:latin typeface="decimaregular"/>
              </a:rPr>
              <a:t>Sviluppo dei metodi da adottare nell’attività di controllo</a:t>
            </a:r>
          </a:p>
          <a:p>
            <a:pPr lvl="1" algn="just">
              <a:buFont typeface="Arial" panose="020B0604020202020204" pitchFamily="34" charset="0"/>
              <a:buChar char="•"/>
            </a:pPr>
            <a:r>
              <a:rPr lang="it-IT" sz="2000" b="1" dirty="0">
                <a:latin typeface="decimaregular"/>
              </a:rPr>
              <a:t>Gestione dei rapporti con i portatori di interesse (Forum dei Controlli Ambientali) </a:t>
            </a:r>
          </a:p>
          <a:p>
            <a:pPr lvl="1" algn="just">
              <a:buFont typeface="Arial" panose="020B0604020202020204" pitchFamily="34" charset="0"/>
              <a:buChar char="•"/>
            </a:pPr>
            <a:r>
              <a:rPr lang="it-IT" sz="2000" dirty="0">
                <a:latin typeface="decimaregular"/>
              </a:rPr>
              <a:t>Sviluppo dell’informatizzazione dei controlli</a:t>
            </a:r>
          </a:p>
          <a:p>
            <a:pPr algn="just">
              <a:buFont typeface="Arial" panose="020B0604020202020204" pitchFamily="34" charset="0"/>
              <a:buChar char="•"/>
            </a:pPr>
            <a:r>
              <a:rPr lang="it-IT" sz="2000" dirty="0">
                <a:latin typeface="decimaregular"/>
              </a:rPr>
              <a:t>Il Progetto </a:t>
            </a:r>
            <a:r>
              <a:rPr lang="it-IT" sz="2000" b="1" dirty="0">
                <a:latin typeface="decimaregular"/>
              </a:rPr>
              <a:t>RAC-3 – TSI  (Regioni Campania, Lombardia e Friuli Venezia Giulia)</a:t>
            </a:r>
            <a:endParaRPr lang="it-IT" sz="2000" i="1" dirty="0">
              <a:latin typeface="decimaregular"/>
            </a:endParaRPr>
          </a:p>
          <a:p>
            <a:pPr lvl="1" algn="just">
              <a:buFont typeface="Arial" panose="020B0604020202020204" pitchFamily="34" charset="0"/>
              <a:buChar char="•"/>
            </a:pPr>
            <a:r>
              <a:rPr lang="it-IT" sz="2000" dirty="0">
                <a:latin typeface="decimaregular"/>
              </a:rPr>
              <a:t>Semplificazione dei controlli e del ciclo regolatore</a:t>
            </a:r>
          </a:p>
          <a:p>
            <a:pPr lvl="1" algn="just">
              <a:buFont typeface="Arial" panose="020B0604020202020204" pitchFamily="34" charset="0"/>
              <a:buChar char="•"/>
            </a:pPr>
            <a:r>
              <a:rPr lang="it-IT" sz="2000" dirty="0">
                <a:latin typeface="decimaregular"/>
              </a:rPr>
              <a:t>Relazioni con partner nazionali ed europei</a:t>
            </a:r>
          </a:p>
          <a:p>
            <a:pPr lvl="1" algn="just">
              <a:buFont typeface="Arial" panose="020B0604020202020204" pitchFamily="34" charset="0"/>
              <a:buChar char="•"/>
            </a:pPr>
            <a:r>
              <a:rPr lang="it-IT" sz="2000" b="0" dirty="0">
                <a:effectLst/>
                <a:latin typeface="decimaregular"/>
              </a:rPr>
              <a:t>Webinar e attività divulgative</a:t>
            </a:r>
          </a:p>
          <a:p>
            <a:pPr marL="0" indent="0" algn="just">
              <a:buNone/>
            </a:pPr>
            <a:endParaRPr lang="it-IT" sz="2200" dirty="0"/>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6" name="Rettangolo 5">
            <a:extLst>
              <a:ext uri="{FF2B5EF4-FFF2-40B4-BE49-F238E27FC236}">
                <a16:creationId xmlns:a16="http://schemas.microsoft.com/office/drawing/2014/main" id="{271597DA-F831-923F-9748-97931AC7E3A7}"/>
              </a:ext>
            </a:extLst>
          </p:cNvPr>
          <p:cNvSpPr>
            <a:spLocks noChangeArrowheads="1"/>
          </p:cNvSpPr>
          <p:nvPr/>
        </p:nvSpPr>
        <p:spPr bwMode="auto">
          <a:xfrm>
            <a:off x="5195536" y="198438"/>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a typeface="Franklin Gothic Book" panose="020B0503020102020204" pitchFamily="34" charset="0"/>
                <a:cs typeface="Tahoma" panose="020B0604030504040204" pitchFamily="34" charset="0"/>
              </a:rPr>
              <a:t>Progetti in collaborazione con OCSE</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39446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130629" y="863135"/>
            <a:ext cx="12061371" cy="5080465"/>
          </a:xfrm>
        </p:spPr>
        <p:txBody>
          <a:bodyPr/>
          <a:lstStyle/>
          <a:p>
            <a:pPr marL="0" indent="0" algn="ctr">
              <a:lnSpc>
                <a:spcPct val="107000"/>
              </a:lnSpc>
              <a:spcAft>
                <a:spcPts val="800"/>
              </a:spcAft>
              <a:buNone/>
            </a:pPr>
            <a:endParaRPr lang="it-IT" sz="25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2500" b="1" dirty="0">
                <a:effectLst/>
                <a:latin typeface="Calibri" panose="020F0502020204030204" pitchFamily="34" charset="0"/>
                <a:ea typeface="Calibri" panose="020F0502020204030204" pitchFamily="34" charset="0"/>
                <a:cs typeface="Times New Roman" panose="02020603050405020304" pitchFamily="18" charset="0"/>
              </a:rPr>
              <a:t>Fase 2</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2500" dirty="0">
                <a:effectLst/>
                <a:latin typeface="Calibri" panose="020F0502020204030204" pitchFamily="34" charset="0"/>
                <a:ea typeface="Calibri" panose="020F0502020204030204" pitchFamily="34" charset="0"/>
                <a:cs typeface="Times New Roman" panose="02020603050405020304" pitchFamily="18" charset="0"/>
              </a:rPr>
              <a:t>condivisione del sistema integrato dei controlli con le Autorità inserite nel ciclo regolatore in materia di ambiente attraverso la condivisione delle procedure in tema di sorveglianza e vigilanza ambientale mediante specifici protocolli d’intesa e l’integrazione dei programmi di sorveglianza; </a:t>
            </a:r>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175578" y="94433"/>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Mission del Direttore centrale per particolari funzioni</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Tree>
    <p:extLst>
      <p:ext uri="{BB962C8B-B14F-4D97-AF65-F5344CB8AC3E}">
        <p14:creationId xmlns:p14="http://schemas.microsoft.com/office/powerpoint/2010/main" val="17416549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1708283-7DD6-4D8F-9084-C8DF0A9AA589}"/>
              </a:ext>
            </a:extLst>
          </p:cNvPr>
          <p:cNvSpPr>
            <a:spLocks noGrp="1"/>
          </p:cNvSpPr>
          <p:nvPr>
            <p:ph idx="1"/>
          </p:nvPr>
        </p:nvSpPr>
        <p:spPr/>
        <p:txBody>
          <a:bodyPr/>
          <a:lstStyle/>
          <a:p>
            <a:pPr marL="0" indent="0">
              <a:buNone/>
            </a:pPr>
            <a:r>
              <a:rPr lang="it-IT" dirty="0"/>
              <a:t>Già sottoscritto il protocolli di intesa tra: </a:t>
            </a:r>
          </a:p>
          <a:p>
            <a:pPr marL="0" indent="0">
              <a:buNone/>
            </a:pPr>
            <a:r>
              <a:rPr lang="it-IT" dirty="0"/>
              <a:t>- RAFVG, Arpa FVG e NOE Carabinieri</a:t>
            </a:r>
          </a:p>
          <a:p>
            <a:pPr marL="0" indent="0">
              <a:buNone/>
            </a:pPr>
            <a:endParaRPr lang="it-IT" dirty="0"/>
          </a:p>
          <a:p>
            <a:pPr marL="0" indent="0">
              <a:buNone/>
            </a:pPr>
            <a:r>
              <a:rPr lang="it-IT" dirty="0"/>
              <a:t>Entro l’anno saranno definiti e resi operativi i protocolli di intesa con:</a:t>
            </a:r>
          </a:p>
          <a:p>
            <a:pPr marL="0" indent="0">
              <a:buNone/>
            </a:pPr>
            <a:r>
              <a:rPr lang="it-IT" dirty="0"/>
              <a:t>- Arpa FVG e il Comando Legione Carabinieri FVG</a:t>
            </a:r>
          </a:p>
          <a:p>
            <a:pPr marL="0" indent="0">
              <a:buNone/>
            </a:pPr>
            <a:r>
              <a:rPr lang="it-IT" dirty="0"/>
              <a:t>- Arpa FVG e Direzione Marittima di Trieste-Guardia Costiera del FVG</a:t>
            </a:r>
          </a:p>
        </p:txBody>
      </p:sp>
      <p:sp>
        <p:nvSpPr>
          <p:cNvPr id="4" name="CasellaDiTesto 3">
            <a:extLst>
              <a:ext uri="{FF2B5EF4-FFF2-40B4-BE49-F238E27FC236}">
                <a16:creationId xmlns:a16="http://schemas.microsoft.com/office/drawing/2014/main" id="{D367FD55-8FC6-D469-2B3B-D2471AEBD173}"/>
              </a:ext>
            </a:extLst>
          </p:cNvPr>
          <p:cNvSpPr txBox="1"/>
          <p:nvPr/>
        </p:nvSpPr>
        <p:spPr>
          <a:xfrm>
            <a:off x="6526764" y="239877"/>
            <a:ext cx="4268754" cy="369332"/>
          </a:xfrm>
          <a:prstGeom prst="rect">
            <a:avLst/>
          </a:prstGeom>
          <a:noFill/>
        </p:spPr>
        <p:txBody>
          <a:bodyPr wrap="square">
            <a:spAutoFit/>
          </a:bodyPr>
          <a:lstStyle/>
          <a:p>
            <a:r>
              <a:rPr lang="it-IT" sz="18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UOC vigilanza e controllo ambientale</a:t>
            </a:r>
            <a:endParaRPr lang="it-IT" dirty="0"/>
          </a:p>
        </p:txBody>
      </p:sp>
      <p:sp>
        <p:nvSpPr>
          <p:cNvPr id="5" name="Text Box 27">
            <a:extLst>
              <a:ext uri="{FF2B5EF4-FFF2-40B4-BE49-F238E27FC236}">
                <a16:creationId xmlns:a16="http://schemas.microsoft.com/office/drawing/2014/main" id="{9D0B8EED-A805-2212-2836-F6EEE90FD295}"/>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6" name="Titolo 1">
            <a:extLst>
              <a:ext uri="{FF2B5EF4-FFF2-40B4-BE49-F238E27FC236}">
                <a16:creationId xmlns:a16="http://schemas.microsoft.com/office/drawing/2014/main" id="{B1621E43-1267-353E-9E0F-9F5CDA671666}"/>
              </a:ext>
            </a:extLst>
          </p:cNvPr>
          <p:cNvSpPr>
            <a:spLocks noGrp="1"/>
          </p:cNvSpPr>
          <p:nvPr>
            <p:ph type="title"/>
          </p:nvPr>
        </p:nvSpPr>
        <p:spPr>
          <a:xfrm>
            <a:off x="533400" y="897290"/>
            <a:ext cx="11076008" cy="990600"/>
          </a:xfrm>
        </p:spPr>
        <p:txBody>
          <a:bodyPr/>
          <a:lstStyle/>
          <a:p>
            <a:pPr algn="ctr"/>
            <a:r>
              <a:rPr lang="it-IT" dirty="0"/>
              <a:t>Protocolli di intesa</a:t>
            </a:r>
          </a:p>
        </p:txBody>
      </p:sp>
    </p:spTree>
    <p:extLst>
      <p:ext uri="{BB962C8B-B14F-4D97-AF65-F5344CB8AC3E}">
        <p14:creationId xmlns:p14="http://schemas.microsoft.com/office/powerpoint/2010/main" val="16995482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130629" y="863135"/>
            <a:ext cx="12061371" cy="5080465"/>
          </a:xfrm>
        </p:spPr>
        <p:txBody>
          <a:bodyPr/>
          <a:lstStyle/>
          <a:p>
            <a:pPr marL="0" indent="0" algn="ctr">
              <a:lnSpc>
                <a:spcPct val="107000"/>
              </a:lnSpc>
              <a:spcAft>
                <a:spcPts val="800"/>
              </a:spcAft>
              <a:buNone/>
            </a:pPr>
            <a:endParaRPr lang="it-IT" sz="25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2500" b="1" dirty="0">
                <a:effectLst/>
                <a:latin typeface="Calibri" panose="020F0502020204030204" pitchFamily="34" charset="0"/>
                <a:ea typeface="Calibri" panose="020F0502020204030204" pitchFamily="34" charset="0"/>
                <a:cs typeface="Times New Roman" panose="02020603050405020304" pitchFamily="18" charset="0"/>
              </a:rPr>
              <a:t>Fase 3</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2500" dirty="0">
                <a:effectLst/>
                <a:latin typeface="Calibri" panose="020F0502020204030204" pitchFamily="34" charset="0"/>
                <a:ea typeface="Calibri" panose="020F0502020204030204" pitchFamily="34" charset="0"/>
                <a:cs typeface="Times New Roman" panose="02020603050405020304" pitchFamily="18" charset="0"/>
              </a:rPr>
              <a:t>ottimizzazione del sistema integrato e rapporto efficace con i portatori di interessi (stakeholders) attraverso l’attivazione del Forum dei Controlli Ambientali e la revisione e ottimizzazione delle procedure ponendo le condizioni per la semplificazione e la digitalizzazione dei controlli. </a:t>
            </a:r>
          </a:p>
          <a:p>
            <a:pPr algn="just">
              <a:buFont typeface="Arial" panose="020B0604020202020204" pitchFamily="34" charset="0"/>
              <a:buChar char="•"/>
            </a:pPr>
            <a:endParaRPr lang="it-IT" sz="2100" dirty="0"/>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175578" y="94433"/>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Mission del Direttore centrale per particolari funzioni</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Tree>
    <p:extLst>
      <p:ext uri="{BB962C8B-B14F-4D97-AF65-F5344CB8AC3E}">
        <p14:creationId xmlns:p14="http://schemas.microsoft.com/office/powerpoint/2010/main" val="26462281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a:xfrm>
            <a:off x="2744165" y="800026"/>
            <a:ext cx="7094316" cy="584269"/>
          </a:xfrm>
        </p:spPr>
        <p:txBody>
          <a:bodyPr/>
          <a:lstStyle/>
          <a:p>
            <a:r>
              <a:rPr lang="it-IT" sz="2500" dirty="0"/>
              <a:t>Il percorso del Forum per i Controlli Ambientali</a:t>
            </a:r>
          </a:p>
        </p:txBody>
      </p:sp>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116712" y="1320259"/>
            <a:ext cx="11944108" cy="4640451"/>
          </a:xfrm>
        </p:spPr>
        <p:txBody>
          <a:bodyPr/>
          <a:lstStyle/>
          <a:p>
            <a:pPr algn="just">
              <a:buFont typeface="+mj-lt"/>
              <a:buAutoNum type="arabicPeriod"/>
            </a:pPr>
            <a:r>
              <a:rPr lang="it-IT" sz="2400" dirty="0"/>
              <a:t>individuazione dei portatori di interesse (stakeholders):</a:t>
            </a:r>
          </a:p>
          <a:p>
            <a:pPr marL="914400" lvl="1" indent="-457200" algn="just">
              <a:buFont typeface="+mj-lt"/>
              <a:buAutoNum type="alphaLcParenR"/>
            </a:pPr>
            <a:r>
              <a:rPr lang="it-IT" b="1" dirty="0"/>
              <a:t>Associazioni di Categoria</a:t>
            </a:r>
            <a:r>
              <a:rPr lang="it-IT" dirty="0"/>
              <a:t>, </a:t>
            </a:r>
            <a:r>
              <a:rPr lang="it-IT" b="1" dirty="0"/>
              <a:t>cluster di imprese e Consorzi di Sviluppo Industriale</a:t>
            </a:r>
            <a:r>
              <a:rPr lang="it-IT" dirty="0"/>
              <a:t>: rappresentanti dei soggetti produttivi e titolari delle autorizzazioni;</a:t>
            </a:r>
          </a:p>
          <a:p>
            <a:pPr marL="800100" lvl="1" indent="-342900" algn="just">
              <a:buFont typeface="+mj-lt"/>
              <a:buAutoNum type="alphaLcParenR"/>
            </a:pPr>
            <a:r>
              <a:rPr lang="it-IT" b="1" dirty="0"/>
              <a:t> Autorità Concorrenti </a:t>
            </a:r>
            <a:r>
              <a:rPr lang="it-IT" dirty="0"/>
              <a:t>che emettono atti autorizzativi e partecipano ai controlli;</a:t>
            </a:r>
          </a:p>
          <a:p>
            <a:pPr marL="800100" lvl="1" indent="-342900" algn="just">
              <a:buFont typeface="+mj-lt"/>
              <a:buAutoNum type="alphaLcParenR"/>
            </a:pPr>
            <a:r>
              <a:rPr lang="it-IT" b="1" dirty="0"/>
              <a:t> Enti di Formazione </a:t>
            </a:r>
            <a:r>
              <a:rPr lang="it-IT" dirty="0"/>
              <a:t>che curano formazione, sviluppo e ricerca; </a:t>
            </a:r>
          </a:p>
          <a:p>
            <a:pPr marL="901700" lvl="1" indent="-444500" algn="just">
              <a:buFont typeface="+mj-lt"/>
              <a:buAutoNum type="alphaLcParenR"/>
            </a:pPr>
            <a:r>
              <a:rPr lang="it-IT" b="1" dirty="0"/>
              <a:t>Ordini Professionali: </a:t>
            </a:r>
            <a:r>
              <a:rPr lang="it-IT" dirty="0"/>
              <a:t>rappresentanti di professionisti, progettisti e consulenti per le imprese;</a:t>
            </a:r>
          </a:p>
          <a:p>
            <a:pPr algn="just">
              <a:buFont typeface="+mj-lt"/>
              <a:buAutoNum type="arabicPeriod"/>
            </a:pPr>
            <a:r>
              <a:rPr lang="it-IT" sz="2400" dirty="0"/>
              <a:t>diffusione delle Linee Guida e dei formati documentali;</a:t>
            </a:r>
          </a:p>
          <a:p>
            <a:pPr algn="just">
              <a:buFont typeface="+mj-lt"/>
              <a:buAutoNum type="arabicPeriod"/>
            </a:pPr>
            <a:r>
              <a:rPr lang="it-IT" sz="2400" dirty="0"/>
              <a:t>esposizione dei materiali tecnici ai portatori di interesse;</a:t>
            </a:r>
          </a:p>
          <a:p>
            <a:pPr algn="just">
              <a:buFont typeface="+mj-lt"/>
              <a:buAutoNum type="arabicPeriod"/>
            </a:pPr>
            <a:r>
              <a:rPr lang="it-IT" sz="2400" dirty="0"/>
              <a:t>contributi dei portatori di interesse : osservazioni e proposte;</a:t>
            </a:r>
          </a:p>
          <a:p>
            <a:pPr algn="just">
              <a:buFont typeface="+mj-lt"/>
              <a:buAutoNum type="arabicPeriod"/>
            </a:pPr>
            <a:r>
              <a:rPr lang="it-IT" sz="2400" dirty="0"/>
              <a:t>aggiornamento delle Linee Guida e dei formati documentali.</a:t>
            </a: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4" name="CasellaDiTesto 3">
            <a:extLst>
              <a:ext uri="{FF2B5EF4-FFF2-40B4-BE49-F238E27FC236}">
                <a16:creationId xmlns:a16="http://schemas.microsoft.com/office/drawing/2014/main" id="{85E12F9C-4410-0E0D-8724-D02BE4770D9C}"/>
              </a:ext>
            </a:extLst>
          </p:cNvPr>
          <p:cNvSpPr txBox="1"/>
          <p:nvPr/>
        </p:nvSpPr>
        <p:spPr>
          <a:xfrm>
            <a:off x="6526764" y="239877"/>
            <a:ext cx="4268754" cy="369332"/>
          </a:xfrm>
          <a:prstGeom prst="rect">
            <a:avLst/>
          </a:prstGeom>
          <a:noFill/>
        </p:spPr>
        <p:txBody>
          <a:bodyPr wrap="square">
            <a:spAutoFit/>
          </a:bodyPr>
          <a:lstStyle/>
          <a:p>
            <a:r>
              <a:rPr lang="it-IT" sz="18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UOC vigilanza e controllo ambientale</a:t>
            </a:r>
            <a:endParaRPr lang="it-IT" dirty="0"/>
          </a:p>
        </p:txBody>
      </p:sp>
    </p:spTree>
    <p:extLst>
      <p:ext uri="{BB962C8B-B14F-4D97-AF65-F5344CB8AC3E}">
        <p14:creationId xmlns:p14="http://schemas.microsoft.com/office/powerpoint/2010/main" val="8468086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a:xfrm>
            <a:off x="953037" y="2105916"/>
            <a:ext cx="6671256" cy="2295695"/>
          </a:xfrm>
        </p:spPr>
        <p:txBody>
          <a:bodyPr/>
          <a:lstStyle/>
          <a:p>
            <a:pPr algn="ctr"/>
            <a:r>
              <a:rPr lang="it-IT" sz="4800" dirty="0"/>
              <a:t>Grazie per l’attenzione</a:t>
            </a:r>
            <a:br>
              <a:rPr lang="it-IT" sz="4800" dirty="0"/>
            </a:br>
            <a:br>
              <a:rPr lang="it-IT" sz="4800" dirty="0"/>
            </a:br>
            <a:r>
              <a:rPr lang="it-IT" i="1" dirty="0"/>
              <a:t>ambiente@regione.fvg.it</a:t>
            </a:r>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59079" y="244269"/>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Forum per i controlli ambientali</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pic>
        <p:nvPicPr>
          <p:cNvPr id="1035" name="Picture 11">
            <a:extLst>
              <a:ext uri="{FF2B5EF4-FFF2-40B4-BE49-F238E27FC236}">
                <a16:creationId xmlns:a16="http://schemas.microsoft.com/office/drawing/2014/main" id="{19B14649-6BB6-D401-2D1A-FBAB2CA6D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056" y="1133305"/>
            <a:ext cx="3480210" cy="46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olo 1">
            <a:extLst>
              <a:ext uri="{FF2B5EF4-FFF2-40B4-BE49-F238E27FC236}">
                <a16:creationId xmlns:a16="http://schemas.microsoft.com/office/drawing/2014/main" id="{DABCDFF1-CC4F-55AE-3420-5AADEBAFC4C9}"/>
              </a:ext>
            </a:extLst>
          </p:cNvPr>
          <p:cNvSpPr txBox="1">
            <a:spLocks/>
          </p:cNvSpPr>
          <p:nvPr/>
        </p:nvSpPr>
        <p:spPr bwMode="auto">
          <a:xfrm>
            <a:off x="11220636" y="5784773"/>
            <a:ext cx="75985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r"/>
            <a:r>
              <a:rPr lang="it-IT" sz="600" b="0" i="1" kern="0" dirty="0"/>
              <a:t>(M. Nicolini)</a:t>
            </a:r>
          </a:p>
        </p:txBody>
      </p:sp>
    </p:spTree>
    <p:extLst>
      <p:ext uri="{BB962C8B-B14F-4D97-AF65-F5344CB8AC3E}">
        <p14:creationId xmlns:p14="http://schemas.microsoft.com/office/powerpoint/2010/main" val="732167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E26D14A-5B56-3B5B-C9ED-3FAD46F094CB}"/>
              </a:ext>
            </a:extLst>
          </p:cNvPr>
          <p:cNvSpPr>
            <a:spLocks noGrp="1"/>
          </p:cNvSpPr>
          <p:nvPr>
            <p:ph idx="1"/>
          </p:nvPr>
        </p:nvSpPr>
        <p:spPr>
          <a:xfrm>
            <a:off x="571500" y="1213104"/>
            <a:ext cx="11049000" cy="4736592"/>
          </a:xfrm>
        </p:spPr>
        <p:txBody>
          <a:bodyPr/>
          <a:lstStyle/>
          <a:p>
            <a:pPr algn="just"/>
            <a:r>
              <a:rPr lang="it-IT" dirty="0"/>
              <a:t>Inquadramento generale</a:t>
            </a:r>
          </a:p>
          <a:p>
            <a:pPr algn="just"/>
            <a:r>
              <a:rPr lang="it-IT" dirty="0"/>
              <a:t>La UOC vigilanza e controllo ambientale</a:t>
            </a:r>
          </a:p>
          <a:p>
            <a:pPr algn="just"/>
            <a:r>
              <a:rPr lang="it-IT" dirty="0"/>
              <a:t>Mission del direttore centrale per particolari funzioni preposto alla UOC vigilanza e controllo ambientale</a:t>
            </a:r>
          </a:p>
          <a:p>
            <a:pPr algn="just"/>
            <a:r>
              <a:rPr lang="it-IT" dirty="0"/>
              <a:t>Progetto GISA Ambiente</a:t>
            </a:r>
          </a:p>
          <a:p>
            <a:pPr algn="just"/>
            <a:r>
              <a:rPr lang="it-IT" dirty="0"/>
              <a:t>Collaborazioni con Organizzazione per la Cooperazione e lo Sviluppo Economico-OCSE (progetti Rating Auditing Control-</a:t>
            </a:r>
            <a:r>
              <a:rPr lang="it-IT" dirty="0" err="1"/>
              <a:t>Rac</a:t>
            </a:r>
            <a:r>
              <a:rPr lang="it-IT" dirty="0"/>
              <a:t>) e Autorità e Organismi di controllo (PDI)</a:t>
            </a:r>
          </a:p>
          <a:p>
            <a:pPr algn="just"/>
            <a:r>
              <a:rPr lang="it-IT" dirty="0"/>
              <a:t>Forum per i controlli ambientali, percorso partecipato con i portatori di interesse</a:t>
            </a:r>
          </a:p>
          <a:p>
            <a:endParaRPr lang="it-IT" dirty="0"/>
          </a:p>
          <a:p>
            <a:endParaRPr lang="it-IT" dirty="0"/>
          </a:p>
          <a:p>
            <a:endParaRPr lang="it-IT" dirty="0"/>
          </a:p>
        </p:txBody>
      </p:sp>
      <p:sp>
        <p:nvSpPr>
          <p:cNvPr id="4" name="Rettangolo 4">
            <a:extLst>
              <a:ext uri="{FF2B5EF4-FFF2-40B4-BE49-F238E27FC236}">
                <a16:creationId xmlns:a16="http://schemas.microsoft.com/office/drawing/2014/main" id="{F8F735F1-DBCF-6D6A-8E8E-28008C0507B3}"/>
              </a:ext>
            </a:extLst>
          </p:cNvPr>
          <p:cNvSpPr>
            <a:spLocks noChangeArrowheads="1"/>
          </p:cNvSpPr>
          <p:nvPr/>
        </p:nvSpPr>
        <p:spPr bwMode="auto">
          <a:xfrm>
            <a:off x="5359079" y="198438"/>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93663" indent="-93663" algn="ctr" eaLnBrk="0" fontAlgn="base" hangingPunct="0">
              <a:spcBef>
                <a:spcPts val="0"/>
              </a:spcBef>
              <a:defRPr/>
            </a:pPr>
            <a:r>
              <a:rPr lang="it-IT" sz="22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Indice degli argomenti</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5886BE9A-D434-E1D0-8694-99A1053DC889}"/>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Tree>
    <p:extLst>
      <p:ext uri="{BB962C8B-B14F-4D97-AF65-F5344CB8AC3E}">
        <p14:creationId xmlns:p14="http://schemas.microsoft.com/office/powerpoint/2010/main" val="14611227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9E7CCFC5-939A-BC43-52AD-DF14B6B74FC7}"/>
              </a:ext>
            </a:extLst>
          </p:cNvPr>
          <p:cNvGraphicFramePr>
            <a:graphicFrameLocks noGrp="1"/>
          </p:cNvGraphicFramePr>
          <p:nvPr>
            <p:ph idx="1"/>
            <p:extLst>
              <p:ext uri="{D42A27DB-BD31-4B8C-83A1-F6EECF244321}">
                <p14:modId xmlns:p14="http://schemas.microsoft.com/office/powerpoint/2010/main" val="2236234023"/>
              </p:ext>
            </p:extLst>
          </p:nvPr>
        </p:nvGraphicFramePr>
        <p:xfrm>
          <a:off x="2243079" y="1149198"/>
          <a:ext cx="8429898" cy="4868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59079" y="198438"/>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93663" indent="-93663" algn="ctr" eaLnBrk="0" fontAlgn="base" hangingPunct="0">
              <a:spcBef>
                <a:spcPts val="0"/>
              </a:spcBef>
              <a:defRPr/>
            </a:pPr>
            <a:r>
              <a:rPr lang="it-IT" sz="22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Inquadramento della Direzione centrale</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Tree>
    <p:extLst>
      <p:ext uri="{BB962C8B-B14F-4D97-AF65-F5344CB8AC3E}">
        <p14:creationId xmlns:p14="http://schemas.microsoft.com/office/powerpoint/2010/main" val="24882700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3" name="Rettangolo 4">
            <a:extLst>
              <a:ext uri="{FF2B5EF4-FFF2-40B4-BE49-F238E27FC236}">
                <a16:creationId xmlns:a16="http://schemas.microsoft.com/office/drawing/2014/main" id="{43CEBE3C-31CA-8A54-4151-85B4D9F8F280}"/>
              </a:ext>
            </a:extLst>
          </p:cNvPr>
          <p:cNvSpPr>
            <a:spLocks noChangeArrowheads="1"/>
          </p:cNvSpPr>
          <p:nvPr/>
        </p:nvSpPr>
        <p:spPr bwMode="auto">
          <a:xfrm>
            <a:off x="5359079" y="198438"/>
            <a:ext cx="68329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93663" indent="-93663" algn="ctr" eaLnBrk="0" fontAlgn="base" hangingPunct="0">
              <a:spcBef>
                <a:spcPts val="0"/>
              </a:spcBef>
              <a:defRPr/>
            </a:pPr>
            <a:r>
              <a:rPr lang="it-IT" sz="20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Organigramma della UOC vigilanza e controllo ambientale</a:t>
            </a:r>
            <a:endParaRPr lang="it-IT" sz="20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Segnaposto contenuto 6">
            <a:extLst>
              <a:ext uri="{FF2B5EF4-FFF2-40B4-BE49-F238E27FC236}">
                <a16:creationId xmlns:a16="http://schemas.microsoft.com/office/drawing/2014/main" id="{89BAFDD2-EC8E-E8DE-A602-4264C8F9F221}"/>
              </a:ext>
            </a:extLst>
          </p:cNvPr>
          <p:cNvGraphicFramePr>
            <a:graphicFrameLocks noGrp="1"/>
          </p:cNvGraphicFramePr>
          <p:nvPr>
            <p:ph idx="1"/>
            <p:extLst>
              <p:ext uri="{D42A27DB-BD31-4B8C-83A1-F6EECF244321}">
                <p14:modId xmlns:p14="http://schemas.microsoft.com/office/powerpoint/2010/main" val="2168824941"/>
              </p:ext>
            </p:extLst>
          </p:nvPr>
        </p:nvGraphicFramePr>
        <p:xfrm>
          <a:off x="533400" y="1981200"/>
          <a:ext cx="10744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a 7">
            <a:extLst>
              <a:ext uri="{FF2B5EF4-FFF2-40B4-BE49-F238E27FC236}">
                <a16:creationId xmlns:a16="http://schemas.microsoft.com/office/drawing/2014/main" id="{AB2B15A1-0872-873A-AE25-1E3F0ABFA447}"/>
              </a:ext>
            </a:extLst>
          </p:cNvPr>
          <p:cNvGraphicFramePr/>
          <p:nvPr>
            <p:extLst>
              <p:ext uri="{D42A27DB-BD31-4B8C-83A1-F6EECF244321}">
                <p14:modId xmlns:p14="http://schemas.microsoft.com/office/powerpoint/2010/main" val="675491926"/>
              </p:ext>
            </p:extLst>
          </p:nvPr>
        </p:nvGraphicFramePr>
        <p:xfrm>
          <a:off x="1015999" y="719666"/>
          <a:ext cx="10160001"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126580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8F54F14-BF07-6973-169D-E8ECD40DADA8}"/>
              </a:ext>
            </a:extLst>
          </p:cNvPr>
          <p:cNvSpPr>
            <a:spLocks noGrp="1"/>
          </p:cNvSpPr>
          <p:nvPr>
            <p:ph idx="1"/>
          </p:nvPr>
        </p:nvSpPr>
        <p:spPr>
          <a:xfrm>
            <a:off x="393440" y="1094792"/>
            <a:ext cx="10744200" cy="4298302"/>
          </a:xfrm>
        </p:spPr>
        <p:txBody>
          <a:bodyPr/>
          <a:lstStyle/>
          <a:p>
            <a:pPr marL="354013" indent="-354013" algn="just">
              <a:spcBef>
                <a:spcPts val="0"/>
              </a:spcBef>
              <a:buNone/>
            </a:pPr>
            <a:r>
              <a:rPr lang="it-IT" sz="2400" b="1" i="0" u="none" strike="noStrike" baseline="0" dirty="0">
                <a:latin typeface="DecimaWE-Regular"/>
              </a:rPr>
              <a:t>a) </a:t>
            </a:r>
            <a:r>
              <a:rPr lang="it-IT" sz="2400" b="0" i="0" u="none" strike="noStrike" baseline="0" dirty="0">
                <a:latin typeface="DecimaWE-Regular"/>
              </a:rPr>
              <a:t>svolge attività di sorveglianza ambientale sul territorio regionale attraverso i seguenti mezzi di collaborazione operativa e azione congiunta con le strutture direzionali interessate, nell’ambito delle rispettive competenze:</a:t>
            </a:r>
          </a:p>
          <a:p>
            <a:pPr marL="719138" indent="-365125" algn="just">
              <a:spcBef>
                <a:spcPts val="0"/>
              </a:spcBef>
              <a:buNone/>
            </a:pPr>
            <a:r>
              <a:rPr lang="it-IT" sz="2400" b="1" i="0" u="none" strike="noStrike" baseline="0" dirty="0">
                <a:latin typeface="DecimaWE-Regular"/>
              </a:rPr>
              <a:t>1</a:t>
            </a:r>
            <a:r>
              <a:rPr lang="it-IT" sz="2400" b="0" i="0" u="none" strike="noStrike" baseline="0" dirty="0">
                <a:latin typeface="DecimaWE-Regular"/>
              </a:rPr>
              <a:t>. coordinamento dei rispettivi programmi di intervento, evitando duplicazioni, dei vari soggetti interessati;</a:t>
            </a:r>
          </a:p>
          <a:p>
            <a:pPr marL="719138" indent="-449263" algn="just">
              <a:spcBef>
                <a:spcPts val="0"/>
              </a:spcBef>
              <a:buNone/>
            </a:pPr>
            <a:r>
              <a:rPr lang="it-IT" sz="2400" b="1" i="0" u="none" strike="noStrike" baseline="0" dirty="0">
                <a:latin typeface="DecimaWE-Regular"/>
              </a:rPr>
              <a:t>2</a:t>
            </a:r>
            <a:r>
              <a:rPr lang="it-IT" sz="2400" b="0" i="0" u="none" strike="noStrike" baseline="0" dirty="0">
                <a:latin typeface="DecimaWE-Regular"/>
              </a:rPr>
              <a:t>.	condivisione di dati, informazioni e strumenti;</a:t>
            </a:r>
          </a:p>
          <a:p>
            <a:pPr marL="719138" indent="-449263" algn="just">
              <a:spcBef>
                <a:spcPts val="0"/>
              </a:spcBef>
              <a:buNone/>
            </a:pPr>
            <a:r>
              <a:rPr lang="it-IT" sz="2400" b="1" i="0" u="none" strike="noStrike" baseline="0" dirty="0">
                <a:latin typeface="DecimaWE-Regular"/>
              </a:rPr>
              <a:t>3</a:t>
            </a:r>
            <a:r>
              <a:rPr lang="it-IT" sz="2400" b="0" i="0" u="none" strike="noStrike" baseline="0" dirty="0">
                <a:latin typeface="DecimaWE-Regular"/>
              </a:rPr>
              <a:t>. 	armonizzazione delle procedure operative e dei criteri di valutazione delle evidenze;</a:t>
            </a:r>
          </a:p>
          <a:p>
            <a:pPr marL="719138" indent="-449263" algn="just">
              <a:spcBef>
                <a:spcPts val="0"/>
              </a:spcBef>
              <a:buNone/>
            </a:pPr>
            <a:r>
              <a:rPr lang="it-IT" sz="2400" b="1" i="0" u="none" strike="noStrike" baseline="0" dirty="0">
                <a:latin typeface="DecimaWE-Regular"/>
              </a:rPr>
              <a:t>4</a:t>
            </a:r>
            <a:r>
              <a:rPr lang="it-IT" sz="2400" b="0" i="0" u="none" strike="noStrike" baseline="0" dirty="0">
                <a:latin typeface="DecimaWE-Regular"/>
              </a:rPr>
              <a:t>.	collaborazione nella revisione, perfezionamento e aggiornamento delle procedure ispettive e nella formulazione di piani e programmi;</a:t>
            </a:r>
          </a:p>
          <a:p>
            <a:pPr marL="719138" indent="-449263" algn="just">
              <a:spcBef>
                <a:spcPts val="0"/>
              </a:spcBef>
              <a:buNone/>
            </a:pPr>
            <a:r>
              <a:rPr lang="it-IT" sz="2400" b="1" i="0" u="none" strike="noStrike" baseline="0" dirty="0">
                <a:latin typeface="DecimaWE-Regular"/>
              </a:rPr>
              <a:t>5</a:t>
            </a:r>
            <a:r>
              <a:rPr lang="it-IT" sz="2400" b="0" i="0" u="none" strike="noStrike" baseline="0" dirty="0">
                <a:latin typeface="DecimaWE-Regular"/>
              </a:rPr>
              <a:t>. 	condivisione delle esperienze e formazione;</a:t>
            </a:r>
            <a:endParaRPr lang="it-IT" sz="2400" dirty="0"/>
          </a:p>
        </p:txBody>
      </p:sp>
      <p:sp>
        <p:nvSpPr>
          <p:cNvPr id="5" name="CasellaDiTesto 4">
            <a:extLst>
              <a:ext uri="{FF2B5EF4-FFF2-40B4-BE49-F238E27FC236}">
                <a16:creationId xmlns:a16="http://schemas.microsoft.com/office/drawing/2014/main" id="{1466C04F-3B1D-7D40-BB99-85BFA4217C9D}"/>
              </a:ext>
            </a:extLst>
          </p:cNvPr>
          <p:cNvSpPr txBox="1"/>
          <p:nvPr/>
        </p:nvSpPr>
        <p:spPr>
          <a:xfrm>
            <a:off x="6526764" y="239877"/>
            <a:ext cx="4268754" cy="369332"/>
          </a:xfrm>
          <a:prstGeom prst="rect">
            <a:avLst/>
          </a:prstGeom>
          <a:noFill/>
        </p:spPr>
        <p:txBody>
          <a:bodyPr wrap="square">
            <a:spAutoFit/>
          </a:bodyPr>
          <a:lstStyle/>
          <a:p>
            <a:r>
              <a:rPr lang="it-IT" sz="18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UOC vigilanza e controllo ambientale</a:t>
            </a:r>
            <a:endParaRPr lang="it-IT" dirty="0"/>
          </a:p>
        </p:txBody>
      </p:sp>
      <p:sp>
        <p:nvSpPr>
          <p:cNvPr id="6" name="Text Box 27">
            <a:extLst>
              <a:ext uri="{FF2B5EF4-FFF2-40B4-BE49-F238E27FC236}">
                <a16:creationId xmlns:a16="http://schemas.microsoft.com/office/drawing/2014/main" id="{DB626850-0B2A-A768-90EA-7633E6E3A3FD}"/>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Tree>
    <p:extLst>
      <p:ext uri="{BB962C8B-B14F-4D97-AF65-F5344CB8AC3E}">
        <p14:creationId xmlns:p14="http://schemas.microsoft.com/office/powerpoint/2010/main" val="29338008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96434CD-3CBC-74CF-A0A5-EFF2804E13B5}"/>
              </a:ext>
            </a:extLst>
          </p:cNvPr>
          <p:cNvSpPr>
            <a:spLocks noGrp="1"/>
          </p:cNvSpPr>
          <p:nvPr>
            <p:ph idx="1"/>
          </p:nvPr>
        </p:nvSpPr>
        <p:spPr>
          <a:xfrm>
            <a:off x="309465" y="1122782"/>
            <a:ext cx="11783008" cy="4764833"/>
          </a:xfrm>
        </p:spPr>
        <p:txBody>
          <a:bodyPr/>
          <a:lstStyle/>
          <a:p>
            <a:pPr marL="354013" indent="-354013" algn="just">
              <a:buNone/>
            </a:pPr>
            <a:r>
              <a:rPr lang="it-IT" sz="2300" b="0" i="0" u="none" strike="noStrike" baseline="0" dirty="0">
                <a:latin typeface="DecimaWE-Regular"/>
              </a:rPr>
              <a:t>b) 	collabora con gli Organi di Sorveglianza Ambientale esterni all’Amministrazione Regionale;</a:t>
            </a:r>
          </a:p>
          <a:p>
            <a:pPr marL="354013" indent="-354013" algn="just">
              <a:buNone/>
            </a:pPr>
            <a:r>
              <a:rPr lang="it-IT" sz="2300" b="0" i="0" u="none" strike="noStrike" baseline="0" dirty="0">
                <a:latin typeface="DecimaWE-Regular"/>
              </a:rPr>
              <a:t>c) 	si relaziona coi portatori di interesse in materia di ambiente (stakeholder);</a:t>
            </a:r>
          </a:p>
          <a:p>
            <a:pPr marL="354013" indent="-354013" algn="just">
              <a:buNone/>
            </a:pPr>
            <a:r>
              <a:rPr lang="it-IT" sz="2300" b="0" i="0" u="none" strike="noStrike" baseline="0" dirty="0">
                <a:latin typeface="DecimaWE-Regular"/>
              </a:rPr>
              <a:t>d) svolge attività di polizia giudiziaria in materia di vigilanza ambientale nell’ambito delle competenze della Direzione centrale;</a:t>
            </a:r>
          </a:p>
          <a:p>
            <a:pPr marL="354013" indent="-354013" algn="just">
              <a:buNone/>
            </a:pPr>
            <a:r>
              <a:rPr lang="it-IT" sz="2300" b="0" i="0" u="none" strike="noStrike" baseline="0" dirty="0">
                <a:latin typeface="DecimaWE-Regular"/>
              </a:rPr>
              <a:t>e) 	svolge attività di polizia giudiziaria in materia di vigilanza ambientale in collaborazione e a supporto delle altre strutture regionali ed enti che trattano materie analoghe o affini nei limiti delle competenze attribuite alla Direzione centrale anche in collaborazione con altre forze di polizia e altri enti territoriali, d’intesa con gli Ispettorati forestali e le Stazioni forestali competenti per territorio;</a:t>
            </a:r>
          </a:p>
          <a:p>
            <a:pPr marL="354013" indent="-354013" algn="just">
              <a:buNone/>
            </a:pPr>
            <a:r>
              <a:rPr lang="it-IT" sz="2300" b="0" i="0" u="none" strike="noStrike" baseline="0" dirty="0">
                <a:latin typeface="DecimaWE-Regular"/>
              </a:rPr>
              <a:t>f) 	si interfaccia con gli altri enti di vigilanza e gli organi giudiziari nell’ambito dei propri compiti;</a:t>
            </a:r>
          </a:p>
          <a:p>
            <a:pPr marL="354013" indent="-354013" algn="just">
              <a:buNone/>
            </a:pPr>
            <a:r>
              <a:rPr lang="it-IT" sz="2300" b="0" i="0" u="none" strike="noStrike" baseline="0" dirty="0">
                <a:latin typeface="DecimaWE-Regular"/>
              </a:rPr>
              <a:t>g) 	gestisce i procedimenti sanzionatori ambientali ed i relativi contenziosi sanzionatori e ruoli esattoriali.</a:t>
            </a:r>
            <a:endParaRPr lang="it-IT" sz="2300" dirty="0"/>
          </a:p>
        </p:txBody>
      </p:sp>
      <p:sp>
        <p:nvSpPr>
          <p:cNvPr id="4" name="CasellaDiTesto 3">
            <a:extLst>
              <a:ext uri="{FF2B5EF4-FFF2-40B4-BE49-F238E27FC236}">
                <a16:creationId xmlns:a16="http://schemas.microsoft.com/office/drawing/2014/main" id="{71279CE7-F8EC-E9C7-2B98-1E63F5E63D9A}"/>
              </a:ext>
            </a:extLst>
          </p:cNvPr>
          <p:cNvSpPr txBox="1"/>
          <p:nvPr/>
        </p:nvSpPr>
        <p:spPr>
          <a:xfrm>
            <a:off x="6526764" y="239877"/>
            <a:ext cx="4268754" cy="369332"/>
          </a:xfrm>
          <a:prstGeom prst="rect">
            <a:avLst/>
          </a:prstGeom>
          <a:noFill/>
        </p:spPr>
        <p:txBody>
          <a:bodyPr wrap="square">
            <a:spAutoFit/>
          </a:bodyPr>
          <a:lstStyle/>
          <a:p>
            <a:r>
              <a:rPr lang="it-IT" sz="18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UOC vigilanza e controllo ambientale</a:t>
            </a:r>
            <a:endParaRPr lang="it-IT" dirty="0"/>
          </a:p>
        </p:txBody>
      </p:sp>
      <p:sp>
        <p:nvSpPr>
          <p:cNvPr id="5" name="Text Box 27">
            <a:extLst>
              <a:ext uri="{FF2B5EF4-FFF2-40B4-BE49-F238E27FC236}">
                <a16:creationId xmlns:a16="http://schemas.microsoft.com/office/drawing/2014/main" id="{4B61C355-B4C5-04E2-FB78-E4CFA3876422}"/>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Tree>
    <p:extLst>
      <p:ext uri="{BB962C8B-B14F-4D97-AF65-F5344CB8AC3E}">
        <p14:creationId xmlns:p14="http://schemas.microsoft.com/office/powerpoint/2010/main" val="26716995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130629" y="863135"/>
            <a:ext cx="12061371" cy="5080465"/>
          </a:xfrm>
        </p:spPr>
        <p:txBody>
          <a:bodyPr/>
          <a:lstStyle/>
          <a:p>
            <a:pPr marL="0" indent="0" algn="ctr">
              <a:lnSpc>
                <a:spcPct val="107000"/>
              </a:lnSpc>
              <a:spcAft>
                <a:spcPts val="800"/>
              </a:spcAft>
              <a:buNone/>
            </a:pPr>
            <a:r>
              <a:rPr lang="it-IT" sz="2500" b="1" dirty="0">
                <a:effectLst/>
                <a:latin typeface="Calibri" panose="020F0502020204030204" pitchFamily="34" charset="0"/>
                <a:ea typeface="Calibri" panose="020F0502020204030204" pitchFamily="34" charset="0"/>
                <a:cs typeface="Times New Roman" panose="02020603050405020304" pitchFamily="18" charset="0"/>
              </a:rPr>
              <a:t>Fase 1</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it-IT" sz="2500" dirty="0">
                <a:effectLst/>
                <a:latin typeface="Calibri" panose="020F0502020204030204" pitchFamily="34" charset="0"/>
                <a:ea typeface="Calibri" panose="020F0502020204030204" pitchFamily="34" charset="0"/>
                <a:cs typeface="Times New Roman" panose="02020603050405020304" pitchFamily="18" charset="0"/>
              </a:rPr>
              <a:t>implementazione del sistema informativo per i controlli attraverso lo sviluppo degli applicativi “GISA Ambiente” e “AGILE” </a:t>
            </a:r>
          </a:p>
          <a:p>
            <a:pPr marL="342900" lvl="0" indent="-342900" algn="just">
              <a:lnSpc>
                <a:spcPct val="107000"/>
              </a:lnSpc>
              <a:buFont typeface="+mj-lt"/>
              <a:buAutoNum type="alphaLcParenR"/>
            </a:pPr>
            <a:r>
              <a:rPr lang="it-IT" sz="2500" dirty="0">
                <a:effectLst/>
                <a:latin typeface="Calibri" panose="020F0502020204030204" pitchFamily="34" charset="0"/>
                <a:ea typeface="Calibri" panose="020F0502020204030204" pitchFamily="34" charset="0"/>
                <a:cs typeface="Times New Roman" panose="02020603050405020304" pitchFamily="18" charset="0"/>
              </a:rPr>
              <a:t>azione integrata con ARPA-FVG e Corpo Forestale Regionale attraverso la condivisione dei programmi ispettivi e l’omologazione dei metodi di indagine e valutazione </a:t>
            </a:r>
          </a:p>
          <a:p>
            <a:pPr marL="342900" lvl="0" indent="-342900" algn="just">
              <a:lnSpc>
                <a:spcPct val="107000"/>
              </a:lnSpc>
              <a:spcAft>
                <a:spcPts val="800"/>
              </a:spcAft>
              <a:buFont typeface="+mj-lt"/>
              <a:buAutoNum type="alphaLcParenR"/>
            </a:pPr>
            <a:r>
              <a:rPr lang="it-IT" sz="2500" dirty="0">
                <a:effectLst/>
                <a:latin typeface="Calibri" panose="020F0502020204030204" pitchFamily="34" charset="0"/>
                <a:ea typeface="Calibri" panose="020F0502020204030204" pitchFamily="34" charset="0"/>
                <a:cs typeface="Times New Roman" panose="02020603050405020304" pitchFamily="18" charset="0"/>
              </a:rPr>
              <a:t>sviluppo dei rapporti con organizzazioni internazionali (OCSE) attraverso la standardizzazione degli strumenti valutativi e l’aggiornamento e semplificazione dei metodi di controllo</a:t>
            </a:r>
          </a:p>
          <a:p>
            <a:pPr marL="0" indent="0" algn="just">
              <a:buNone/>
            </a:pPr>
            <a:endParaRPr lang="it-IT" sz="2100" dirty="0"/>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175578" y="94433"/>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Mission del Direttore centrale per particolari funzioni</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Tree>
    <p:extLst>
      <p:ext uri="{BB962C8B-B14F-4D97-AF65-F5344CB8AC3E}">
        <p14:creationId xmlns:p14="http://schemas.microsoft.com/office/powerpoint/2010/main" val="3137491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489079" y="1485900"/>
            <a:ext cx="11213841" cy="4390644"/>
          </a:xfrm>
        </p:spPr>
        <p:txBody>
          <a:bodyPr/>
          <a:lstStyle/>
          <a:p>
            <a:pPr marL="0" indent="0" algn="just">
              <a:buNone/>
            </a:pPr>
            <a:r>
              <a:rPr lang="it-IT" sz="2400" dirty="0">
                <a:effectLst/>
                <a:latin typeface="decimaregular"/>
              </a:rPr>
              <a:t>Per raggiungere tali obiettivi, </a:t>
            </a:r>
            <a:r>
              <a:rPr lang="it-IT" sz="2400" dirty="0">
                <a:latin typeface="decimaregular"/>
              </a:rPr>
              <a:t>con il fondamentale contributo di INSIEL </a:t>
            </a:r>
            <a:r>
              <a:rPr lang="it-IT" sz="2400" dirty="0" err="1">
                <a:latin typeface="decimaregular"/>
              </a:rPr>
              <a:t>SpA</a:t>
            </a:r>
            <a:r>
              <a:rPr lang="it-IT" sz="2400" dirty="0">
                <a:latin typeface="decimaregular"/>
              </a:rPr>
              <a:t>, si dovranno informatizzare tutte le fasi del Ciclo Regolatore e, per arrivare a ciò: </a:t>
            </a:r>
          </a:p>
          <a:p>
            <a:pPr algn="just">
              <a:buFont typeface="Arial" panose="020B0604020202020204" pitchFamily="34" charset="0"/>
              <a:buChar char="•"/>
            </a:pPr>
            <a:r>
              <a:rPr lang="it-IT" sz="2400" dirty="0">
                <a:latin typeface="decimaregular"/>
              </a:rPr>
              <a:t>è stata definita la valutazione degli applicativi SW per i controlli GISA Campania e GISA Salute (in riuso FVG)</a:t>
            </a:r>
            <a:endParaRPr lang="it-IT" sz="2400" b="0" dirty="0">
              <a:effectLst/>
              <a:latin typeface="decimaregular"/>
            </a:endParaRPr>
          </a:p>
          <a:p>
            <a:pPr algn="just">
              <a:buFont typeface="Arial" panose="020B0604020202020204" pitchFamily="34" charset="0"/>
              <a:buChar char="•"/>
            </a:pPr>
            <a:r>
              <a:rPr lang="it-IT" sz="2400" dirty="0">
                <a:latin typeface="decimaregular"/>
              </a:rPr>
              <a:t>è stato redatto il project charter per il riuso di GISA nella DC-Ambiente grazie anche al fondamentale contributo fornito dal personale del SIDEG della Direzione patrimonio, demanio, servizi generali e sistemi informativi</a:t>
            </a:r>
          </a:p>
          <a:p>
            <a:pPr algn="just">
              <a:buFont typeface="Arial" panose="020B0604020202020204" pitchFamily="34" charset="0"/>
              <a:buChar char="•"/>
            </a:pPr>
            <a:r>
              <a:rPr lang="it-IT" sz="2400" dirty="0">
                <a:latin typeface="decimaregular"/>
              </a:rPr>
              <a:t>è stata acquisita la gap </a:t>
            </a:r>
            <a:r>
              <a:rPr lang="it-IT" sz="2400" dirty="0" err="1">
                <a:latin typeface="decimaregular"/>
              </a:rPr>
              <a:t>analysis</a:t>
            </a:r>
            <a:r>
              <a:rPr lang="it-IT" sz="2400" dirty="0">
                <a:latin typeface="decimaregular"/>
              </a:rPr>
              <a:t> per GISA Ambiente (Agosto 2024) relativa ai tempi, costi e risultati delle varie alternative e la scelta è ricaduta sull’utilizzo di GISA in riuso presso la Direzione Salute, rivisitato per l’ambiente, con operatività all’80% entro il 2024, per avere l’applicativo pienamente operativo entro la metà del 2025.</a:t>
            </a:r>
          </a:p>
          <a:p>
            <a:pPr marL="0" indent="0" algn="just">
              <a:buNone/>
            </a:pPr>
            <a:endParaRPr lang="it-IT" sz="2200" dirty="0"/>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6" name="Rettangolo 5">
            <a:extLst>
              <a:ext uri="{FF2B5EF4-FFF2-40B4-BE49-F238E27FC236}">
                <a16:creationId xmlns:a16="http://schemas.microsoft.com/office/drawing/2014/main" id="{271597DA-F831-923F-9748-97931AC7E3A7}"/>
              </a:ext>
            </a:extLst>
          </p:cNvPr>
          <p:cNvSpPr>
            <a:spLocks noChangeArrowheads="1"/>
          </p:cNvSpPr>
          <p:nvPr/>
        </p:nvSpPr>
        <p:spPr bwMode="auto">
          <a:xfrm>
            <a:off x="5195536" y="198438"/>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a typeface="Franklin Gothic Book" panose="020B0503020102020204" pitchFamily="34" charset="0"/>
                <a:cs typeface="Tahoma" panose="020B0604030504040204" pitchFamily="34" charset="0"/>
              </a:rPr>
              <a:t>L’informatizzazione dell’attività di controllo</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81825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10" name="Ovale 9">
            <a:extLst>
              <a:ext uri="{FF2B5EF4-FFF2-40B4-BE49-F238E27FC236}">
                <a16:creationId xmlns:a16="http://schemas.microsoft.com/office/drawing/2014/main" id="{7579DAC3-8E11-1FF0-8B61-6985B2FA11EB}"/>
              </a:ext>
            </a:extLst>
          </p:cNvPr>
          <p:cNvSpPr/>
          <p:nvPr/>
        </p:nvSpPr>
        <p:spPr bwMode="auto">
          <a:xfrm>
            <a:off x="2597762" y="2844795"/>
            <a:ext cx="2643808" cy="1162878"/>
          </a:xfrm>
          <a:prstGeom prst="ellipse">
            <a:avLst/>
          </a:prstGeom>
          <a:solidFill>
            <a:srgbClr val="00B0F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11" name="Ovale 10">
            <a:extLst>
              <a:ext uri="{FF2B5EF4-FFF2-40B4-BE49-F238E27FC236}">
                <a16:creationId xmlns:a16="http://schemas.microsoft.com/office/drawing/2014/main" id="{46988AE9-0780-9284-9E30-66F3800AD0E7}"/>
              </a:ext>
            </a:extLst>
          </p:cNvPr>
          <p:cNvSpPr/>
          <p:nvPr/>
        </p:nvSpPr>
        <p:spPr bwMode="auto">
          <a:xfrm>
            <a:off x="5790540" y="2829895"/>
            <a:ext cx="2997860" cy="1198210"/>
          </a:xfrm>
          <a:prstGeom prst="ellipse">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14" name="CasellaDiTesto 13">
            <a:extLst>
              <a:ext uri="{FF2B5EF4-FFF2-40B4-BE49-F238E27FC236}">
                <a16:creationId xmlns:a16="http://schemas.microsoft.com/office/drawing/2014/main" id="{5974D4BA-029F-BD1B-E83B-10598BB62682}"/>
              </a:ext>
            </a:extLst>
          </p:cNvPr>
          <p:cNvSpPr txBox="1"/>
          <p:nvPr/>
        </p:nvSpPr>
        <p:spPr>
          <a:xfrm>
            <a:off x="3090315" y="2994595"/>
            <a:ext cx="1629005" cy="923330"/>
          </a:xfrm>
          <a:prstGeom prst="rect">
            <a:avLst/>
          </a:prstGeom>
          <a:noFill/>
        </p:spPr>
        <p:txBody>
          <a:bodyPr wrap="square" rtlCol="0">
            <a:spAutoFit/>
          </a:bodyPr>
          <a:lstStyle/>
          <a:p>
            <a:pPr algn="ctr"/>
            <a:r>
              <a:rPr lang="it-IT" b="1" dirty="0"/>
              <a:t>AGILE FVG</a:t>
            </a:r>
          </a:p>
          <a:p>
            <a:pPr algn="ctr"/>
            <a:r>
              <a:rPr lang="it-IT" b="1" dirty="0"/>
              <a:t>(gestione delle autorizzazioni)</a:t>
            </a:r>
          </a:p>
        </p:txBody>
      </p:sp>
      <p:sp>
        <p:nvSpPr>
          <p:cNvPr id="15" name="CasellaDiTesto 14">
            <a:extLst>
              <a:ext uri="{FF2B5EF4-FFF2-40B4-BE49-F238E27FC236}">
                <a16:creationId xmlns:a16="http://schemas.microsoft.com/office/drawing/2014/main" id="{B6AF2D17-7356-0EE7-0453-06560B4B33B9}"/>
              </a:ext>
            </a:extLst>
          </p:cNvPr>
          <p:cNvSpPr txBox="1"/>
          <p:nvPr/>
        </p:nvSpPr>
        <p:spPr>
          <a:xfrm>
            <a:off x="6129020" y="3079265"/>
            <a:ext cx="2489200" cy="646331"/>
          </a:xfrm>
          <a:prstGeom prst="rect">
            <a:avLst/>
          </a:prstGeom>
          <a:noFill/>
        </p:spPr>
        <p:txBody>
          <a:bodyPr wrap="square" rtlCol="0">
            <a:spAutoFit/>
          </a:bodyPr>
          <a:lstStyle/>
          <a:p>
            <a:r>
              <a:rPr lang="it-IT" b="1" dirty="0"/>
              <a:t>GISA AMBIENTE FVG</a:t>
            </a:r>
          </a:p>
          <a:p>
            <a:r>
              <a:rPr lang="it-IT" b="1" dirty="0"/>
              <a:t>(gestione dei controlli)</a:t>
            </a:r>
          </a:p>
        </p:txBody>
      </p:sp>
      <p:sp>
        <p:nvSpPr>
          <p:cNvPr id="16" name="Freccia a destra 15">
            <a:extLst>
              <a:ext uri="{FF2B5EF4-FFF2-40B4-BE49-F238E27FC236}">
                <a16:creationId xmlns:a16="http://schemas.microsoft.com/office/drawing/2014/main" id="{731613AE-0B1C-61C6-9404-AE2E9A3C1EA6}"/>
              </a:ext>
            </a:extLst>
          </p:cNvPr>
          <p:cNvSpPr/>
          <p:nvPr/>
        </p:nvSpPr>
        <p:spPr bwMode="auto">
          <a:xfrm>
            <a:off x="5241570" y="3088640"/>
            <a:ext cx="548970" cy="2540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17" name="Freccia a sinistra 16">
            <a:extLst>
              <a:ext uri="{FF2B5EF4-FFF2-40B4-BE49-F238E27FC236}">
                <a16:creationId xmlns:a16="http://schemas.microsoft.com/office/drawing/2014/main" id="{DFA52C93-10DD-CC12-66AA-A9C156858B73}"/>
              </a:ext>
            </a:extLst>
          </p:cNvPr>
          <p:cNvSpPr/>
          <p:nvPr/>
        </p:nvSpPr>
        <p:spPr bwMode="auto">
          <a:xfrm>
            <a:off x="5241570" y="3505200"/>
            <a:ext cx="505128" cy="254000"/>
          </a:xfrm>
          <a:prstGeom prst="lef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18" name="Rettangolo con angoli arrotondati 17">
            <a:extLst>
              <a:ext uri="{FF2B5EF4-FFF2-40B4-BE49-F238E27FC236}">
                <a16:creationId xmlns:a16="http://schemas.microsoft.com/office/drawing/2014/main" id="{A73A169A-A10C-E0BF-900C-B35F7BBCB63F}"/>
              </a:ext>
            </a:extLst>
          </p:cNvPr>
          <p:cNvSpPr/>
          <p:nvPr/>
        </p:nvSpPr>
        <p:spPr bwMode="auto">
          <a:xfrm>
            <a:off x="8931275" y="1597526"/>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it-IT" sz="2500" dirty="0">
                <a:latin typeface="DecimaWE Rg" pitchFamily="2" charset="0"/>
              </a:rPr>
              <a:t>P.A.</a:t>
            </a:r>
            <a:endParaRPr kumimoji="0" lang="it-IT" sz="2500" b="0" i="0" u="none" strike="noStrike" cap="none" normalizeH="0" baseline="0" dirty="0">
              <a:ln>
                <a:noFill/>
              </a:ln>
              <a:solidFill>
                <a:schemeClr val="tx1"/>
              </a:solidFill>
              <a:effectLst/>
              <a:latin typeface="DecimaWE Rg" pitchFamily="2" charset="0"/>
            </a:endParaRPr>
          </a:p>
        </p:txBody>
      </p:sp>
      <p:sp>
        <p:nvSpPr>
          <p:cNvPr id="20" name="Rettangolo con angoli arrotondati 19">
            <a:extLst>
              <a:ext uri="{FF2B5EF4-FFF2-40B4-BE49-F238E27FC236}">
                <a16:creationId xmlns:a16="http://schemas.microsoft.com/office/drawing/2014/main" id="{1ACEFD63-97F6-580A-0D49-C6D53E6515D0}"/>
              </a:ext>
            </a:extLst>
          </p:cNvPr>
          <p:cNvSpPr/>
          <p:nvPr/>
        </p:nvSpPr>
        <p:spPr bwMode="auto">
          <a:xfrm>
            <a:off x="3225800" y="1134219"/>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21" name="Rettangolo con angoli arrotondati 20">
            <a:extLst>
              <a:ext uri="{FF2B5EF4-FFF2-40B4-BE49-F238E27FC236}">
                <a16:creationId xmlns:a16="http://schemas.microsoft.com/office/drawing/2014/main" id="{882B6A74-C9BA-3852-2E57-2A189E519D59}"/>
              </a:ext>
            </a:extLst>
          </p:cNvPr>
          <p:cNvSpPr/>
          <p:nvPr/>
        </p:nvSpPr>
        <p:spPr bwMode="auto">
          <a:xfrm>
            <a:off x="426720" y="3850815"/>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23" name="Rettangolo con angoli arrotondati 22">
            <a:extLst>
              <a:ext uri="{FF2B5EF4-FFF2-40B4-BE49-F238E27FC236}">
                <a16:creationId xmlns:a16="http://schemas.microsoft.com/office/drawing/2014/main" id="{3C22DE82-CD7F-9AF9-CCA3-88E14D98F476}"/>
              </a:ext>
            </a:extLst>
          </p:cNvPr>
          <p:cNvSpPr/>
          <p:nvPr/>
        </p:nvSpPr>
        <p:spPr bwMode="auto">
          <a:xfrm>
            <a:off x="6447155" y="1148514"/>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dirty="0">
                <a:ln>
                  <a:noFill/>
                </a:ln>
                <a:solidFill>
                  <a:schemeClr val="tx1"/>
                </a:solidFill>
                <a:effectLst/>
                <a:latin typeface="DecimaWE Rg" pitchFamily="2" charset="0"/>
              </a:rPr>
              <a:t>FF.PP.</a:t>
            </a:r>
          </a:p>
        </p:txBody>
      </p:sp>
      <p:sp>
        <p:nvSpPr>
          <p:cNvPr id="25" name="Rettangolo con angoli arrotondati 24">
            <a:extLst>
              <a:ext uri="{FF2B5EF4-FFF2-40B4-BE49-F238E27FC236}">
                <a16:creationId xmlns:a16="http://schemas.microsoft.com/office/drawing/2014/main" id="{A7623261-7615-E26D-2E2C-29412AA274CF}"/>
              </a:ext>
            </a:extLst>
          </p:cNvPr>
          <p:cNvSpPr/>
          <p:nvPr/>
        </p:nvSpPr>
        <p:spPr bwMode="auto">
          <a:xfrm>
            <a:off x="238760" y="2636520"/>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26" name="Rettangolo con angoli arrotondati 25">
            <a:extLst>
              <a:ext uri="{FF2B5EF4-FFF2-40B4-BE49-F238E27FC236}">
                <a16:creationId xmlns:a16="http://schemas.microsoft.com/office/drawing/2014/main" id="{8B033221-B88C-5F9A-326C-A7BFC40F6B01}"/>
              </a:ext>
            </a:extLst>
          </p:cNvPr>
          <p:cNvSpPr/>
          <p:nvPr/>
        </p:nvSpPr>
        <p:spPr bwMode="auto">
          <a:xfrm>
            <a:off x="741680" y="1486568"/>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27" name="Rettangolo con angoli arrotondati 26">
            <a:extLst>
              <a:ext uri="{FF2B5EF4-FFF2-40B4-BE49-F238E27FC236}">
                <a16:creationId xmlns:a16="http://schemas.microsoft.com/office/drawing/2014/main" id="{36DE4B74-4036-56B7-8DFA-3CA8E361A195}"/>
              </a:ext>
            </a:extLst>
          </p:cNvPr>
          <p:cNvSpPr/>
          <p:nvPr/>
        </p:nvSpPr>
        <p:spPr bwMode="auto">
          <a:xfrm>
            <a:off x="9758680" y="2709825"/>
            <a:ext cx="2117901" cy="450551"/>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28" name="Rettangolo con angoli arrotondati 27">
            <a:extLst>
              <a:ext uri="{FF2B5EF4-FFF2-40B4-BE49-F238E27FC236}">
                <a16:creationId xmlns:a16="http://schemas.microsoft.com/office/drawing/2014/main" id="{FF84B8CF-1236-0AD7-1518-BE93E6C6D203}"/>
              </a:ext>
            </a:extLst>
          </p:cNvPr>
          <p:cNvSpPr/>
          <p:nvPr/>
        </p:nvSpPr>
        <p:spPr bwMode="auto">
          <a:xfrm>
            <a:off x="9880631" y="3799505"/>
            <a:ext cx="1878965"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32" name="CasellaDiTesto 31">
            <a:extLst>
              <a:ext uri="{FF2B5EF4-FFF2-40B4-BE49-F238E27FC236}">
                <a16:creationId xmlns:a16="http://schemas.microsoft.com/office/drawing/2014/main" id="{5EB7582B-4939-03A3-CA78-3221816EA298}"/>
              </a:ext>
            </a:extLst>
          </p:cNvPr>
          <p:cNvSpPr txBox="1"/>
          <p:nvPr/>
        </p:nvSpPr>
        <p:spPr>
          <a:xfrm>
            <a:off x="9708681" y="2732263"/>
            <a:ext cx="2198547" cy="369332"/>
          </a:xfrm>
          <a:prstGeom prst="rect">
            <a:avLst/>
          </a:prstGeom>
          <a:noFill/>
        </p:spPr>
        <p:txBody>
          <a:bodyPr wrap="square">
            <a:spAutoFit/>
          </a:bodyPr>
          <a:lstStyle/>
          <a:p>
            <a:pPr algn="ctr" fontAlgn="base">
              <a:spcBef>
                <a:spcPct val="0"/>
              </a:spcBef>
              <a:spcAft>
                <a:spcPct val="0"/>
              </a:spcAft>
            </a:pPr>
            <a:r>
              <a:rPr lang="it-IT" sz="1800" dirty="0">
                <a:latin typeface="DecimaWE Rg" pitchFamily="2" charset="0"/>
              </a:rPr>
              <a:t>Altri organi di vigilanza</a:t>
            </a:r>
            <a:endParaRPr kumimoji="0" lang="it-IT" sz="1800" b="0" i="0" u="none" strike="noStrike" cap="none" normalizeH="0" baseline="0" dirty="0">
              <a:ln>
                <a:noFill/>
              </a:ln>
              <a:solidFill>
                <a:schemeClr val="tx1"/>
              </a:solidFill>
              <a:effectLst/>
              <a:latin typeface="DecimaWE Rg" pitchFamily="2" charset="0"/>
            </a:endParaRPr>
          </a:p>
        </p:txBody>
      </p:sp>
      <p:sp>
        <p:nvSpPr>
          <p:cNvPr id="34" name="CasellaDiTesto 33">
            <a:extLst>
              <a:ext uri="{FF2B5EF4-FFF2-40B4-BE49-F238E27FC236}">
                <a16:creationId xmlns:a16="http://schemas.microsoft.com/office/drawing/2014/main" id="{72857523-83D5-3C3B-69D1-EF1209FC8A23}"/>
              </a:ext>
            </a:extLst>
          </p:cNvPr>
          <p:cNvSpPr txBox="1"/>
          <p:nvPr/>
        </p:nvSpPr>
        <p:spPr>
          <a:xfrm>
            <a:off x="9804400" y="3834981"/>
            <a:ext cx="2007110" cy="369332"/>
          </a:xfrm>
          <a:prstGeom prst="rect">
            <a:avLst/>
          </a:prstGeom>
          <a:noFill/>
        </p:spPr>
        <p:txBody>
          <a:bodyPr wrap="square">
            <a:spAutoFit/>
          </a:bodyPr>
          <a:lstStyle/>
          <a:p>
            <a:pPr algn="ctr" fontAlgn="base">
              <a:spcBef>
                <a:spcPct val="0"/>
              </a:spcBef>
              <a:spcAft>
                <a:spcPct val="0"/>
              </a:spcAft>
            </a:pPr>
            <a:r>
              <a:rPr lang="it-IT" sz="1800" dirty="0">
                <a:latin typeface="DecimaWE Rg" pitchFamily="2" charset="0"/>
              </a:rPr>
              <a:t>Autorità di controllo</a:t>
            </a:r>
            <a:endParaRPr kumimoji="0" lang="it-IT" sz="1800" b="0" i="0" u="none" strike="noStrike" cap="none" normalizeH="0" baseline="0" dirty="0">
              <a:ln>
                <a:noFill/>
              </a:ln>
              <a:solidFill>
                <a:schemeClr val="tx1"/>
              </a:solidFill>
              <a:effectLst/>
              <a:latin typeface="DecimaWE Rg" pitchFamily="2" charset="0"/>
            </a:endParaRPr>
          </a:p>
        </p:txBody>
      </p:sp>
      <p:sp>
        <p:nvSpPr>
          <p:cNvPr id="3" name="Freccia a destra 2">
            <a:extLst>
              <a:ext uri="{FF2B5EF4-FFF2-40B4-BE49-F238E27FC236}">
                <a16:creationId xmlns:a16="http://schemas.microsoft.com/office/drawing/2014/main" id="{0B8A0287-FAC7-1795-0E99-42A7BF94EEC1}"/>
              </a:ext>
            </a:extLst>
          </p:cNvPr>
          <p:cNvSpPr/>
          <p:nvPr/>
        </p:nvSpPr>
        <p:spPr bwMode="auto">
          <a:xfrm>
            <a:off x="8989437" y="2949143"/>
            <a:ext cx="762040" cy="219335"/>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4" name="Freccia a destra 3">
            <a:extLst>
              <a:ext uri="{FF2B5EF4-FFF2-40B4-BE49-F238E27FC236}">
                <a16:creationId xmlns:a16="http://schemas.microsoft.com/office/drawing/2014/main" id="{2E93F0B7-F4DA-AD8D-19B9-9E3E23640CDF}"/>
              </a:ext>
            </a:extLst>
          </p:cNvPr>
          <p:cNvSpPr/>
          <p:nvPr/>
        </p:nvSpPr>
        <p:spPr bwMode="auto">
          <a:xfrm rot="10800000" flipV="1">
            <a:off x="8943988" y="2709825"/>
            <a:ext cx="820089" cy="24014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7" name="Freccia a destra 6">
            <a:extLst>
              <a:ext uri="{FF2B5EF4-FFF2-40B4-BE49-F238E27FC236}">
                <a16:creationId xmlns:a16="http://schemas.microsoft.com/office/drawing/2014/main" id="{75818700-984D-4139-5AD7-35EF58CC74B4}"/>
              </a:ext>
            </a:extLst>
          </p:cNvPr>
          <p:cNvSpPr/>
          <p:nvPr/>
        </p:nvSpPr>
        <p:spPr bwMode="auto">
          <a:xfrm rot="10800000" flipV="1">
            <a:off x="8832239" y="4029802"/>
            <a:ext cx="1048392" cy="27991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8" name="Freccia a destra 7">
            <a:extLst>
              <a:ext uri="{FF2B5EF4-FFF2-40B4-BE49-F238E27FC236}">
                <a16:creationId xmlns:a16="http://schemas.microsoft.com/office/drawing/2014/main" id="{2EE1A643-F694-C387-304F-F85FF735485C}"/>
              </a:ext>
            </a:extLst>
          </p:cNvPr>
          <p:cNvSpPr/>
          <p:nvPr/>
        </p:nvSpPr>
        <p:spPr bwMode="auto">
          <a:xfrm rot="9354107" flipV="1">
            <a:off x="8305619" y="2113046"/>
            <a:ext cx="789053" cy="250148"/>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9" name="Freccia a destra 8">
            <a:extLst>
              <a:ext uri="{FF2B5EF4-FFF2-40B4-BE49-F238E27FC236}">
                <a16:creationId xmlns:a16="http://schemas.microsoft.com/office/drawing/2014/main" id="{FEA6232E-2E3E-88C8-DC9B-435C036DF018}"/>
              </a:ext>
            </a:extLst>
          </p:cNvPr>
          <p:cNvSpPr/>
          <p:nvPr/>
        </p:nvSpPr>
        <p:spPr bwMode="auto">
          <a:xfrm rot="8328059" flipV="1">
            <a:off x="6688273" y="1654421"/>
            <a:ext cx="475621" cy="192848"/>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13" name="Freccia a destra 12">
            <a:extLst>
              <a:ext uri="{FF2B5EF4-FFF2-40B4-BE49-F238E27FC236}">
                <a16:creationId xmlns:a16="http://schemas.microsoft.com/office/drawing/2014/main" id="{0EC67B48-892F-B585-E88E-6388B25C1CB7}"/>
              </a:ext>
            </a:extLst>
          </p:cNvPr>
          <p:cNvSpPr/>
          <p:nvPr/>
        </p:nvSpPr>
        <p:spPr bwMode="auto">
          <a:xfrm rot="20154019">
            <a:off x="7848359" y="1793458"/>
            <a:ext cx="1112020" cy="283147"/>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29" name="Freccia a destra 28">
            <a:extLst>
              <a:ext uri="{FF2B5EF4-FFF2-40B4-BE49-F238E27FC236}">
                <a16:creationId xmlns:a16="http://schemas.microsoft.com/office/drawing/2014/main" id="{50D2E9F1-0F99-F1A5-4FA7-FACA5F80538A}"/>
              </a:ext>
            </a:extLst>
          </p:cNvPr>
          <p:cNvSpPr/>
          <p:nvPr/>
        </p:nvSpPr>
        <p:spPr bwMode="auto">
          <a:xfrm>
            <a:off x="8945523" y="3740684"/>
            <a:ext cx="935108" cy="27991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30" name="Freccia a destra 29">
            <a:extLst>
              <a:ext uri="{FF2B5EF4-FFF2-40B4-BE49-F238E27FC236}">
                <a16:creationId xmlns:a16="http://schemas.microsoft.com/office/drawing/2014/main" id="{DC05CDFB-185A-83F0-EF2B-2D28ADCB9764}"/>
              </a:ext>
            </a:extLst>
          </p:cNvPr>
          <p:cNvSpPr/>
          <p:nvPr/>
        </p:nvSpPr>
        <p:spPr bwMode="auto">
          <a:xfrm rot="19057582">
            <a:off x="7050058" y="1715191"/>
            <a:ext cx="472105" cy="234187"/>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31" name="Rettangolo 4">
            <a:extLst>
              <a:ext uri="{FF2B5EF4-FFF2-40B4-BE49-F238E27FC236}">
                <a16:creationId xmlns:a16="http://schemas.microsoft.com/office/drawing/2014/main" id="{7C662E54-F37F-037F-A75A-497D1E9DD6D3}"/>
              </a:ext>
            </a:extLst>
          </p:cNvPr>
          <p:cNvSpPr>
            <a:spLocks noChangeArrowheads="1"/>
          </p:cNvSpPr>
          <p:nvPr/>
        </p:nvSpPr>
        <p:spPr bwMode="auto">
          <a:xfrm>
            <a:off x="5359079" y="199294"/>
            <a:ext cx="683292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500" b="1" kern="1000" dirty="0">
                <a:solidFill>
                  <a:schemeClr val="bg1"/>
                </a:solidFill>
                <a:ea typeface="Franklin Gothic Book" panose="020B0503020102020204" pitchFamily="34" charset="0"/>
                <a:cs typeface="Tahoma" panose="020B0604030504040204" pitchFamily="34" charset="0"/>
              </a:rPr>
              <a:t>GISA Ambiente</a:t>
            </a:r>
            <a:endParaRPr lang="it-IT"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Rettangolo con angoli arrotondati 32">
            <a:extLst>
              <a:ext uri="{FF2B5EF4-FFF2-40B4-BE49-F238E27FC236}">
                <a16:creationId xmlns:a16="http://schemas.microsoft.com/office/drawing/2014/main" id="{B0599ACD-620B-D6F7-1FEC-F6D374E9D6B9}"/>
              </a:ext>
            </a:extLst>
          </p:cNvPr>
          <p:cNvSpPr/>
          <p:nvPr/>
        </p:nvSpPr>
        <p:spPr bwMode="auto">
          <a:xfrm>
            <a:off x="4747373" y="2224714"/>
            <a:ext cx="1699781" cy="457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36" name="CasellaDiTesto 35">
            <a:extLst>
              <a:ext uri="{FF2B5EF4-FFF2-40B4-BE49-F238E27FC236}">
                <a16:creationId xmlns:a16="http://schemas.microsoft.com/office/drawing/2014/main" id="{75CF3808-60F8-3902-3053-5C10FFE8D4CE}"/>
              </a:ext>
            </a:extLst>
          </p:cNvPr>
          <p:cNvSpPr txBox="1"/>
          <p:nvPr/>
        </p:nvSpPr>
        <p:spPr>
          <a:xfrm>
            <a:off x="4383998" y="2256611"/>
            <a:ext cx="2471212" cy="369332"/>
          </a:xfrm>
          <a:prstGeom prst="rect">
            <a:avLst/>
          </a:prstGeom>
          <a:noFill/>
        </p:spPr>
        <p:txBody>
          <a:bodyPr wrap="square">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chemeClr val="bg1"/>
                </a:solidFill>
                <a:effectLst/>
                <a:latin typeface="DecimaWE Rg" pitchFamily="2" charset="0"/>
              </a:rPr>
              <a:t>interoperabilità</a:t>
            </a:r>
          </a:p>
        </p:txBody>
      </p:sp>
      <p:sp>
        <p:nvSpPr>
          <p:cNvPr id="2" name="Freccia a destra 1">
            <a:extLst>
              <a:ext uri="{FF2B5EF4-FFF2-40B4-BE49-F238E27FC236}">
                <a16:creationId xmlns:a16="http://schemas.microsoft.com/office/drawing/2014/main" id="{FD9D09CE-6295-9691-8763-06362451EF26}"/>
              </a:ext>
            </a:extLst>
          </p:cNvPr>
          <p:cNvSpPr/>
          <p:nvPr/>
        </p:nvSpPr>
        <p:spPr bwMode="auto">
          <a:xfrm>
            <a:off x="1739483" y="2893107"/>
            <a:ext cx="660738" cy="252960"/>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6" name="Freccia a destra 5">
            <a:extLst>
              <a:ext uri="{FF2B5EF4-FFF2-40B4-BE49-F238E27FC236}">
                <a16:creationId xmlns:a16="http://schemas.microsoft.com/office/drawing/2014/main" id="{C9C18A5B-EA52-8599-227E-81D95D80AF84}"/>
              </a:ext>
            </a:extLst>
          </p:cNvPr>
          <p:cNvSpPr/>
          <p:nvPr/>
        </p:nvSpPr>
        <p:spPr bwMode="auto">
          <a:xfrm rot="10800000" flipV="1">
            <a:off x="1776120" y="2574755"/>
            <a:ext cx="1009887" cy="258968"/>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19" name="Freccia a destra 18">
            <a:extLst>
              <a:ext uri="{FF2B5EF4-FFF2-40B4-BE49-F238E27FC236}">
                <a16:creationId xmlns:a16="http://schemas.microsoft.com/office/drawing/2014/main" id="{45F289AD-1FC4-0E08-D3F2-1B8CC1877084}"/>
              </a:ext>
            </a:extLst>
          </p:cNvPr>
          <p:cNvSpPr/>
          <p:nvPr/>
        </p:nvSpPr>
        <p:spPr bwMode="auto">
          <a:xfrm>
            <a:off x="1932814" y="4110456"/>
            <a:ext cx="853193" cy="196818"/>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22" name="Freccia a destra 21">
            <a:extLst>
              <a:ext uri="{FF2B5EF4-FFF2-40B4-BE49-F238E27FC236}">
                <a16:creationId xmlns:a16="http://schemas.microsoft.com/office/drawing/2014/main" id="{97C06CDF-5559-5872-4BFF-E30D4DB6203A}"/>
              </a:ext>
            </a:extLst>
          </p:cNvPr>
          <p:cNvSpPr/>
          <p:nvPr/>
        </p:nvSpPr>
        <p:spPr bwMode="auto">
          <a:xfrm rot="10800000" flipV="1">
            <a:off x="1896721" y="3850815"/>
            <a:ext cx="739106" cy="187158"/>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24" name="Freccia a destra 23">
            <a:extLst>
              <a:ext uri="{FF2B5EF4-FFF2-40B4-BE49-F238E27FC236}">
                <a16:creationId xmlns:a16="http://schemas.microsoft.com/office/drawing/2014/main" id="{5E4EA33E-BA97-A1EC-0445-3432EF8F6350}"/>
              </a:ext>
            </a:extLst>
          </p:cNvPr>
          <p:cNvSpPr/>
          <p:nvPr/>
        </p:nvSpPr>
        <p:spPr bwMode="auto">
          <a:xfrm rot="1152484">
            <a:off x="2177310" y="2035948"/>
            <a:ext cx="1094625" cy="244095"/>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35" name="Freccia a destra 34">
            <a:extLst>
              <a:ext uri="{FF2B5EF4-FFF2-40B4-BE49-F238E27FC236}">
                <a16:creationId xmlns:a16="http://schemas.microsoft.com/office/drawing/2014/main" id="{4816E45A-0020-09B7-1EDC-B85F79BDAEF4}"/>
              </a:ext>
            </a:extLst>
          </p:cNvPr>
          <p:cNvSpPr/>
          <p:nvPr/>
        </p:nvSpPr>
        <p:spPr bwMode="auto">
          <a:xfrm rot="11809271" flipV="1">
            <a:off x="2218804" y="1773118"/>
            <a:ext cx="1574596" cy="251796"/>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37" name="Freccia a destra 36">
            <a:extLst>
              <a:ext uri="{FF2B5EF4-FFF2-40B4-BE49-F238E27FC236}">
                <a16:creationId xmlns:a16="http://schemas.microsoft.com/office/drawing/2014/main" id="{F8B6D085-1854-7246-4770-F19171DB7D4F}"/>
              </a:ext>
            </a:extLst>
          </p:cNvPr>
          <p:cNvSpPr/>
          <p:nvPr/>
        </p:nvSpPr>
        <p:spPr bwMode="auto">
          <a:xfrm rot="1253903">
            <a:off x="4703407" y="1578090"/>
            <a:ext cx="681077" cy="230607"/>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38" name="Freccia a destra 37">
            <a:extLst>
              <a:ext uri="{FF2B5EF4-FFF2-40B4-BE49-F238E27FC236}">
                <a16:creationId xmlns:a16="http://schemas.microsoft.com/office/drawing/2014/main" id="{78252EE6-FBFD-54FE-A4A6-7C1EACD70F23}"/>
              </a:ext>
            </a:extLst>
          </p:cNvPr>
          <p:cNvSpPr/>
          <p:nvPr/>
        </p:nvSpPr>
        <p:spPr bwMode="auto">
          <a:xfrm rot="12053903" flipV="1">
            <a:off x="4676817" y="1467144"/>
            <a:ext cx="1411895" cy="216297"/>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12" name="Ovale 11">
            <a:extLst>
              <a:ext uri="{FF2B5EF4-FFF2-40B4-BE49-F238E27FC236}">
                <a16:creationId xmlns:a16="http://schemas.microsoft.com/office/drawing/2014/main" id="{DD0BBA14-3E1A-1681-6841-16F6F1C530B6}"/>
              </a:ext>
            </a:extLst>
          </p:cNvPr>
          <p:cNvSpPr/>
          <p:nvPr/>
        </p:nvSpPr>
        <p:spPr bwMode="auto">
          <a:xfrm>
            <a:off x="2387600" y="1882357"/>
            <a:ext cx="6715760" cy="3087754"/>
          </a:xfrm>
          <a:prstGeom prst="ellipse">
            <a:avLst/>
          </a:prstGeom>
          <a:noFill/>
          <a:ln w="1174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Tree>
    <p:extLst>
      <p:ext uri="{BB962C8B-B14F-4D97-AF65-F5344CB8AC3E}">
        <p14:creationId xmlns:p14="http://schemas.microsoft.com/office/powerpoint/2010/main" val="3527668140"/>
      </p:ext>
    </p:extLst>
  </p:cSld>
  <p:clrMapOvr>
    <a:masterClrMapping/>
  </p:clrMapOvr>
  <p:transition/>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1861</Words>
  <Application>Microsoft Office PowerPoint</Application>
  <PresentationFormat>Widescreen</PresentationFormat>
  <Paragraphs>185</Paragraphs>
  <Slides>18</Slides>
  <Notes>9</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18</vt:i4>
      </vt:variant>
    </vt:vector>
  </HeadingPairs>
  <TitlesOfParts>
    <vt:vector size="31" baseType="lpstr">
      <vt:lpstr>Arial</vt:lpstr>
      <vt:lpstr>Calibri</vt:lpstr>
      <vt:lpstr>decimaregular</vt:lpstr>
      <vt:lpstr>DecimaUNI02 Rg</vt:lpstr>
      <vt:lpstr>DecimaW03 Rg</vt:lpstr>
      <vt:lpstr>DecimaWE Rg</vt:lpstr>
      <vt:lpstr>DecimaWE-Bold</vt:lpstr>
      <vt:lpstr>DecimaWE-Regular</vt:lpstr>
      <vt:lpstr>Franklin Gothic Book</vt:lpstr>
      <vt:lpstr>Times New Roman</vt:lpstr>
      <vt:lpstr>Wingdings</vt:lpstr>
      <vt:lpstr>Struttura predefinita</vt:lpstr>
      <vt:lpstr>1_Struttura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Protocolli di intesa</vt:lpstr>
      <vt:lpstr>Presentazione standard di PowerPoint</vt:lpstr>
      <vt:lpstr>Il percorso del Forum per i Controlli Ambientali</vt:lpstr>
      <vt:lpstr>Grazie per l’attenzione  ambiente@regione.fvg.it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Pisapia Antonio</dc:creator>
  <cp:lastModifiedBy>Pisapia Antonio</cp:lastModifiedBy>
  <cp:revision>57</cp:revision>
  <cp:lastPrinted>2024-02-22T08:42:31Z</cp:lastPrinted>
  <dcterms:created xsi:type="dcterms:W3CDTF">2024-02-05T18:34:40Z</dcterms:created>
  <dcterms:modified xsi:type="dcterms:W3CDTF">2024-11-19T12:36:34Z</dcterms:modified>
</cp:coreProperties>
</file>