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7" r:id="rId11"/>
    <p:sldId id="288" r:id="rId12"/>
    <p:sldId id="283" r:id="rId13"/>
    <p:sldId id="284" r:id="rId14"/>
    <p:sldId id="285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5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11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02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562" y="273423"/>
            <a:ext cx="10971684" cy="11441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5321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2120" cy="397725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55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85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07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02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3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31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7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92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09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1B5E4-5210-4FEF-A32C-6B2F49B0215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12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L’innovazione digitale e corrispondenti</a:t>
            </a:r>
            <a:br>
              <a:rPr lang="it-IT" sz="4400" dirty="0"/>
            </a:br>
            <a:r>
              <a:rPr lang="it-IT" sz="4400" dirty="0"/>
              <a:t>semplificazioni normative e </a:t>
            </a:r>
            <a:r>
              <a:rPr lang="it-IT" sz="4400" dirty="0" smtClean="0"/>
              <a:t>procedurali</a:t>
            </a:r>
            <a:br>
              <a:rPr lang="it-IT" sz="4400" dirty="0" smtClean="0"/>
            </a:br>
            <a:r>
              <a:rPr lang="it-IT" sz="4400" dirty="0" smtClean="0"/>
              <a:t>Esempi applicativi</a:t>
            </a:r>
            <a:endParaRPr lang="it-IT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dott. Ivan Poli</a:t>
            </a:r>
            <a:endParaRPr lang="it-IT" dirty="0"/>
          </a:p>
          <a:p>
            <a:r>
              <a:rPr lang="it-IT" dirty="0" smtClean="0"/>
              <a:t>Servizio Prevenzione, Sicurezza Alimentare e Sanità Pubblica Veterinaria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428" t="5732" r="2342" b="5118"/>
          <a:stretch/>
        </p:blipFill>
        <p:spPr>
          <a:xfrm>
            <a:off x="4553989" y="5561214"/>
            <a:ext cx="3084022" cy="789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97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98" t="17685" r="11949" b="6263"/>
          <a:stretch/>
        </p:blipFill>
        <p:spPr>
          <a:xfrm>
            <a:off x="1654629" y="121703"/>
            <a:ext cx="8882742" cy="64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332" t="13283" r="22532" b="5463"/>
          <a:stretch/>
        </p:blipFill>
        <p:spPr>
          <a:xfrm>
            <a:off x="3235234" y="0"/>
            <a:ext cx="5721531" cy="72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PROGRAMMA DI SORVEGLIANZA DELL’INFEZIONE DA MTBC NELLE PROVINCE INDENNI DA MALATTIA PER IL MANTENIMENTO DELLO STATUS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6496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Zone </a:t>
            </a:r>
            <a:r>
              <a:rPr lang="it-IT" dirty="0"/>
              <a:t>indenni da almeno due anni consecutivi</a:t>
            </a:r>
          </a:p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/>
              <a:t>Regione o Provincia Autonoma definisce un programma che preveda:</a:t>
            </a:r>
          </a:p>
          <a:p>
            <a:pPr marL="0" indent="0">
              <a:buNone/>
            </a:pPr>
            <a:r>
              <a:rPr lang="it-IT" dirty="0"/>
              <a:t>a. </a:t>
            </a:r>
            <a:r>
              <a:rPr lang="it-IT" u="sng" dirty="0"/>
              <a:t>la ricerca sistematica</a:t>
            </a:r>
            <a:r>
              <a:rPr lang="it-IT" dirty="0"/>
              <a:t>, tramite la sorveglianza ante e post </a:t>
            </a:r>
            <a:r>
              <a:rPr lang="it-IT" dirty="0" err="1"/>
              <a:t>mortem</a:t>
            </a:r>
            <a:r>
              <a:rPr lang="it-IT" dirty="0"/>
              <a:t>, </a:t>
            </a:r>
            <a:r>
              <a:rPr lang="it-IT" u="sng" dirty="0"/>
              <a:t>di lesioni riconducibili all’infezione da MTBC in tutti i bovini macellati e opportune indagini sulle lesioni potenzialmente riconducibili all’infezione da MTBC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b. </a:t>
            </a:r>
            <a:r>
              <a:rPr lang="it-IT" u="sng" dirty="0"/>
              <a:t>una sorveglianza basata sui rischi che permetta la rilevazione precoce di eventuali stabilimenti infetti da MTBC</a:t>
            </a:r>
            <a:r>
              <a:rPr lang="it-IT" dirty="0"/>
              <a:t>;</a:t>
            </a:r>
          </a:p>
          <a:p>
            <a:pPr marL="0" indent="0">
              <a:buNone/>
            </a:pPr>
            <a:r>
              <a:rPr lang="it-IT" dirty="0"/>
              <a:t>c. negli stabilimenti a rischio individuati, sono sottoposti a controllo diagnostico </a:t>
            </a:r>
            <a:r>
              <a:rPr lang="it-IT" u="sng" dirty="0"/>
              <a:t>tutti i bovini di età superiore a 24 mesi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3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572" y="0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it-IT" sz="3200" u="sng" dirty="0"/>
              <a:t>I fattori di rischio minimi</a:t>
            </a:r>
            <a:r>
              <a:rPr lang="it-IT" sz="3200" dirty="0"/>
              <a:t>, da considerare nella propria analisi del rischio e programmazione, sono i seguenti: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051" y="1184366"/>
            <a:ext cx="11469189" cy="5673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 smtClean="0"/>
              <a:t>a</a:t>
            </a:r>
            <a:r>
              <a:rPr lang="it-IT" sz="1600" dirty="0"/>
              <a:t>. stabilimenti bradi e semibradi;</a:t>
            </a:r>
          </a:p>
          <a:p>
            <a:pPr marL="0" indent="0">
              <a:buNone/>
            </a:pPr>
            <a:r>
              <a:rPr lang="it-IT" sz="1600" dirty="0"/>
              <a:t>b. stabilimenti sede di focolaio di malattia (MTBC) negli ultimi 5 anni</a:t>
            </a:r>
          </a:p>
          <a:p>
            <a:pPr marL="0" indent="0">
              <a:buNone/>
            </a:pPr>
            <a:r>
              <a:rPr lang="it-IT" sz="1600" dirty="0"/>
              <a:t>c. nessun controllo ufficiale </a:t>
            </a:r>
            <a:r>
              <a:rPr lang="it-IT" sz="1600" dirty="0" err="1"/>
              <a:t>nè</a:t>
            </a:r>
            <a:r>
              <a:rPr lang="it-IT" sz="1600" dirty="0"/>
              <a:t> altra attività ufficiale (ispezioni anagrafe o campionamento/prove diagnostiche per sorveglianza TBC) negli ultimi 4 anni; </a:t>
            </a:r>
          </a:p>
          <a:p>
            <a:pPr marL="0" indent="0">
              <a:buNone/>
            </a:pPr>
            <a:r>
              <a:rPr lang="it-IT" sz="1600" dirty="0"/>
              <a:t>d. stabilimento che nei 12 mesi precedenti ha subito, per qualsiasi motivo, una sospensione della qualifica di allevamento indenne da MTBC; </a:t>
            </a:r>
          </a:p>
          <a:p>
            <a:pPr marL="0" indent="0">
              <a:buNone/>
            </a:pPr>
            <a:r>
              <a:rPr lang="it-IT" sz="1600" dirty="0"/>
              <a:t>e. connessione epidemiologica con caso confermato di malattia nell’ultimo anno solare; </a:t>
            </a:r>
          </a:p>
          <a:p>
            <a:pPr marL="0" indent="0">
              <a:buNone/>
            </a:pPr>
            <a:r>
              <a:rPr lang="it-IT" sz="1600" dirty="0"/>
              <a:t>f. stabilimento che effettua il pascolo situato in Comuni con infezione confermata negli ultimi 12 mesi negli animali selvatici; </a:t>
            </a:r>
          </a:p>
          <a:p>
            <a:pPr marL="0" indent="0">
              <a:buNone/>
            </a:pPr>
            <a:r>
              <a:rPr lang="it-IT" sz="1600" dirty="0"/>
              <a:t>g. stabilimento che ha introdotto negli ultimi 12 mesi bovini da zone non indenni da malattia; </a:t>
            </a:r>
          </a:p>
          <a:p>
            <a:pPr marL="0" indent="0">
              <a:buNone/>
            </a:pPr>
            <a:r>
              <a:rPr lang="it-IT" sz="1600" dirty="0"/>
              <a:t>h. stabilimento da riproduzione che ha introdotto vitelli di capi riconosciuti infetti, nati nel periodo compreso tra l’ultimo controllo negativo e il primo positivo eseguito sulla madre; </a:t>
            </a:r>
          </a:p>
          <a:p>
            <a:pPr marL="0" indent="0">
              <a:buNone/>
            </a:pPr>
            <a:r>
              <a:rPr lang="it-IT" sz="1600" dirty="0"/>
              <a:t>i. introduzioni frequenti anche da zone indenni; j. stabilimenti che effettuano vendita diretta di latte crudo o trasformazione in prodotti lattiero caseari a latte crudo e non stagionati o analoghi; k. stabilimenti che usano pascoli in promiscuità con altri bovini; </a:t>
            </a:r>
          </a:p>
          <a:p>
            <a:pPr marL="0" indent="0">
              <a:buNone/>
            </a:pPr>
            <a:r>
              <a:rPr lang="it-IT" sz="1600" dirty="0"/>
              <a:t>l. stabilimenti che effettuano la transumanza, la monticazione o l’alpeggio; </a:t>
            </a:r>
          </a:p>
          <a:p>
            <a:pPr marL="0" indent="0">
              <a:buNone/>
            </a:pPr>
            <a:r>
              <a:rPr lang="it-IT" sz="1600" dirty="0"/>
              <a:t>m. allevamenti che praticano il pascolo vagante; </a:t>
            </a:r>
          </a:p>
          <a:p>
            <a:pPr marL="0" indent="0">
              <a:buNone/>
            </a:pPr>
            <a:r>
              <a:rPr lang="it-IT" sz="1600" dirty="0"/>
              <a:t>n. stabilimenti che inviano animali a fiere, mostre e mercati; </a:t>
            </a:r>
            <a:endParaRPr lang="it-IT" sz="1600" dirty="0" smtClean="0"/>
          </a:p>
          <a:p>
            <a:pPr marL="0" indent="0">
              <a:buNone/>
            </a:pPr>
            <a:r>
              <a:rPr lang="it-IT" sz="1600" dirty="0" smtClean="0"/>
              <a:t>o</a:t>
            </a:r>
            <a:r>
              <a:rPr lang="it-IT" sz="1600" dirty="0"/>
              <a:t>. stalla di transito/centro di raccolta; </a:t>
            </a:r>
          </a:p>
          <a:p>
            <a:pPr marL="0" indent="0">
              <a:buNone/>
            </a:pPr>
            <a:r>
              <a:rPr lang="it-IT" sz="1600" dirty="0"/>
              <a:t>p. stabilimenti di provenienza dei bovini che sono selezionati per essere introdotti negli stabilimenti di cui alla lettera n).</a:t>
            </a:r>
          </a:p>
        </p:txBody>
      </p:sp>
    </p:spTree>
    <p:extLst>
      <p:ext uri="{BB962C8B-B14F-4D97-AF65-F5344CB8AC3E}">
        <p14:creationId xmlns:p14="http://schemas.microsoft.com/office/powerpoint/2010/main" val="25457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PROGRAMMAZIONE FVG 2024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N</a:t>
            </a:r>
            <a:r>
              <a:rPr lang="it-IT" dirty="0"/>
              <a:t>. Stabilimenti aperti a inizio periodo 1535</a:t>
            </a:r>
          </a:p>
          <a:p>
            <a:r>
              <a:rPr lang="it-IT" dirty="0"/>
              <a:t>N. Stabilimenti programmati </a:t>
            </a:r>
            <a:r>
              <a:rPr lang="it-IT" dirty="0" smtClean="0"/>
              <a:t>257 (circa 17%)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21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13" b="5232"/>
          <a:stretch/>
        </p:blipFill>
        <p:spPr>
          <a:xfrm>
            <a:off x="330926" y="174171"/>
            <a:ext cx="11599817" cy="64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574" b="5024"/>
          <a:stretch/>
        </p:blipFill>
        <p:spPr>
          <a:xfrm>
            <a:off x="182880" y="590204"/>
            <a:ext cx="11800114" cy="60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1" dirty="0">
                <a:solidFill>
                  <a:srgbClr val="000000"/>
                </a:solidFill>
              </a:rPr>
              <a:t>Il sistema prevede la definizione e la configurazione di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>
          <a:xfrm>
            <a:off x="609755" y="1923042"/>
            <a:ext cx="5353946" cy="3977254"/>
          </a:xfrm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Unità operative</a:t>
            </a:r>
          </a:p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Risorse</a:t>
            </a:r>
          </a:p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Piani</a:t>
            </a:r>
          </a:p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Tipo </a:t>
            </a:r>
            <a:r>
              <a:rPr lang="it-IT" sz="4354" dirty="0" smtClean="0"/>
              <a:t>linee (linee di attività)</a:t>
            </a:r>
            <a:endParaRPr lang="it-IT" sz="4354" dirty="0"/>
          </a:p>
        </p:txBody>
      </p:sp>
      <p:sp>
        <p:nvSpPr>
          <p:cNvPr id="4" name="Segnaposto testo 3"/>
          <p:cNvSpPr>
            <a:spLocks noGrp="1"/>
          </p:cNvSpPr>
          <p:nvPr>
            <p:ph type="body"/>
          </p:nvPr>
        </p:nvSpPr>
        <p:spPr>
          <a:xfrm>
            <a:off x="6227109" y="1923042"/>
            <a:ext cx="5353946" cy="3977254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Frequenze</a:t>
            </a:r>
          </a:p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Comuni</a:t>
            </a:r>
          </a:p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Tariffe </a:t>
            </a:r>
          </a:p>
        </p:txBody>
      </p:sp>
    </p:spTree>
    <p:extLst>
      <p:ext uri="{BB962C8B-B14F-4D97-AF65-F5344CB8AC3E}">
        <p14:creationId xmlns:p14="http://schemas.microsoft.com/office/powerpoint/2010/main" val="20041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609755" y="273423"/>
            <a:ext cx="10969559" cy="11428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3" name="Immagine 122"/>
          <p:cNvPicPr/>
          <p:nvPr/>
        </p:nvPicPr>
        <p:blipFill rotWithShape="1">
          <a:blip r:embed="rId2"/>
          <a:srcRect t="9294" r="36620" b="1825"/>
          <a:stretch/>
        </p:blipFill>
        <p:spPr>
          <a:xfrm>
            <a:off x="744734" y="273423"/>
            <a:ext cx="8312179" cy="649313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758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609755" y="273423"/>
            <a:ext cx="10969559" cy="11428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7" name="Immagine 126"/>
          <p:cNvPicPr/>
          <p:nvPr/>
        </p:nvPicPr>
        <p:blipFill>
          <a:blip r:embed="rId2"/>
          <a:srcRect t="12465" b="5000"/>
          <a:stretch/>
        </p:blipFill>
        <p:spPr>
          <a:xfrm>
            <a:off x="165463" y="365896"/>
            <a:ext cx="11808823" cy="6104573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282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759" y="591548"/>
            <a:ext cx="111034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/>
              <a:t>REGOLAMENTO (UE) 2017/625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DEL </a:t>
            </a:r>
            <a:r>
              <a:rPr lang="it-IT" sz="3200" dirty="0"/>
              <a:t>PARLAMENTO </a:t>
            </a:r>
            <a:r>
              <a:rPr lang="it-IT" sz="3200" dirty="0" smtClean="0"/>
              <a:t>EUROPEO E </a:t>
            </a:r>
            <a:r>
              <a:rPr lang="it-IT" sz="3200" dirty="0"/>
              <a:t>DEL CONSIGLIO </a:t>
            </a:r>
            <a:br>
              <a:rPr lang="it-IT" sz="3200" dirty="0"/>
            </a:br>
            <a:r>
              <a:rPr lang="it-IT" sz="3200" dirty="0"/>
              <a:t>del 15 marzo 2017 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171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relativo </a:t>
            </a:r>
            <a:r>
              <a:rPr lang="it-IT" dirty="0"/>
              <a:t>ai controlli ufficiali e alle altre attività ufficiali effettuati per garantire l’applicazione della legislazione sugli </a:t>
            </a:r>
            <a:r>
              <a:rPr lang="it-IT" dirty="0">
                <a:solidFill>
                  <a:srgbClr val="FF0000"/>
                </a:solidFill>
              </a:rPr>
              <a:t>alimenti</a:t>
            </a:r>
            <a:r>
              <a:rPr lang="it-IT" dirty="0"/>
              <a:t> e sui </a:t>
            </a:r>
            <a:r>
              <a:rPr lang="it-IT" dirty="0">
                <a:solidFill>
                  <a:srgbClr val="FF0000"/>
                </a:solidFill>
              </a:rPr>
              <a:t>mangimi</a:t>
            </a:r>
            <a:r>
              <a:rPr lang="it-IT" dirty="0"/>
              <a:t>, delle norme sulla salute e sul </a:t>
            </a:r>
            <a:r>
              <a:rPr lang="it-IT" dirty="0">
                <a:solidFill>
                  <a:srgbClr val="FF0000"/>
                </a:solidFill>
              </a:rPr>
              <a:t>benessere degli animali</a:t>
            </a:r>
            <a:r>
              <a:rPr lang="it-IT" dirty="0"/>
              <a:t>, sulla </a:t>
            </a:r>
            <a:r>
              <a:rPr lang="it-IT" dirty="0">
                <a:solidFill>
                  <a:srgbClr val="FF0000"/>
                </a:solidFill>
              </a:rPr>
              <a:t>sanità delle piante</a:t>
            </a:r>
            <a:r>
              <a:rPr lang="it-IT" dirty="0"/>
              <a:t> nonché sui prodotti </a:t>
            </a:r>
            <a:r>
              <a:rPr lang="it-IT" dirty="0" smtClean="0">
                <a:solidFill>
                  <a:srgbClr val="FF0000"/>
                </a:solidFill>
              </a:rPr>
              <a:t>fitosanitari</a:t>
            </a:r>
            <a:r>
              <a:rPr lang="it-IT" dirty="0" smtClean="0"/>
              <a:t>…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73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1714"/>
              </a:spcBef>
            </a:pPr>
            <a:r>
              <a:rPr lang="it-IT" spc="-1" dirty="0">
                <a:solidFill>
                  <a:srgbClr val="000000"/>
                </a:solidFill>
              </a:rPr>
              <a:t>Caratterizzazione delle risorse</a:t>
            </a:r>
            <a:endParaRPr lang="it-IT" spc="-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/>
        <p:txBody>
          <a:bodyPr>
            <a:normAutofit fontScale="25000" lnSpcReduction="20000"/>
          </a:bodyPr>
          <a:lstStyle/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800" spc="-1" dirty="0" smtClean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800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800" spc="-1" dirty="0" smtClean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800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800" spc="-1" dirty="0" smtClean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1200" spc="-1" dirty="0" smtClean="0">
                <a:solidFill>
                  <a:srgbClr val="000000"/>
                </a:solidFill>
              </a:rPr>
              <a:t>Viene </a:t>
            </a:r>
            <a:r>
              <a:rPr lang="it-IT" sz="11200" spc="-1" dirty="0">
                <a:solidFill>
                  <a:srgbClr val="000000"/>
                </a:solidFill>
              </a:rPr>
              <a:t>definito il numero di ore lavorative annuo decurtato di ferie, permessi, formazione, </a:t>
            </a:r>
            <a:r>
              <a:rPr lang="it-IT" sz="11200" spc="-1" dirty="0" err="1">
                <a:solidFill>
                  <a:srgbClr val="000000"/>
                </a:solidFill>
              </a:rPr>
              <a:t>ecc</a:t>
            </a:r>
            <a:r>
              <a:rPr lang="it-IT" sz="11200" spc="-1" dirty="0">
                <a:solidFill>
                  <a:srgbClr val="000000"/>
                </a:solidFill>
              </a:rPr>
              <a:t>  (circa 1400)</a:t>
            </a:r>
            <a:endParaRPr lang="it-IT" sz="11200" spc="-1" dirty="0">
              <a:solidFill>
                <a:prstClr val="black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1200" spc="-1" dirty="0">
                <a:solidFill>
                  <a:srgbClr val="000000"/>
                </a:solidFill>
              </a:rPr>
              <a:t>Da questo vengo tolte ore per ogni risorsa in funzione di eventuali motivi di riduzione</a:t>
            </a:r>
            <a:endParaRPr lang="it-IT" sz="11200" spc="-1" dirty="0">
              <a:solidFill>
                <a:prstClr val="black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1200" spc="-1" dirty="0">
                <a:solidFill>
                  <a:srgbClr val="000000"/>
                </a:solidFill>
              </a:rPr>
              <a:t>Per ogni risorsa/unità operativa può essere eseguita un’ulteriore riduzione in funzione di caratteristiche che influiscono sulla performance (ad es. tempi di percorrenza)</a:t>
            </a:r>
            <a:endParaRPr lang="it-IT" sz="11200" spc="-1" dirty="0">
              <a:solidFill>
                <a:prstClr val="black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1200" spc="-1" dirty="0">
                <a:solidFill>
                  <a:srgbClr val="000000"/>
                </a:solidFill>
              </a:rPr>
              <a:t>Risultato è il numero di UPS (Unità di Performance di Struttura) erogabili</a:t>
            </a:r>
            <a:endParaRPr lang="it-IT" sz="11200" spc="-1" dirty="0">
              <a:solidFill>
                <a:prstClr val="black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1200" spc="-1" dirty="0">
                <a:solidFill>
                  <a:srgbClr val="000000"/>
                </a:solidFill>
              </a:rPr>
              <a:t>1 UPS = 4 ore di lavoro per due operatori </a:t>
            </a:r>
            <a:endParaRPr lang="it-IT" sz="112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609755" y="273423"/>
            <a:ext cx="10969559" cy="11428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Immagine 130"/>
          <p:cNvPicPr/>
          <p:nvPr/>
        </p:nvPicPr>
        <p:blipFill rotWithShape="1">
          <a:blip r:embed="rId2"/>
          <a:srcRect t="9281" b="40033"/>
          <a:stretch/>
        </p:blipFill>
        <p:spPr>
          <a:xfrm>
            <a:off x="243840" y="273423"/>
            <a:ext cx="11852366" cy="6584577"/>
          </a:xfrm>
          <a:prstGeom prst="rect">
            <a:avLst/>
          </a:prstGeom>
          <a:ln w="0">
            <a:noFill/>
          </a:ln>
        </p:spPr>
      </p:pic>
      <p:sp>
        <p:nvSpPr>
          <p:cNvPr id="2" name="Rettangolo 1"/>
          <p:cNvSpPr/>
          <p:nvPr/>
        </p:nvSpPr>
        <p:spPr>
          <a:xfrm>
            <a:off x="4249783" y="2926080"/>
            <a:ext cx="583474" cy="291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377543" y="2926080"/>
            <a:ext cx="792480" cy="279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46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609755" y="273423"/>
            <a:ext cx="10969559" cy="11428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3" name="Immagine 132"/>
          <p:cNvPicPr/>
          <p:nvPr/>
        </p:nvPicPr>
        <p:blipFill>
          <a:blip r:embed="rId2"/>
          <a:srcRect l="27984" t="6119" r="10526" b="4996"/>
          <a:stretch/>
        </p:blipFill>
        <p:spPr>
          <a:xfrm>
            <a:off x="3047918" y="273423"/>
            <a:ext cx="6746747" cy="609366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6448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609755" y="273423"/>
            <a:ext cx="10969559" cy="11428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5" name="Immagine 134"/>
          <p:cNvPicPr/>
          <p:nvPr/>
        </p:nvPicPr>
        <p:blipFill rotWithShape="1">
          <a:blip r:embed="rId2"/>
          <a:srcRect t="9280" b="35715"/>
          <a:stretch/>
        </p:blipFill>
        <p:spPr>
          <a:xfrm>
            <a:off x="139337" y="273423"/>
            <a:ext cx="11948159" cy="6258006"/>
          </a:xfrm>
          <a:prstGeom prst="rect">
            <a:avLst/>
          </a:prstGeom>
          <a:ln w="0"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7750629" y="2464526"/>
            <a:ext cx="531222" cy="2682239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3"/>
          <p:cNvSpPr/>
          <p:nvPr/>
        </p:nvSpPr>
        <p:spPr>
          <a:xfrm>
            <a:off x="9781073" y="3666245"/>
            <a:ext cx="373121" cy="434080"/>
          </a:xfrm>
          <a:prstGeom prst="ellipse">
            <a:avLst/>
          </a:prstGeom>
          <a:noFill/>
          <a:ln w="1908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4"/>
          <p:cNvSpPr/>
          <p:nvPr/>
        </p:nvSpPr>
        <p:spPr>
          <a:xfrm>
            <a:off x="11353715" y="3656597"/>
            <a:ext cx="402856" cy="400891"/>
          </a:xfrm>
          <a:prstGeom prst="ellipse">
            <a:avLst/>
          </a:prstGeom>
          <a:noFill/>
          <a:ln w="19080">
            <a:solidFill>
              <a:srgbClr val="55308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Rettangolo 2"/>
          <p:cNvSpPr/>
          <p:nvPr/>
        </p:nvSpPr>
        <p:spPr>
          <a:xfrm>
            <a:off x="4162697" y="2567321"/>
            <a:ext cx="557348" cy="257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329646" y="2542902"/>
            <a:ext cx="783771" cy="2603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6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0712" b="63012"/>
          <a:stretch/>
        </p:blipFill>
        <p:spPr>
          <a:xfrm>
            <a:off x="71140" y="273423"/>
            <a:ext cx="11793930" cy="17431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13015" b="56442"/>
          <a:stretch/>
        </p:blipFill>
        <p:spPr>
          <a:xfrm>
            <a:off x="71330" y="2321338"/>
            <a:ext cx="11509916" cy="1977465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4817744" y="964339"/>
            <a:ext cx="2277366" cy="2624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77"/>
          </a:p>
        </p:txBody>
      </p:sp>
      <p:sp>
        <p:nvSpPr>
          <p:cNvPr id="7" name="Ovale 6"/>
          <p:cNvSpPr/>
          <p:nvPr/>
        </p:nvSpPr>
        <p:spPr>
          <a:xfrm>
            <a:off x="4920448" y="2460943"/>
            <a:ext cx="1658822" cy="14115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77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t="9847" b="58125"/>
          <a:stretch/>
        </p:blipFill>
        <p:spPr>
          <a:xfrm>
            <a:off x="214" y="4298803"/>
            <a:ext cx="11912427" cy="2146160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4939192" y="4835889"/>
            <a:ext cx="1480756" cy="108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77"/>
          </a:p>
        </p:txBody>
      </p:sp>
    </p:spTree>
    <p:extLst>
      <p:ext uri="{BB962C8B-B14F-4D97-AF65-F5344CB8AC3E}">
        <p14:creationId xmlns:p14="http://schemas.microsoft.com/office/powerpoint/2010/main" val="5021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Formazione operatori del Controllo Ufficiale attraverso un simulatore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Sessione di formazione on line</a:t>
            </a:r>
          </a:p>
          <a:p>
            <a:r>
              <a:rPr lang="it-IT" dirty="0"/>
              <a:t>Condivisione caso d’uso</a:t>
            </a:r>
          </a:p>
          <a:p>
            <a:r>
              <a:rPr lang="it-IT" dirty="0"/>
              <a:t>Simulazione della registrazione a sistema di un’attività ispettiva - scheda rischio dinamico</a:t>
            </a:r>
          </a:p>
          <a:p>
            <a:r>
              <a:rPr lang="it-IT" dirty="0"/>
              <a:t>Elaborazione dei risultati e condivisione degli stessi in diretta con i singoli operatori con i seguenti </a:t>
            </a:r>
            <a:r>
              <a:rPr lang="it-IT" dirty="0" smtClean="0"/>
              <a:t>risultati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88" y="4574389"/>
            <a:ext cx="8163252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6000" dirty="0" smtClean="0"/>
          </a:p>
          <a:p>
            <a:pPr marL="0" indent="0" algn="ctr">
              <a:buNone/>
            </a:pPr>
            <a:r>
              <a:rPr lang="it-IT" sz="6000" dirty="0" smtClean="0"/>
              <a:t>Grazie per l’attenzione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26614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39931"/>
            <a:ext cx="10515600" cy="5637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i="1" dirty="0" smtClean="0"/>
              <a:t>Articolo </a:t>
            </a:r>
            <a:r>
              <a:rPr lang="it-IT" i="1" dirty="0"/>
              <a:t>9 </a:t>
            </a:r>
            <a:endParaRPr lang="it-IT" dirty="0"/>
          </a:p>
          <a:p>
            <a:pPr marL="0" indent="0" algn="ctr">
              <a:buNone/>
            </a:pPr>
            <a:r>
              <a:rPr lang="it-IT" b="1" dirty="0"/>
              <a:t>Norme generali in materia di controlli ufficiali </a:t>
            </a:r>
            <a:endParaRPr lang="it-IT" b="1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1. Le autorità competenti effettuano regolarmente controlli ufficiali su tutti gli operatori in base al rischio e con </a:t>
            </a:r>
            <a:r>
              <a:rPr lang="it-IT" u="sng" dirty="0"/>
              <a:t>frequenza adeguata</a:t>
            </a:r>
            <a:r>
              <a:rPr lang="it-IT" dirty="0"/>
              <a:t>, in considerazione: </a:t>
            </a:r>
          </a:p>
          <a:p>
            <a:pPr marL="457200" lvl="1" indent="0">
              <a:buNone/>
            </a:pPr>
            <a:r>
              <a:rPr lang="it-IT" dirty="0"/>
              <a:t>a) dei </a:t>
            </a:r>
            <a:r>
              <a:rPr lang="it-IT" dirty="0">
                <a:solidFill>
                  <a:srgbClr val="FF0000"/>
                </a:solidFill>
              </a:rPr>
              <a:t>rischi identificati associati</a:t>
            </a:r>
            <a:r>
              <a:rPr lang="it-IT" dirty="0"/>
              <a:t>: </a:t>
            </a:r>
            <a:endParaRPr lang="it-IT" dirty="0" smtClean="0"/>
          </a:p>
          <a:p>
            <a:pPr marL="457200" lvl="1" indent="0">
              <a:buNone/>
            </a:pPr>
            <a:r>
              <a:rPr lang="it-IT" dirty="0" smtClean="0"/>
              <a:t>…</a:t>
            </a:r>
            <a:endParaRPr lang="it-IT" dirty="0"/>
          </a:p>
          <a:p>
            <a:pPr marL="457200" lvl="1" indent="0">
              <a:buNone/>
            </a:pPr>
            <a:r>
              <a:rPr lang="it-IT" dirty="0" smtClean="0"/>
              <a:t>c</a:t>
            </a:r>
            <a:r>
              <a:rPr lang="it-IT" dirty="0"/>
              <a:t>) dei precedenti degli operatori in merito agli </a:t>
            </a:r>
            <a:r>
              <a:rPr lang="it-IT" dirty="0">
                <a:solidFill>
                  <a:srgbClr val="FF0000"/>
                </a:solidFill>
              </a:rPr>
              <a:t>esiti dei controlli ufficiali </a:t>
            </a:r>
            <a:r>
              <a:rPr lang="it-IT" dirty="0"/>
              <a:t>effettuati su di essi e alla loro conformità alla normativa di cui all’articolo 1, paragrafo 2 </a:t>
            </a:r>
          </a:p>
        </p:txBody>
      </p:sp>
    </p:spTree>
    <p:extLst>
      <p:ext uri="{BB962C8B-B14F-4D97-AF65-F5344CB8AC3E}">
        <p14:creationId xmlns:p14="http://schemas.microsoft.com/office/powerpoint/2010/main" val="6570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2</a:t>
            </a:r>
            <a:r>
              <a:rPr lang="it-IT" dirty="0"/>
              <a:t>. Le autorità competenti effettuano regolarmente controlli ufficiali, con la </a:t>
            </a:r>
            <a:r>
              <a:rPr lang="it-IT" dirty="0">
                <a:solidFill>
                  <a:srgbClr val="FF0000"/>
                </a:solidFill>
              </a:rPr>
              <a:t>frequenza opportuna determinata in base al rischio</a:t>
            </a:r>
            <a:r>
              <a:rPr lang="it-IT" dirty="0"/>
              <a:t>, per individuare eventuali violazioni intenzionali della normativa di cui all’articolo 1, paragrafo </a:t>
            </a:r>
            <a:r>
              <a:rPr lang="it-IT" dirty="0" smtClean="0"/>
              <a:t>2… </a:t>
            </a:r>
          </a:p>
          <a:p>
            <a:pPr marL="0" indent="0">
              <a:buNone/>
            </a:pPr>
            <a:r>
              <a:rPr lang="it-IT" dirty="0" smtClean="0"/>
              <a:t>4</a:t>
            </a:r>
            <a:r>
              <a:rPr lang="it-IT" dirty="0"/>
              <a:t>. I controlli ufficiali sono eseguiti senza preavviso, tranne nel caso in cui tale preavviso è necessario e debitamente giustificato per l’esecuzione del controllo </a:t>
            </a:r>
            <a:r>
              <a:rPr lang="it-IT" dirty="0" smtClean="0"/>
              <a:t>ufficiale…</a:t>
            </a:r>
          </a:p>
          <a:p>
            <a:pPr marL="0" indent="0">
              <a:buNone/>
            </a:pPr>
            <a:r>
              <a:rPr lang="it-IT" dirty="0" smtClean="0"/>
              <a:t>5</a:t>
            </a:r>
            <a:r>
              <a:rPr lang="it-IT" dirty="0"/>
              <a:t>. I controlli ufficiali sono effettuati, per quanto possibile, </a:t>
            </a:r>
            <a:r>
              <a:rPr lang="it-IT" dirty="0">
                <a:solidFill>
                  <a:srgbClr val="FF0000"/>
                </a:solidFill>
              </a:rPr>
              <a:t>in modo da mantenere al minimo necessario gli oneri amministrativi </a:t>
            </a:r>
            <a:r>
              <a:rPr lang="it-IT" dirty="0"/>
              <a:t>e le limitazioni delle attività operative per gli operatori, ma senza che ciò influisca negativamente sull’efficacia del </a:t>
            </a:r>
            <a:r>
              <a:rPr lang="it-IT" dirty="0" smtClean="0"/>
              <a:t>controllo.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17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789611" y="1690688"/>
            <a:ext cx="86127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ctr"/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LINEE GUIDA PER IL CONTROLLO UFFICIALE AI SENSI DEI REGOLAMENTI CE/882/2004 E CE/854/2004 </a:t>
            </a:r>
            <a:endParaRPr lang="it-IT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ctr"/>
            <a:r>
              <a:rPr lang="it-IT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Repertorio atti n.21/CSR del 10 novembre 2016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243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FUNZIONAMENTO DELL’AUTORITA’ COMPETENTE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Ai </a:t>
            </a:r>
            <a:r>
              <a:rPr lang="it-IT" dirty="0"/>
              <a:t>fini del </a:t>
            </a:r>
            <a:r>
              <a:rPr lang="it-IT" dirty="0">
                <a:solidFill>
                  <a:srgbClr val="FF0000"/>
                </a:solidFill>
              </a:rPr>
              <a:t>raggiungimento degli obiettivi in materia di controllo ufficiale </a:t>
            </a:r>
            <a:r>
              <a:rPr lang="it-IT" dirty="0"/>
              <a:t>le AC devono prevedere tra l’altro:</a:t>
            </a:r>
          </a:p>
          <a:p>
            <a:pPr marL="0" indent="0">
              <a:buNone/>
            </a:pPr>
            <a:r>
              <a:rPr lang="it-IT" dirty="0"/>
              <a:t>1. un sistema informativo e documentale che comprenda almeno l’anagrafica degli OSA e </a:t>
            </a:r>
            <a:r>
              <a:rPr lang="it-IT" dirty="0" smtClean="0"/>
              <a:t>la rilevazione </a:t>
            </a:r>
            <a:r>
              <a:rPr lang="it-IT" dirty="0"/>
              <a:t>dell’attività svolta e degli esiti;</a:t>
            </a:r>
          </a:p>
          <a:p>
            <a:pPr marL="0" indent="0">
              <a:buNone/>
            </a:pPr>
            <a:r>
              <a:rPr lang="it-IT" dirty="0"/>
              <a:t>2. una pianificazione del lavoro </a:t>
            </a:r>
            <a:r>
              <a:rPr lang="it-IT" dirty="0">
                <a:solidFill>
                  <a:srgbClr val="FF0000"/>
                </a:solidFill>
              </a:rPr>
              <a:t>basata sulla categorizzazione del rischio </a:t>
            </a:r>
            <a:r>
              <a:rPr lang="it-IT" dirty="0"/>
              <a:t>relativo delle </a:t>
            </a:r>
            <a:r>
              <a:rPr lang="it-IT" dirty="0" smtClean="0"/>
              <a:t>imprese alimentari </a:t>
            </a:r>
            <a:r>
              <a:rPr lang="it-IT" dirty="0"/>
              <a:t>e che stabilisca frequenze appropriate dell’attività di controllo nell’ottica </a:t>
            </a:r>
            <a:r>
              <a:rPr lang="it-IT" dirty="0" smtClean="0"/>
              <a:t>della  cooperazione </a:t>
            </a:r>
            <a:r>
              <a:rPr lang="it-IT" dirty="0"/>
              <a:t>multidisciplinare;</a:t>
            </a:r>
          </a:p>
          <a:p>
            <a:pPr marL="0" indent="0">
              <a:buNone/>
            </a:pPr>
            <a:r>
              <a:rPr lang="it-IT" dirty="0"/>
              <a:t>3. procedure documentate per l’esecuzione dei controlli ufficiali che comportano informazioni </a:t>
            </a:r>
            <a:r>
              <a:rPr lang="it-IT" dirty="0" smtClean="0"/>
              <a:t>e istruzioni </a:t>
            </a:r>
            <a:r>
              <a:rPr lang="it-IT" dirty="0"/>
              <a:t>al personale;</a:t>
            </a:r>
          </a:p>
          <a:p>
            <a:pPr marL="0" indent="0">
              <a:buNone/>
            </a:pPr>
            <a:r>
              <a:rPr lang="it-IT" dirty="0"/>
              <a:t>4. formazione, addestramento ed aggiornamento del personale deputato </a:t>
            </a:r>
            <a:r>
              <a:rPr lang="it-IT" dirty="0" smtClean="0"/>
              <a:t>ai controlli </a:t>
            </a:r>
            <a:r>
              <a:rPr lang="it-IT" dirty="0"/>
              <a:t>ufficiali;</a:t>
            </a:r>
          </a:p>
          <a:p>
            <a:pPr marL="0" indent="0">
              <a:buNone/>
            </a:pPr>
            <a:r>
              <a:rPr lang="it-IT" dirty="0"/>
              <a:t>5. audit ai sensi articolo 4 (6) del Regolamento CE 882/04.</a:t>
            </a:r>
          </a:p>
        </p:txBody>
      </p:sp>
    </p:spTree>
    <p:extLst>
      <p:ext uri="{BB962C8B-B14F-4D97-AF65-F5344CB8AC3E}">
        <p14:creationId xmlns:p14="http://schemas.microsoft.com/office/powerpoint/2010/main" val="40714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PROGRAMMAZIONE DEI CONTROLLI A LIVELLO DI ASL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7307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E</a:t>
            </a:r>
            <a:r>
              <a:rPr lang="it-IT" dirty="0"/>
              <a:t>’ necessario garantire che i controlli ufficiali siano eseguiti periodicamente, in base al </a:t>
            </a:r>
            <a:r>
              <a:rPr lang="it-IT" dirty="0">
                <a:solidFill>
                  <a:srgbClr val="FF0000"/>
                </a:solidFill>
              </a:rPr>
              <a:t>numero</a:t>
            </a:r>
            <a:r>
              <a:rPr lang="it-IT" dirty="0"/>
              <a:t> ed </a:t>
            </a:r>
            <a:r>
              <a:rPr lang="it-IT" dirty="0" smtClean="0"/>
              <a:t>alle </a:t>
            </a:r>
            <a:r>
              <a:rPr lang="it-IT" dirty="0" smtClean="0">
                <a:solidFill>
                  <a:srgbClr val="FF0000"/>
                </a:solidFill>
              </a:rPr>
              <a:t>dimensioni </a:t>
            </a:r>
            <a:r>
              <a:rPr lang="it-IT" dirty="0">
                <a:solidFill>
                  <a:srgbClr val="FF0000"/>
                </a:solidFill>
              </a:rPr>
              <a:t>delle imprese alimentari </a:t>
            </a:r>
            <a:r>
              <a:rPr lang="it-IT" dirty="0"/>
              <a:t>che incidono sul territorio, </a:t>
            </a:r>
            <a:r>
              <a:rPr lang="it-IT" dirty="0">
                <a:solidFill>
                  <a:srgbClr val="FF0000"/>
                </a:solidFill>
              </a:rPr>
              <a:t>alla categorizzazione del rischio </a:t>
            </a:r>
            <a:r>
              <a:rPr lang="it-IT" dirty="0"/>
              <a:t>delle </a:t>
            </a:r>
            <a:r>
              <a:rPr lang="it-IT" dirty="0" smtClean="0"/>
              <a:t>singole imprese </a:t>
            </a:r>
            <a:r>
              <a:rPr lang="it-IT" dirty="0"/>
              <a:t>alimentari (o di gruppi di imprese simili per tipologia produttiva) e con la frequenza </a:t>
            </a:r>
            <a:r>
              <a:rPr lang="it-IT" dirty="0" smtClean="0"/>
              <a:t>appropriata, tenendo </a:t>
            </a:r>
            <a:r>
              <a:rPr lang="it-IT" dirty="0"/>
              <a:t>conto anche dell’analisi degli </a:t>
            </a:r>
            <a:r>
              <a:rPr lang="it-IT" dirty="0">
                <a:solidFill>
                  <a:srgbClr val="FF0000"/>
                </a:solidFill>
              </a:rPr>
              <a:t>esiti relativi all’attività di controllo degli anni precedenti</a:t>
            </a:r>
            <a:r>
              <a:rPr lang="it-IT" dirty="0"/>
              <a:t>, dei </a:t>
            </a:r>
            <a:r>
              <a:rPr lang="it-IT" dirty="0" smtClean="0"/>
              <a:t>risultati pregressi </a:t>
            </a:r>
            <a:r>
              <a:rPr lang="it-IT" dirty="0"/>
              <a:t>dell’autocontrollo delle imprese e di qualsiasi altra informazione che possa indicare eventuali </a:t>
            </a:r>
            <a:r>
              <a:rPr lang="it-IT" dirty="0" smtClean="0"/>
              <a:t>non conformità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Al </a:t>
            </a:r>
            <a:r>
              <a:rPr lang="it-IT" dirty="0"/>
              <a:t>fine di ottemperare agli obblighi del controllo ufficiale, devono essere garantite le </a:t>
            </a:r>
            <a:r>
              <a:rPr lang="it-IT" dirty="0" smtClean="0"/>
              <a:t>adeguate risorse </a:t>
            </a:r>
            <a:r>
              <a:rPr lang="it-IT" dirty="0"/>
              <a:t>umane ed economiche.  </a:t>
            </a:r>
            <a:r>
              <a:rPr lang="it-IT" dirty="0" smtClean="0"/>
              <a:t>La </a:t>
            </a:r>
            <a:r>
              <a:rPr lang="it-IT" dirty="0"/>
              <a:t>classificazione delle imprese in base ad una categorizzazione del rischio relativo potenziale, </a:t>
            </a:r>
            <a:r>
              <a:rPr lang="it-IT" dirty="0" smtClean="0"/>
              <a:t>diventa, pertanto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propedeutica ad un’elaborazione dei piani regionali di programmazione del controllo ufficiale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5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0783" y="7457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Nel caso degli stabilimenti soggetti a </a:t>
            </a:r>
            <a:r>
              <a:rPr lang="it-IT" dirty="0">
                <a:solidFill>
                  <a:srgbClr val="FF0000"/>
                </a:solidFill>
              </a:rPr>
              <a:t>riconoscimento</a:t>
            </a:r>
            <a:r>
              <a:rPr lang="it-IT" dirty="0"/>
              <a:t>, è opportuno che l’attribuzione del rischio </a:t>
            </a:r>
            <a:r>
              <a:rPr lang="it-IT" dirty="0" smtClean="0"/>
              <a:t>venga effettuata </a:t>
            </a:r>
            <a:r>
              <a:rPr lang="it-IT" dirty="0"/>
              <a:t>in modo specifico e, per quanto possibile, in relazione </a:t>
            </a:r>
            <a:r>
              <a:rPr lang="it-IT" dirty="0">
                <a:solidFill>
                  <a:srgbClr val="FF0000"/>
                </a:solidFill>
              </a:rPr>
              <a:t>ad ogni singola azienda</a:t>
            </a:r>
            <a:r>
              <a:rPr lang="it-IT" dirty="0"/>
              <a:t>, </a:t>
            </a:r>
            <a:r>
              <a:rPr lang="it-IT" dirty="0" smtClean="0"/>
              <a:t>mediante l’adozione </a:t>
            </a:r>
            <a:r>
              <a:rPr lang="it-IT" dirty="0"/>
              <a:t>di appositi strumenti di </a:t>
            </a:r>
            <a:r>
              <a:rPr lang="it-IT" dirty="0" smtClean="0"/>
              <a:t>valutazione</a:t>
            </a:r>
          </a:p>
          <a:p>
            <a:pPr marL="0" indent="0">
              <a:buNone/>
            </a:pPr>
            <a:r>
              <a:rPr lang="it-IT" dirty="0"/>
              <a:t>Inoltre, per le aziende alimentari </a:t>
            </a:r>
            <a:r>
              <a:rPr lang="it-IT" dirty="0">
                <a:solidFill>
                  <a:srgbClr val="FF0000"/>
                </a:solidFill>
              </a:rPr>
              <a:t>non soggette a riconoscimento </a:t>
            </a:r>
            <a:r>
              <a:rPr lang="it-IT" dirty="0"/>
              <a:t>e per tutte quelle del dettaglio, è </a:t>
            </a:r>
            <a:r>
              <a:rPr lang="it-IT" dirty="0" smtClean="0"/>
              <a:t>necessario procedere </a:t>
            </a:r>
            <a:r>
              <a:rPr lang="it-IT" dirty="0"/>
              <a:t>all’individuazione di un livello di rischio base, predefinito e potenziale, che </a:t>
            </a:r>
            <a:r>
              <a:rPr lang="it-IT" dirty="0">
                <a:solidFill>
                  <a:srgbClr val="FF0000"/>
                </a:solidFill>
              </a:rPr>
              <a:t>contrassegni le </a:t>
            </a:r>
            <a:r>
              <a:rPr lang="it-IT" dirty="0" smtClean="0">
                <a:solidFill>
                  <a:srgbClr val="FF0000"/>
                </a:solidFill>
              </a:rPr>
              <a:t>diverse tipologie </a:t>
            </a:r>
            <a:r>
              <a:rPr lang="it-IT" dirty="0">
                <a:solidFill>
                  <a:srgbClr val="FF0000"/>
                </a:solidFill>
              </a:rPr>
              <a:t>di imprese</a:t>
            </a:r>
            <a:r>
              <a:rPr lang="it-IT" dirty="0"/>
              <a:t> e che sia riferibile, essenzialmente, alla natura del ciclo produttivo da esse </a:t>
            </a:r>
            <a:r>
              <a:rPr lang="it-IT" dirty="0" smtClean="0"/>
              <a:t>effettuato….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9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809897"/>
            <a:ext cx="10515600" cy="5367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A puro titolo di esempio, le imprese alimentari di cui sopra potrebbero essere classificate nel modo seguente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dirty="0"/>
              <a:t>• </a:t>
            </a:r>
            <a:r>
              <a:rPr lang="it-IT" dirty="0">
                <a:solidFill>
                  <a:srgbClr val="FF0000"/>
                </a:solidFill>
              </a:rPr>
              <a:t>imprese a rischio elevato</a:t>
            </a:r>
            <a:r>
              <a:rPr lang="it-IT" dirty="0"/>
              <a:t>, fra le quali devono essere annoverate alcune attività </a:t>
            </a:r>
            <a:r>
              <a:rPr lang="it-IT" dirty="0" smtClean="0"/>
              <a:t>di produzione </a:t>
            </a:r>
            <a:r>
              <a:rPr lang="it-IT" dirty="0"/>
              <a:t>di </a:t>
            </a:r>
            <a:r>
              <a:rPr lang="it-IT" u="sng" dirty="0"/>
              <a:t>alimenti particolarmente elaborati </a:t>
            </a:r>
            <a:r>
              <a:rPr lang="it-IT" dirty="0"/>
              <a:t>e la </a:t>
            </a:r>
            <a:r>
              <a:rPr lang="it-IT" u="sng" dirty="0"/>
              <a:t>ristorazione (pubblica o collettiva);</a:t>
            </a:r>
          </a:p>
          <a:p>
            <a:pPr marL="457200" lvl="1" indent="0">
              <a:buNone/>
            </a:pPr>
            <a:r>
              <a:rPr lang="it-IT" dirty="0"/>
              <a:t>• </a:t>
            </a:r>
            <a:r>
              <a:rPr lang="it-IT" dirty="0">
                <a:solidFill>
                  <a:srgbClr val="FF0000"/>
                </a:solidFill>
              </a:rPr>
              <a:t>imprese a rischio medio</a:t>
            </a:r>
            <a:r>
              <a:rPr lang="it-IT" dirty="0"/>
              <a:t>, fra le quali devono essere considerate le altre attività </a:t>
            </a:r>
            <a:r>
              <a:rPr lang="it-IT" dirty="0" smtClean="0"/>
              <a:t>di produzione</a:t>
            </a:r>
            <a:r>
              <a:rPr lang="it-IT" dirty="0"/>
              <a:t>, le </a:t>
            </a:r>
            <a:r>
              <a:rPr lang="it-IT" u="sng" dirty="0"/>
              <a:t>grandi strutture commerciali di vendita </a:t>
            </a:r>
            <a:r>
              <a:rPr lang="it-IT" dirty="0"/>
              <a:t>(supermercati, ipermercati, ecc.), </a:t>
            </a:r>
            <a:r>
              <a:rPr lang="it-IT" dirty="0" smtClean="0"/>
              <a:t>gli esercizi </a:t>
            </a:r>
            <a:r>
              <a:rPr lang="it-IT" dirty="0"/>
              <a:t>di vendita specializzata di prodotti di origine animale e gli esercizi </a:t>
            </a:r>
            <a:r>
              <a:rPr lang="it-IT" dirty="0" smtClean="0"/>
              <a:t>di somministrazione </a:t>
            </a:r>
            <a:r>
              <a:rPr lang="it-IT" dirty="0"/>
              <a:t>diversi da quelli di ristorazione (bar, pub, ecc.);</a:t>
            </a:r>
          </a:p>
          <a:p>
            <a:pPr marL="457200" lvl="1" indent="0">
              <a:buNone/>
            </a:pPr>
            <a:r>
              <a:rPr lang="it-IT" dirty="0"/>
              <a:t>• </a:t>
            </a:r>
            <a:r>
              <a:rPr lang="it-IT" dirty="0">
                <a:solidFill>
                  <a:srgbClr val="FF0000"/>
                </a:solidFill>
              </a:rPr>
              <a:t>imprese a rischio basso</a:t>
            </a:r>
            <a:r>
              <a:rPr lang="it-IT" dirty="0"/>
              <a:t>, che comprendono </a:t>
            </a:r>
            <a:r>
              <a:rPr lang="it-IT" u="sng" dirty="0"/>
              <a:t>tutte le altre</a:t>
            </a:r>
            <a:r>
              <a:rPr lang="it-IT" dirty="0"/>
              <a:t>, incluse quelle della </a:t>
            </a:r>
            <a:r>
              <a:rPr lang="it-IT" dirty="0" smtClean="0"/>
              <a:t>produzione primaria </a:t>
            </a:r>
            <a:r>
              <a:rPr lang="it-IT" dirty="0"/>
              <a:t>vegetale.</a:t>
            </a:r>
          </a:p>
        </p:txBody>
      </p:sp>
    </p:spTree>
    <p:extLst>
      <p:ext uri="{BB962C8B-B14F-4D97-AF65-F5344CB8AC3E}">
        <p14:creationId xmlns:p14="http://schemas.microsoft.com/office/powerpoint/2010/main" val="40967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1312</Words>
  <Application>Microsoft Office PowerPoint</Application>
  <PresentationFormat>Widescreen</PresentationFormat>
  <Paragraphs>102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Tema di Office</vt:lpstr>
      <vt:lpstr>L’innovazione digitale e corrispondenti semplificazioni normative e procedurali Esempi applicativi</vt:lpstr>
      <vt:lpstr>REGOLAMENTO (UE) 2017/625  DEL PARLAMENTO EUROPEO E DEL CONSIGLIO  del 15 marzo 2017  </vt:lpstr>
      <vt:lpstr>Presentazione standard di PowerPoint</vt:lpstr>
      <vt:lpstr>Presentazione standard di PowerPoint</vt:lpstr>
      <vt:lpstr>Presentazione standard di PowerPoint</vt:lpstr>
      <vt:lpstr>FUNZIONAMENTO DELL’AUTORITA’ COMPETENTE </vt:lpstr>
      <vt:lpstr>PROGRAMMAZIONE DEI CONTROLLI A LIVELLO DI ASL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PROGRAMMA DI SORVEGLIANZA DELL’INFEZIONE DA MTBC NELLE PROVINCE INDENNI DA MALATTIA PER IL MANTENIMENTO DELLO STATUS</vt:lpstr>
      <vt:lpstr>I fattori di rischio minimi, da considerare nella propria analisi del rischio e programmazione, sono i seguenti:</vt:lpstr>
      <vt:lpstr>ESEMPIO PROGRAMMAZIONE FVG 2024 </vt:lpstr>
      <vt:lpstr>Presentazione standard di PowerPoint</vt:lpstr>
      <vt:lpstr>Presentazione standard di PowerPoint</vt:lpstr>
      <vt:lpstr>Il sistema prevede la definizione e la configurazione di</vt:lpstr>
      <vt:lpstr>Presentazione standard di PowerPoint</vt:lpstr>
      <vt:lpstr>Presentazione standard di PowerPoint</vt:lpstr>
      <vt:lpstr>Caratterizzazione delle risorse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Formazione operatori del Controllo Ufficiale attraverso un simulatore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Poli Ivan</dc:creator>
  <cp:lastModifiedBy>Poli Ivan</cp:lastModifiedBy>
  <cp:revision>35</cp:revision>
  <dcterms:created xsi:type="dcterms:W3CDTF">2024-11-15T12:43:28Z</dcterms:created>
  <dcterms:modified xsi:type="dcterms:W3CDTF">2024-11-18T07:42:34Z</dcterms:modified>
</cp:coreProperties>
</file>