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913" r:id="rId6"/>
  </p:sldMasterIdLst>
  <p:notesMasterIdLst>
    <p:notesMasterId r:id="rId22"/>
  </p:notesMasterIdLst>
  <p:handoutMasterIdLst>
    <p:handoutMasterId r:id="rId23"/>
  </p:handoutMasterIdLst>
  <p:sldIdLst>
    <p:sldId id="275" r:id="rId7"/>
    <p:sldId id="322" r:id="rId8"/>
    <p:sldId id="323" r:id="rId9"/>
    <p:sldId id="276" r:id="rId10"/>
    <p:sldId id="311" r:id="rId11"/>
    <p:sldId id="321" r:id="rId12"/>
    <p:sldId id="316" r:id="rId13"/>
    <p:sldId id="312" r:id="rId14"/>
    <p:sldId id="313" r:id="rId15"/>
    <p:sldId id="315" r:id="rId16"/>
    <p:sldId id="317" r:id="rId17"/>
    <p:sldId id="319" r:id="rId18"/>
    <p:sldId id="314" r:id="rId19"/>
    <p:sldId id="318" r:id="rId20"/>
    <p:sldId id="320" r:id="rId21"/>
  </p:sldIdLst>
  <p:sldSz cx="9144000" cy="6858000" type="screen4x3"/>
  <p:notesSz cx="6794500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78483" autoAdjust="0"/>
  </p:normalViewPr>
  <p:slideViewPr>
    <p:cSldViewPr>
      <p:cViewPr varScale="1">
        <p:scale>
          <a:sx n="83" d="100"/>
          <a:sy n="83" d="100"/>
        </p:scale>
        <p:origin x="2526" y="84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444" y="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D3BFE5F-B293-4D89-6D26-62AB11C171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7F63ABB-27D7-598F-74E3-B20B34FD09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697CFC6-BF4B-CC56-0CD3-9C96910BB6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882FFA76-83DB-8130-2DF8-E17B18CA21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13A147-8531-4339-814D-CBC005455F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3AD152E-53A6-9610-2D53-2B812EE02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DFD7C44-D520-09ED-23EE-1F2429C0EF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F8BDF56-851E-4F5A-F6BE-5A0BF5C64F1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FC7B8DA3-72BE-01C4-3169-C4154C2C0C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DBF39658-B405-A57C-A6A5-ED77FA080A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61335CB8-15A9-0988-05F7-0B77D924B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0A0A99-0AA1-4F2B-AED4-0C96C133A9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us.acca.it/supporto-al-rup-nel-nuovo-codice-appalti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0A0A99-0AA1-4F2B-AED4-0C96C133A9B3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198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4701734-296B-A06E-1C25-BB7ADAAD6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3D71D77D-C279-4997-B385-53E8A7151D79}" type="slidenum">
              <a:rPr lang="it-IT" altLang="it-IT" sz="1200" smtClean="0">
                <a:latin typeface="Times New Roman" panose="02020603050405020304" pitchFamily="18" charset="0"/>
              </a:rPr>
              <a:pPr/>
              <a:t>11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446D15F-6D6A-55D3-3140-148B2B081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7352A64-5EEB-ECE1-37CE-1409BC448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D015088-1BA5-05E3-1ECF-E3ADEB53A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DE0E9013-7ED8-4610-BFE6-1BEA641D562B}" type="slidenum">
              <a:rPr lang="it-IT" altLang="it-IT" sz="1200" smtClean="0">
                <a:latin typeface="Times New Roman" panose="02020603050405020304" pitchFamily="18" charset="0"/>
              </a:rPr>
              <a:pPr/>
              <a:t>12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36C578C-B33A-CFEE-BA0E-B610B5570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10CFDB2-9EBF-4B6E-D70C-F39E39CB1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un </a:t>
            </a:r>
            <a:r>
              <a:rPr lang="it-IT" sz="13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coordinatore dei flussi informativi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 all’interno della </a:t>
            </a:r>
            <a:r>
              <a:rPr lang="it-IT" sz="1300" b="1" i="0" u="none" strike="noStrike" dirty="0">
                <a:solidFill>
                  <a:srgbClr val="0306B1"/>
                </a:solidFill>
                <a:effectLst/>
                <a:latin typeface="Aptos" panose="020B0004020202020204" pitchFamily="34" charset="0"/>
                <a:hlinkClick r:id="rId3"/>
              </a:rPr>
              <a:t>struttura di supporto al RUP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 (uno per ogni intervento).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Per diventare un buon BIM Coordinator e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delineare una gestione ottimale del flusso informativo è opportuno avere dimestichezza con l’apparato normativo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, con tutti gli standard ed i processi BIM. È necessario focalizzarsi sugli obiettivi di progetto, sulla costituzione dei </a:t>
            </a:r>
            <a:r>
              <a:rPr lang="it-IT" sz="1300" b="0" i="1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deliverables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 gestionali e sulla metodologia di sviluppo e di produzione degli elementi documentali, operativi e tecnici di commessa.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2355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D015088-1BA5-05E3-1ECF-E3ADEB53A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DE0E9013-7ED8-4610-BFE6-1BEA641D562B}" type="slidenum">
              <a:rPr lang="it-IT" altLang="it-IT" sz="1200" smtClean="0">
                <a:latin typeface="Times New Roman" panose="02020603050405020304" pitchFamily="18" charset="0"/>
              </a:rPr>
              <a:pPr/>
              <a:t>13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36C578C-B33A-CFEE-BA0E-B610B5570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10CFDB2-9EBF-4B6E-D70C-F39E39CB1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300" dirty="0">
                <a:latin typeface="Aptos" panose="020B0004020202020204" pitchFamily="34" charset="0"/>
              </a:rPr>
              <a:t>Copiare da chi ha già avviato positivamente il percorso.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300" dirty="0">
                <a:latin typeface="Aptos" panose="020B0004020202020204" pitchFamily="34" charset="0"/>
              </a:rPr>
              <a:t>Rivedere ed adattarsi </a:t>
            </a:r>
            <a:r>
              <a:rPr lang="it-IT" altLang="it-IT" sz="1300" dirty="0">
                <a:highlight>
                  <a:srgbClr val="FFFF00"/>
                </a:highlight>
                <a:latin typeface="Aptos" panose="020B0004020202020204" pitchFamily="34" charset="0"/>
              </a:rPr>
              <a:t>al cambiamento delle norme e</a:t>
            </a:r>
            <a:r>
              <a:rPr lang="it-IT" altLang="it-IT" sz="1300" dirty="0">
                <a:latin typeface="Aptos" panose="020B0004020202020204" pitchFamily="34" charset="0"/>
              </a:rPr>
              <a:t> della tecnologia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300" dirty="0">
                <a:latin typeface="Aptos" panose="020B0004020202020204" pitchFamily="34" charset="0"/>
              </a:rPr>
              <a:t>L’esperienza diretta sul campo</a:t>
            </a:r>
            <a:endParaRPr lang="it-IT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D015088-1BA5-05E3-1ECF-E3ADEB53A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DE0E9013-7ED8-4610-BFE6-1BEA641D562B}" type="slidenum">
              <a:rPr lang="it-IT" altLang="it-IT" sz="1200" smtClean="0">
                <a:latin typeface="Times New Roman" panose="02020603050405020304" pitchFamily="18" charset="0"/>
              </a:rPr>
              <a:pPr/>
              <a:t>14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36C578C-B33A-CFEE-BA0E-B610B5570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10CFDB2-9EBF-4B6E-D70C-F39E39CB1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300" dirty="0">
                <a:latin typeface="Aptos" panose="020B0004020202020204" pitchFamily="34" charset="0"/>
              </a:rPr>
              <a:t>Verifica costante delle nuove esigenze</a:t>
            </a:r>
          </a:p>
          <a:p>
            <a:pPr eaLnBrk="1" hangingPunct="1"/>
            <a:r>
              <a:rPr lang="it-IT" altLang="it-IT" sz="1300" dirty="0">
                <a:latin typeface="Aptos" panose="020B0004020202020204" pitchFamily="34" charset="0"/>
              </a:rPr>
              <a:t>Revisione costante dell’atto organizzativo</a:t>
            </a:r>
          </a:p>
          <a:p>
            <a:pPr algn="l" fontAlgn="base"/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La Norma </a:t>
            </a:r>
            <a:r>
              <a:rPr lang="it-IT" sz="13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UNI 11337-7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 prescrive una serie di requisiti necessari per poter accedere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all’</a:t>
            </a:r>
            <a:r>
              <a:rPr lang="it-IT" sz="13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esame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 di BIM Coordinator</a:t>
            </a:r>
          </a:p>
          <a:p>
            <a:pPr algn="l" fontAlgn="base"/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un grado di istruzione pari almeno al diploma di scuola media di secondo grado;</a:t>
            </a:r>
          </a:p>
          <a:p>
            <a:pPr algn="l" fontAlgn="base">
              <a:buFont typeface="Arial" panose="020B0604020202020204" pitchFamily="34" charset="0"/>
              <a:buNone/>
            </a:pP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almeno tre anni di esperienza di lavoro generica in area tecnica;</a:t>
            </a:r>
          </a:p>
          <a:p>
            <a:pPr algn="l" fontAlgn="base">
              <a:buFont typeface="Arial" panose="020B0604020202020204" pitchFamily="34" charset="0"/>
              <a:buNone/>
            </a:pP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almeno un anno di esperienza di lavoro specifica con il metodo BIM adeguato al profilo professionale richiesto.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8138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il percorso è ancora lungo e non termina mai perché il BIM è in costante evoluzione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0A0A99-0AA1-4F2B-AED4-0C96C133A9B3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104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F7AB95B-9A72-A917-767E-89534CF25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977DB5AD-FBE0-4DA9-AF1A-A10F8E335925}" type="slidenum">
              <a:rPr lang="it-IT" altLang="it-IT" sz="1200" smtClean="0">
                <a:latin typeface="Times New Roman" panose="02020603050405020304" pitchFamily="18" charset="0"/>
              </a:rPr>
              <a:pPr/>
              <a:t>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89A6CE-F296-F918-5D32-205BE801D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42157A5-1B07-EDC7-4B23-C3808596E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sz="1300" b="0" i="1" dirty="0">
                <a:solidFill>
                  <a:srgbClr val="7B7B7B"/>
                </a:solidFill>
                <a:effectLst/>
                <a:latin typeface="Aptos" panose="020B0004020202020204" pitchFamily="34" charset="0"/>
              </a:rPr>
              <a:t>per la progettazione e la realizzazione di </a:t>
            </a:r>
            <a:r>
              <a:rPr lang="it-IT" sz="1300" b="1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opere di nuova costruzione e per gli interventi su costruzioni esistenti</a:t>
            </a:r>
            <a:r>
              <a:rPr lang="it-IT" sz="1300" b="0" i="1" dirty="0">
                <a:solidFill>
                  <a:srgbClr val="7B7B7B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 </a:t>
            </a:r>
            <a:r>
              <a:rPr lang="it-IT" sz="1300" b="0" i="1" dirty="0">
                <a:solidFill>
                  <a:srgbClr val="7B7B7B"/>
                </a:solidFill>
                <a:effectLst/>
                <a:latin typeface="Aptos" panose="020B0004020202020204" pitchFamily="34" charset="0"/>
              </a:rPr>
              <a:t>con </a:t>
            </a:r>
            <a:r>
              <a:rPr lang="it-IT" sz="1300" b="1" i="1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stima del costo presunto dei lavori di importo superiore a 2 milioni di euro</a:t>
            </a:r>
            <a:r>
              <a:rPr lang="it-IT" sz="1300" b="0" i="1" dirty="0">
                <a:solidFill>
                  <a:srgbClr val="7B7B7B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eaLnBrk="1" hangingPunct="1"/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 Il RUP (o di fase)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svolgono  i  propri compiti  con  il  supporto  dei  dipendenti  della  stazione appaltante. 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 Il  RUP  può  delegare  al  personale  della  stazione appaltante,  dell’ente  concedente,  della  centrale  di committenza ovvero del soggetto aggregatore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</a:rPr>
              <a:t>lo svolgimento di mere operazioni esecutive,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FF0000"/>
                </a:highlight>
                <a:latin typeface="Aptos" panose="020B0004020202020204" pitchFamily="34" charset="0"/>
              </a:rPr>
              <a:t>esclusa ogni attività di verifica e di valutazione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, nell’ambito del ciclo di vita digitale dei contratti pubblici, incluso l’accesso alle piattaforme di cui all’articolo 25 del codice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</a:rPr>
              <a:t>e ai servizi messi a disposizione dall’ANAC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eaLnBrk="1" hangingPunct="1"/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Il FVOE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</a:rPr>
              <a:t>supporta le imprese consentendo loro di inserire dati e certificazioni richiesti per poter partecipare alle gare d’appalto. 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Con il FVOE possono, quindi, creare un loro archivio personale per conservare tutta la documentazione in fase di partecipazione per l’assegnazione dei contratti pubblici. (</a:t>
            </a:r>
            <a:r>
              <a:rPr lang="it-IT" sz="13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La validità temporale delle certificazioni riguardanti i requisiti di carattere generale è stabilita convenzionalmente in 120 giorni, ove non diversamente previsto)</a:t>
            </a:r>
            <a:endParaRPr lang="it-IT" altLang="it-IT" sz="1300" dirty="0"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8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F7AB95B-9A72-A917-767E-89534CF25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977DB5AD-FBE0-4DA9-AF1A-A10F8E335925}" type="slidenum">
              <a:rPr lang="it-IT" altLang="it-IT" sz="1200" smtClean="0">
                <a:latin typeface="Times New Roman" panose="02020603050405020304" pitchFamily="18" charset="0"/>
              </a:rPr>
              <a:pPr/>
              <a:t>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89A6CE-F296-F918-5D32-205BE801D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42157A5-1B07-EDC7-4B23-C3808596E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Alcuni pensano 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BIM come a un insieme di software o a un nuovo modo di disegnare in 3D.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it-IT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Gestione delle informazioni</a:t>
            </a: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 realtà, il BIM riguarda l’aggregazione, l’organizzazione, la condivisione e l’aggiornamento continuo di dati relativi a ogni fase del progetto (dall’ideazione, alla costruzione, fino alla manutenzione).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definizione di BIM 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 “metodologia di progettazione” sia riduttiva: è più appropriato parlare di una </a:t>
            </a:r>
            <a:r>
              <a:rPr lang="it-IT" sz="13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gestione integrata e strutturata delle informazioni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che consente di prendere decisioni più consapevoli e coordinate lungo tutto il processo.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BIM è un </a:t>
            </a:r>
            <a:r>
              <a:rPr lang="it-IT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ecosistema digitale</a:t>
            </a: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che permette di gestire in modo efficace e coordinato tutte le informazioni di un’opera, dal concept iniziale fino alla sua demolizione o riqualificazione. Parlare di </a:t>
            </a:r>
            <a:r>
              <a:rPr lang="it-IT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gestione delle informazioni</a:t>
            </a: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è quindi il modo più accurato per descrivere il suo vero valore.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819F442-C476-472C-34B7-B2232AD95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4654D3FA-F011-4B27-902C-78DD310A9EAD}" type="slidenum">
              <a:rPr lang="it-IT" altLang="it-IT" sz="1200" smtClean="0">
                <a:latin typeface="Times New Roman" panose="02020603050405020304" pitchFamily="18" charset="0"/>
              </a:rPr>
              <a:pPr/>
              <a:t>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ED29E6C-3732-F913-C149-B6554860C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B516CF7-DB2F-9750-3ADF-4DCC9DEF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1" kern="1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Limitata scala di applicazione</a:t>
            </a:r>
            <a:r>
              <a:rPr lang="it-IT" sz="1300" kern="1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l'ente locale non ha progetti di grande entità, potrebbe sembrare difficile giustificare l'adozione del BIM. Tuttavia, anche in progetti di piccola scala, il BIM può 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portare benefici in termini di precisione, riduzione degli sprechi e gestione dei dati.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3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1" kern="1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Collaborazione con altri enti</a:t>
            </a:r>
            <a:r>
              <a:rPr lang="it-IT" sz="1300" kern="1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Per ottimizzare i costi e le risorse, un'opzione è quella di collaborare con altre amministrazioni locali e condividere i percorsi.</a:t>
            </a:r>
            <a:endParaRPr lang="it-IT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3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819F442-C476-472C-34B7-B2232AD95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4654D3FA-F011-4B27-902C-78DD310A9EAD}" type="slidenum">
              <a:rPr lang="it-IT" altLang="it-IT" sz="1200" smtClean="0">
                <a:latin typeface="Times New Roman" panose="02020603050405020304" pitchFamily="18" charset="0"/>
              </a:rPr>
              <a:pPr/>
              <a:t>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ED29E6C-3732-F913-C149-B6554860C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B516CF7-DB2F-9750-3ADF-4DCC9DEF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dirty="0">
                <a:latin typeface="Aptos" panose="020B0004020202020204" pitchFamily="34" charset="0"/>
              </a:rPr>
              <a:t>Gestione del Ciclo di Vita dell’opera e la sua </a:t>
            </a:r>
            <a:r>
              <a:rPr lang="it-IT" sz="1300" b="1" dirty="0">
                <a:latin typeface="Aptos" panose="020B0004020202020204" pitchFamily="34" charset="0"/>
              </a:rPr>
              <a:t>manutenzione - </a:t>
            </a:r>
            <a:r>
              <a:rPr lang="it-IT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Maggiore Efficienza e Riduzione degli Errori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457200" algn="l"/>
              </a:tabLst>
            </a:pPr>
            <a:r>
              <a:rPr lang="it-IT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adatta al cambiamento repentino nelle fasi di approvazione del progetto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 typeface="+mj-lt"/>
              <a:buNone/>
              <a:tabLst>
                <a:tab pos="457200" algn="l"/>
              </a:tabLst>
              <a:defRPr/>
            </a:pP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BIM consente di creare modelli digitali dettagliati, 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riducendo gli errori di progettazione 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minimizzazione degli errori e delle incoerenze nel progetto;</a:t>
            </a:r>
            <a:endParaRPr lang="it-IT" sz="13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 typeface="+mj-lt"/>
              <a:buNone/>
              <a:tabLst>
                <a:tab pos="457200" algn="l"/>
              </a:tabLst>
              <a:defRPr/>
            </a:pP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Individuazione anticipata di interferenze tra discipline (</a:t>
            </a:r>
            <a:r>
              <a:rPr lang="it-IT" sz="1300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clash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detection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Maggiori facilità nella gestione delle modifiche in corso d’opera.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457200" algn="l"/>
              </a:tabLst>
            </a:pPr>
            <a:r>
              <a:rPr lang="it-IT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Collaborazione Migliorata </a:t>
            </a: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Favorisce un ambiente di lavoro integrato 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grazie alla condivisione dei dati tra progettisti, costruttori e committenti. Migliora la comunicazione (INVIO DEI FILE </a:t>
            </a:r>
            <a:r>
              <a:rPr lang="it-IT" sz="1300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WEtranfert</a:t>
            </a:r>
            <a:r>
              <a:rPr lang="it-IT" sz="13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) tra le parti </a:t>
            </a: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grazie a un modello unico e aggiornato.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3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Aumento dell’efficienza operativa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: riduzione di tempi e costi, </a:t>
            </a:r>
            <a:r>
              <a:rPr lang="it-IT" sz="13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Miglioramento della trasparenza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it-IT" sz="13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standardizzazione e tracciabilità delle informazioni per tutti gli attori coinvolti</a:t>
            </a:r>
            <a:r>
              <a:rPr lang="it-IT" sz="13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, dalle fasi di progettazione alla gestione della manutenzione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it-IT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457200" algn="l"/>
              </a:tabLst>
            </a:pP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569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57E07A7-CFBD-D27B-3483-C4759F383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FB689714-F13D-4BE8-9FAC-AD40D425CEF0}" type="slidenum">
              <a:rPr lang="it-IT" altLang="it-IT" sz="1200" smtClean="0">
                <a:latin typeface="Times New Roman" panose="02020603050405020304" pitchFamily="18" charset="0"/>
              </a:rPr>
              <a:pPr/>
              <a:t>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858677B-D252-2BF6-3A4C-D6D16AFF8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2083D64-13E4-1CB7-E54E-33DE6A898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altLang="it-IT" sz="1300" dirty="0">
                <a:latin typeface="Aptos" panose="020B0004020202020204" pitchFamily="34" charset="0"/>
              </a:rPr>
              <a:t>Progettazione predisposta da un Ente che poi passa la realizzazione ad un altro. Il BIM risponde anche a questo. Continuità progettuale.</a:t>
            </a:r>
          </a:p>
          <a:p>
            <a:pPr eaLnBrk="1" hangingPunct="1"/>
            <a:r>
              <a:rPr lang="it-IT" altLang="it-IT" sz="1300" dirty="0">
                <a:latin typeface="Aptos" panose="020B0004020202020204" pitchFamily="34" charset="0"/>
              </a:rPr>
              <a:t>Un ente realizza e poi qualcuno fa la manutenzione e viceversa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F58761D-BAA3-F019-B3B1-E8E6F27CD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DBF3D547-3B7D-4DB2-9C13-BA68C47D2231}" type="slidenum">
              <a:rPr lang="it-IT" altLang="it-IT" sz="1200" smtClean="0">
                <a:latin typeface="Times New Roman" panose="02020603050405020304" pitchFamily="18" charset="0"/>
              </a:rPr>
              <a:pPr/>
              <a:t>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F2E6A9C-BE8E-D961-670E-D79F15760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8A766F2-F51C-322A-8980-EAC329201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t-IT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redigere e adottare un </a:t>
            </a:r>
            <a:r>
              <a:rPr lang="it-IT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atto di organizzazione</a:t>
            </a:r>
            <a:r>
              <a:rPr lang="it-IT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per </a:t>
            </a:r>
            <a:r>
              <a:rPr lang="it-IT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la formale e analitica esplicazione delle procedure di controllo e gestione volte a digitalizzare il sistema </a:t>
            </a:r>
            <a:r>
              <a:rPr lang="it-IT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organizzativo dei processi relativi all’affidamento e alla esecuzione dei contratti pubblici, oltre che per la gestione del ciclo di vita dei beni disponibili e indisponibili.</a:t>
            </a:r>
            <a:br>
              <a:rPr lang="it-IT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</a:br>
            <a:br>
              <a:rPr lang="it-IT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poppins" panose="00000500000000000000" pitchFamily="2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poppins" panose="00000500000000000000" pitchFamily="2" charset="0"/>
              </a:rPr>
              <a:t>E’ impensabile fare tutto da soli! </a:t>
            </a:r>
            <a:endParaRPr lang="it-IT" altLang="it-IT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0032404-89AD-FE8C-6D39-0CAEFC6DB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C3808D23-6BB9-416E-AF74-93CDCA8767BA}" type="slidenum">
              <a:rPr lang="it-IT" altLang="it-IT" sz="1200" smtClean="0">
                <a:latin typeface="Times New Roman" panose="02020603050405020304" pitchFamily="18" charset="0"/>
              </a:rPr>
              <a:pPr/>
              <a:t>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95B2A49-0BF5-1751-CEAB-C933F6D0B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811B068-2AE2-6365-F2F3-0DCF0478B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r>
              <a:rPr lang="it-IT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poppins" panose="00000500000000000000" pitchFamily="2" charset="0"/>
              </a:rPr>
              <a:t>Art. 1 COMMA 3: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Tali gestori e coordinatori, </a:t>
            </a:r>
            <a:r>
              <a:rPr lang="it-IT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individuati preferibilmente tra i dipendenti delle stazioni appaltanti anche a tempo determinato, devono essere in possesso di adeguata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competenza,  acquisita  </a:t>
            </a:r>
            <a:r>
              <a:rPr lang="it-IT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tramite  documentata  conoscenza diretta,  attraverso  l’osservazione,  l’uso  e  la  pratica professionale  ovvero  mediante  la  frequenza,  con  profitto,  di appositi  corsi  di  formazione</a:t>
            </a:r>
            <a:r>
              <a:rPr lang="it-IT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.  In  caso  di  impossibilità  di individuare  i  gestori  i  coordinatori  all’interno  del  proprio personale, le stazioni appaltanti affidano all’esterno le relative funzioni, con le modalità previste dal presente codice</a:t>
            </a:r>
            <a:endParaRPr lang="it-IT" alt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3A60F52-90F8-EBBC-7105-3219FB21C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fld id="{593D25DF-F0EF-45C9-BC48-3A21E336D22A}" type="slidenum">
              <a:rPr lang="it-IT" altLang="it-IT" sz="1200" smtClean="0">
                <a:latin typeface="Times New Roman" panose="02020603050405020304" pitchFamily="18" charset="0"/>
              </a:rPr>
              <a:pPr/>
              <a:t>10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E5E2D3C-AE05-8E0A-5FD0-FAD116A86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450E679-B736-1F01-CE9D-9E54D07DF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1" kern="1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Resistenza al cambiamento</a:t>
            </a:r>
            <a:r>
              <a:rPr lang="it-IT" sz="1300" kern="1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it-IT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 amministrazioni locali più piccole potrebbero incontrare difficoltà nell'adattarsi alla nuova metodologia, soprattutto se il personale non è abituato all'uso di tecnologie avanzate. Questo potrebbe richiedere un impegno significativo</a:t>
            </a:r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AD55B85E-2E81-011C-059E-9FE4665599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457159BA-604A-A4B9-3908-1A1DFCDB8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2CA72970-72C0-28A2-D87D-5FF2525995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95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0C44018F-232C-B574-DCAD-48E9FF062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C52DED1F-75DB-1B7A-912B-2077BCCC72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182A1CAF-4FD3-63F6-714B-3C7D2FA91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32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353674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424513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700092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32805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589774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74769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178511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023098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85684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796457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16433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433881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69289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796379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812886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051997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58F28610-A907-F0D7-CD6D-6DFB8F7482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3F568EF5-859B-AD9C-6965-99DBBA7BC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Il Bim negli Enti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3D8FA118-AB12-F856-7346-DEC5A8597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l BIM (Building Information Modeling) negli Enti Locali piccoli può rappresentare una sfida ma anche un'opportunità per migliorare la gestione delle risorse, l'efficienza dei progetti e la qualità dei servizi. </a:t>
            </a:r>
          </a:p>
          <a:p>
            <a:pPr lvl="0"/>
            <a:r>
              <a:rPr lang="it-IT" altLang="it-IT"/>
              <a:t>In generale, il BIM è una metodologia di progettazione e gestione delle informazioni relative agli edifici e alle infrastrutture, che consente di ottimizzare tutti gli aspetti del ciclo di vita di un'opera.</a:t>
            </a:r>
          </a:p>
        </p:txBody>
      </p:sp>
      <p:sp>
        <p:nvSpPr>
          <p:cNvPr id="1029" name="Text Box 22">
            <a:extLst>
              <a:ext uri="{FF2B5EF4-FFF2-40B4-BE49-F238E27FC236}">
                <a16:creationId xmlns:a16="http://schemas.microsoft.com/office/drawing/2014/main" id="{A30AA0A9-1A19-CCF2-EF39-E8DF165C12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8600" y="265113"/>
            <a:ext cx="48006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sp>
        <p:nvSpPr>
          <p:cNvPr id="1030" name="Text Box 24">
            <a:extLst>
              <a:ext uri="{FF2B5EF4-FFF2-40B4-BE49-F238E27FC236}">
                <a16:creationId xmlns:a16="http://schemas.microsoft.com/office/drawing/2014/main" id="{24C03621-CA5D-45E5-522F-7A21CAC8CF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3013"/>
            <a:ext cx="81534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chemeClr val="bg1"/>
                </a:solidFill>
              </a:rPr>
              <a:t> Direzione Centrale Infrastrutture e Territorio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DecimaW03 Rg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DecimaW03 Rg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>
            <a:extLst>
              <a:ext uri="{FF2B5EF4-FFF2-40B4-BE49-F238E27FC236}">
                <a16:creationId xmlns:a16="http://schemas.microsoft.com/office/drawing/2014/main" id="{B0167CED-C944-B338-3A99-68E62D2CC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12">
            <a:extLst>
              <a:ext uri="{FF2B5EF4-FFF2-40B4-BE49-F238E27FC236}">
                <a16:creationId xmlns:a16="http://schemas.microsoft.com/office/drawing/2014/main" id="{41A3B769-9414-719A-199D-BECBB6E29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Il Bim negli Enti</a:t>
            </a:r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B865104A-7E27-2135-5E57-6E7E731AB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l BIM (Building Information Modeling) negli Enti Locali piccoli può rappresentare una sfida ma anche un'opportunità per migliorare la gestione delle risorse, l'efficienza dei progetti e la qualità dei servizi. </a:t>
            </a:r>
          </a:p>
          <a:p>
            <a:pPr lvl="0"/>
            <a:r>
              <a:rPr lang="it-IT" altLang="it-IT"/>
              <a:t>In generale, il BIM è una metodologia di progettazione e gestione delle informazioni relative agli edifici e alle infrastrutture, che consente di ottimizzare tutti gli aspetti del ciclo di vita di un'opera.</a:t>
            </a:r>
          </a:p>
        </p:txBody>
      </p:sp>
      <p:sp>
        <p:nvSpPr>
          <p:cNvPr id="1029" name="Text Box 22">
            <a:extLst>
              <a:ext uri="{FF2B5EF4-FFF2-40B4-BE49-F238E27FC236}">
                <a16:creationId xmlns:a16="http://schemas.microsoft.com/office/drawing/2014/main" id="{40C23873-0051-C9CC-7145-9D94D6BE0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8600" y="265113"/>
            <a:ext cx="48006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sp>
        <p:nvSpPr>
          <p:cNvPr id="1030" name="Text Box 24">
            <a:extLst>
              <a:ext uri="{FF2B5EF4-FFF2-40B4-BE49-F238E27FC236}">
                <a16:creationId xmlns:a16="http://schemas.microsoft.com/office/drawing/2014/main" id="{DA35AC34-EF03-DCBC-5D91-4BCC0D4D64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3013"/>
            <a:ext cx="81534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chemeClr val="bg1"/>
                </a:solidFill>
              </a:rPr>
              <a:t> Direzione Centrale Infrastrutture e Territorio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DecimaW03 Rg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DecimaW03 Rg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>
            <a:extLst>
              <a:ext uri="{FF2B5EF4-FFF2-40B4-BE49-F238E27FC236}">
                <a16:creationId xmlns:a16="http://schemas.microsoft.com/office/drawing/2014/main" id="{C53E2EA6-2330-52B9-45EE-AB97A227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>
            <a:extLst>
              <a:ext uri="{FF2B5EF4-FFF2-40B4-BE49-F238E27FC236}">
                <a16:creationId xmlns:a16="http://schemas.microsoft.com/office/drawing/2014/main" id="{822CE7D9-DAD0-7D41-0C6E-683FCC10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57400"/>
            <a:ext cx="84963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bg1"/>
                </a:solidFill>
              </a:rPr>
              <a:t>Il BIM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bg1"/>
                </a:solidFill>
              </a:rPr>
              <a:t>all’interno della Direzione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bg1"/>
                </a:solidFill>
              </a:rPr>
              <a:t>Infrastrutture e Territorio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</a:rPr>
              <a:t>04 marzo 2025</a:t>
            </a:r>
          </a:p>
        </p:txBody>
      </p:sp>
      <p:sp>
        <p:nvSpPr>
          <p:cNvPr id="22555" name="Text Box 27">
            <a:extLst>
              <a:ext uri="{FF2B5EF4-FFF2-40B4-BE49-F238E27FC236}">
                <a16:creationId xmlns:a16="http://schemas.microsoft.com/office/drawing/2014/main" id="{F849C806-BF3B-A1D2-A486-A2B8C442F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23112"/>
            <a:ext cx="746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Direzione Centrale Infrastrutture e Territorio                                                                </a:t>
            </a:r>
            <a:endParaRPr lang="it-IT" altLang="it-I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93F70F3-5F2E-3B89-CA3F-3CACC2623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Tabula rasa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720F6F7-CCC4-1741-A182-0938D4C6A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861" y="1628800"/>
            <a:ext cx="8058150" cy="4320480"/>
          </a:xfrm>
        </p:spPr>
        <p:txBody>
          <a:bodyPr/>
          <a:lstStyle/>
          <a:p>
            <a:r>
              <a:rPr lang="it-IT" altLang="it-IT" dirty="0"/>
              <a:t>Avere </a:t>
            </a:r>
            <a:r>
              <a:rPr lang="it-IT" altLang="it-IT" b="1" dirty="0"/>
              <a:t>poca esperienza in BIM</a:t>
            </a:r>
            <a:r>
              <a:rPr lang="it-IT" altLang="it-IT" dirty="0"/>
              <a:t> può essere sia un </a:t>
            </a:r>
            <a:r>
              <a:rPr lang="it-IT" altLang="it-IT" b="1" dirty="0"/>
              <a:t>vantaggio</a:t>
            </a:r>
            <a:r>
              <a:rPr lang="it-IT" altLang="it-IT" dirty="0"/>
              <a:t> che uno </a:t>
            </a:r>
            <a:r>
              <a:rPr lang="it-IT" altLang="it-IT" b="1" dirty="0"/>
              <a:t>svantaggio</a:t>
            </a:r>
            <a:r>
              <a:rPr lang="it-IT" altLang="it-IT" dirty="0"/>
              <a:t>, dipende dall’approccio</a:t>
            </a:r>
          </a:p>
          <a:p>
            <a:r>
              <a:rPr lang="it-IT" altLang="it-IT" b="1" dirty="0"/>
              <a:t>Adattamento alla metodologia fin dall'inizio</a:t>
            </a:r>
            <a:r>
              <a:rPr lang="it-IT" altLang="it-IT" dirty="0"/>
              <a:t>: Se un team si approccia alla metodologia BIM senza preconcetti, può avere più facilità ad adottare le «best </a:t>
            </a:r>
            <a:r>
              <a:rPr lang="it-IT" altLang="it-IT" dirty="0" err="1"/>
              <a:t>practices</a:t>
            </a:r>
            <a:r>
              <a:rPr lang="it-IT" altLang="it-IT" dirty="0"/>
              <a:t>» moderne e seguire l'evoluzione del processo in modo organico. Non si incontrano "vecchie abitudini" da cambiare, quindi l'apprendimento può essere più flessibile.</a:t>
            </a:r>
          </a:p>
          <a:p>
            <a:endParaRPr lang="it-IT" altLang="it-IT" dirty="0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3B103FF6-A69F-E3A1-9295-0D296B4C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A491F9-FDE6-F273-1EEE-509D8AC4A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Poca esperienza è un vantaggio?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5270350-7D55-436C-7D72-6DF7B6C197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886200"/>
          </a:xfrm>
        </p:spPr>
        <p:txBody>
          <a:bodyPr/>
          <a:lstStyle/>
          <a:p>
            <a:r>
              <a:rPr lang="it-IT" altLang="it-IT" b="1" dirty="0"/>
              <a:t>Freschezza e innovazione</a:t>
            </a:r>
            <a:r>
              <a:rPr lang="it-IT" altLang="it-IT" dirty="0"/>
              <a:t>:</a:t>
            </a:r>
          </a:p>
          <a:p>
            <a:pPr lvl="1"/>
            <a:r>
              <a:rPr lang="it-IT" altLang="it-IT" dirty="0"/>
              <a:t>Mentalità fresca e orientata all'innovazione</a:t>
            </a:r>
          </a:p>
          <a:p>
            <a:pPr lvl="1"/>
            <a:r>
              <a:rPr lang="it-IT" altLang="it-IT" dirty="0"/>
              <a:t>Apertura a nuove soluzioni, tecnologie </a:t>
            </a:r>
          </a:p>
          <a:p>
            <a:pPr lvl="1"/>
            <a:r>
              <a:rPr lang="it-IT" altLang="it-IT" dirty="0"/>
              <a:t>Maggiore efficienza derivante dalla metodologia BIM</a:t>
            </a:r>
          </a:p>
          <a:p>
            <a:r>
              <a:rPr lang="it-IT" altLang="it-IT" b="1" dirty="0"/>
              <a:t>Minori resistenze culturali</a:t>
            </a:r>
            <a:r>
              <a:rPr lang="it-IT" altLang="it-IT" dirty="0"/>
              <a:t>: </a:t>
            </a:r>
          </a:p>
          <a:p>
            <a:pPr lvl="1"/>
            <a:r>
              <a:rPr lang="it-IT" altLang="it-IT" dirty="0"/>
              <a:t>Disposto a sperimentare con nuove tecnologie  e metodologie</a:t>
            </a:r>
          </a:p>
          <a:p>
            <a:pPr lvl="1"/>
            <a:r>
              <a:rPr lang="it-IT" altLang="it-IT" dirty="0"/>
              <a:t>Poca resistenza al cambiamento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CC3476B2-3FBE-B3EA-E0E4-FE22CB3B5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EF7B7C6-2168-58AB-EBCD-FA8486856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Gruppo della Direzione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267177D-0290-C3BD-2774-93BB4217E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Il Gruppo nella Direzione è composto da 4 BIM Coordinator (figure dedicate?)</a:t>
            </a:r>
          </a:p>
          <a:p>
            <a:r>
              <a:rPr lang="it-IT" altLang="it-IT" dirty="0"/>
              <a:t>Perché solo dei BIM Coordinator?</a:t>
            </a:r>
          </a:p>
          <a:p>
            <a:r>
              <a:rPr lang="it-IT" altLang="it-IT" dirty="0"/>
              <a:t>Che funzioni sono assegnate?</a:t>
            </a:r>
          </a:p>
          <a:p>
            <a:r>
              <a:rPr lang="it-IT" altLang="it-IT" dirty="0"/>
              <a:t>Il ruolo del gruppo e la condivisione dei fattori di crescita professionale e delle conoscenze apprese</a:t>
            </a:r>
          </a:p>
          <a:p>
            <a:pPr marL="0" indent="0">
              <a:buNone/>
            </a:pPr>
            <a:endParaRPr lang="it-IT" altLang="it-IT" dirty="0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BE86955-27AF-F68D-5F9F-F6E1D7DB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57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EF7B7C6-2168-58AB-EBCD-FA8486856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Prima fase, la nostra esperienza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267177D-0290-C3BD-2774-93BB4217E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Imparare da chi ha già avviato un percorso analogo</a:t>
            </a:r>
          </a:p>
          <a:p>
            <a:r>
              <a:rPr lang="it-IT" altLang="it-IT" dirty="0"/>
              <a:t>Avvio delle fasi previste dall’atto organizzativo</a:t>
            </a:r>
          </a:p>
          <a:p>
            <a:r>
              <a:rPr lang="it-IT" altLang="it-IT" dirty="0"/>
              <a:t>Formazione costante delle figure BIM individuate</a:t>
            </a:r>
          </a:p>
          <a:p>
            <a:r>
              <a:rPr lang="it-IT" altLang="it-IT" dirty="0"/>
              <a:t>Formazione ed esperienza pratica sul campo</a:t>
            </a:r>
          </a:p>
          <a:p>
            <a:r>
              <a:rPr lang="it-IT" altLang="it-IT" dirty="0"/>
              <a:t>Confronto con i professionisti</a:t>
            </a:r>
          </a:p>
          <a:p>
            <a:r>
              <a:rPr lang="it-IT" altLang="it-IT" dirty="0"/>
              <a:t>Monitoraggio dello stato di avanzamento delle opere</a:t>
            </a:r>
          </a:p>
          <a:p>
            <a:r>
              <a:rPr lang="it-IT" altLang="it-IT" dirty="0"/>
              <a:t>Padroneggiare l’utilizzo dell’</a:t>
            </a:r>
            <a:r>
              <a:rPr lang="it-IT" altLang="it-IT" dirty="0" err="1"/>
              <a:t>AcDat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BE86955-27AF-F68D-5F9F-F6E1D7DB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EF7B7C6-2168-58AB-EBCD-FA8486856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Dove vogliamo arrivare?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267177D-0290-C3BD-2774-93BB4217E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Standardizzare procedure e metodologie informative</a:t>
            </a:r>
          </a:p>
          <a:p>
            <a:r>
              <a:rPr lang="it-IT" altLang="it-IT" dirty="0"/>
              <a:t>Rispondere alle sempre maggiori richieste di informazioni ed adattamento a cui i progetti devono rispondere</a:t>
            </a:r>
          </a:p>
          <a:p>
            <a:r>
              <a:rPr lang="it-IT" altLang="it-IT" dirty="0"/>
              <a:t>Certificare i componenti del gruppo Bim Coordinator</a:t>
            </a:r>
          </a:p>
          <a:p>
            <a:r>
              <a:rPr lang="it-IT" altLang="it-IT" dirty="0"/>
              <a:t>Verifica costante delle nuove esigenze</a:t>
            </a:r>
          </a:p>
          <a:p>
            <a:r>
              <a:rPr lang="it-IT" altLang="it-IT" dirty="0"/>
              <a:t>Avviare dei percorsi formativi per le altre figure BIM</a:t>
            </a:r>
          </a:p>
          <a:p>
            <a:endParaRPr lang="it-IT" altLang="it-IT" dirty="0"/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endParaRPr lang="it-IT" altLang="it-IT" dirty="0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BE86955-27AF-F68D-5F9F-F6E1D7DB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437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83ACD83-EB48-40B8-B42E-02CB55F7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4" y="1078289"/>
            <a:ext cx="8350696" cy="479138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7744433-B7F1-4B30-A368-CDDA35FA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percorso è lungo?</a:t>
            </a:r>
          </a:p>
        </p:txBody>
      </p:sp>
    </p:spTree>
    <p:extLst>
      <p:ext uri="{BB962C8B-B14F-4D97-AF65-F5344CB8AC3E}">
        <p14:creationId xmlns:p14="http://schemas.microsoft.com/office/powerpoint/2010/main" val="40943290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490E06-69EC-E05D-12EA-36FE11DF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340768"/>
            <a:ext cx="8058150" cy="4145632"/>
          </a:xfrm>
        </p:spPr>
        <p:txBody>
          <a:bodyPr/>
          <a:lstStyle/>
          <a:p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48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it-IT" sz="4800" b="0" i="1" dirty="0">
                <a:solidFill>
                  <a:srgbClr val="000000"/>
                </a:solidFill>
                <a:effectLst/>
                <a:latin typeface="+mj-lt"/>
              </a:rPr>
              <a:t>Ho sempre fatto cose che non sapevo fare </a:t>
            </a:r>
            <a:r>
              <a:rPr lang="it-IT" sz="4800" b="1" i="1" dirty="0">
                <a:solidFill>
                  <a:srgbClr val="000000"/>
                </a:solidFill>
                <a:effectLst/>
                <a:latin typeface="+mj-lt"/>
              </a:rPr>
              <a:t>per imparare a farle</a:t>
            </a:r>
            <a:r>
              <a:rPr lang="it-IT" sz="4800" dirty="0">
                <a:solidFill>
                  <a:srgbClr val="000000"/>
                </a:solidFill>
                <a:latin typeface="+mj-lt"/>
              </a:rPr>
              <a:t>»</a:t>
            </a:r>
            <a:endParaRPr lang="it-IT" sz="48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it-IT" sz="4800" dirty="0">
                <a:latin typeface="+mj-lt"/>
              </a:rPr>
              <a:t>Cit. </a:t>
            </a:r>
            <a:r>
              <a:rPr lang="it-IT" sz="4800" b="1" i="0" dirty="0">
                <a:solidFill>
                  <a:srgbClr val="000000"/>
                </a:solidFill>
                <a:effectLst/>
                <a:latin typeface="+mj-lt"/>
              </a:rPr>
              <a:t>Pablo Picasso</a:t>
            </a:r>
            <a:endParaRPr lang="it-IT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4727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CAF21B3-1D82-0650-E898-AFB6C9141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420422" cy="762000"/>
          </a:xfrm>
        </p:spPr>
        <p:txBody>
          <a:bodyPr/>
          <a:lstStyle/>
          <a:p>
            <a:r>
              <a:rPr lang="it-IT" altLang="it-IT" dirty="0"/>
              <a:t>La digitalizzazione dei contratti pubblici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5489EA2-EAEA-C2E9-E9C1-3F1BBBF9E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b="1" dirty="0"/>
              <a:t>NUOVE DISPOSIZIONI:</a:t>
            </a:r>
          </a:p>
          <a:p>
            <a:r>
              <a:rPr lang="it-IT" altLang="it-IT" dirty="0"/>
              <a:t>L’obbligo del BIM a decorrere dal 2025 per nuove opere del valore lavori </a:t>
            </a:r>
            <a:r>
              <a:rPr lang="it-IT" altLang="it-IT" b="1" dirty="0"/>
              <a:t>&gt; 2 mln </a:t>
            </a:r>
            <a:r>
              <a:rPr lang="it-IT" altLang="it-IT" dirty="0"/>
              <a:t>(escluse manutenzioni)</a:t>
            </a:r>
          </a:p>
          <a:p>
            <a:r>
              <a:rPr lang="it-IT" altLang="it-IT" dirty="0"/>
              <a:t>Semplificare l’alimentazione del </a:t>
            </a:r>
            <a:r>
              <a:rPr lang="it-IT" altLang="it-IT" b="1" dirty="0"/>
              <a:t>FVOE</a:t>
            </a:r>
          </a:p>
          <a:p>
            <a:r>
              <a:rPr lang="it-IT" altLang="it-IT" dirty="0"/>
              <a:t>Suddivisione dei </a:t>
            </a:r>
            <a:r>
              <a:rPr lang="it-IT" altLang="it-IT" b="1" dirty="0"/>
              <a:t>compiti tra RUP e Stazione Appaltante</a:t>
            </a:r>
            <a:r>
              <a:rPr lang="it-IT" altLang="it-IT" dirty="0"/>
              <a:t> (art. 2 </a:t>
            </a:r>
            <a:r>
              <a:rPr lang="it-IT" altLang="it-IT" dirty="0" err="1"/>
              <a:t>All</a:t>
            </a:r>
            <a:r>
              <a:rPr lang="it-IT" altLang="it-IT" dirty="0"/>
              <a:t>. I.2 – operazioni esecutive).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33C119D-AF4A-DE2D-38F0-F01491BA7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773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CAF21B3-1D82-0650-E898-AFB6C9141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La sfida del BIM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5489EA2-EAEA-C2E9-E9C1-3F1BBBF9E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E’ una sfida ma rappresenta un'opportunità per </a:t>
            </a:r>
            <a:r>
              <a:rPr lang="it-IT" altLang="it-IT" b="1" dirty="0"/>
              <a:t>migliorare la gestione</a:t>
            </a:r>
            <a:r>
              <a:rPr lang="it-IT" altLang="it-IT" dirty="0"/>
              <a:t> delle risorse</a:t>
            </a:r>
          </a:p>
          <a:p>
            <a:endParaRPr lang="it-IT" altLang="it-IT" dirty="0"/>
          </a:p>
          <a:p>
            <a:r>
              <a:rPr lang="it-IT" altLang="it-IT" dirty="0"/>
              <a:t>Il BIM è considerato spesso come una metodologia di progettazione (passaggio dal 2D al 3D) </a:t>
            </a:r>
          </a:p>
          <a:p>
            <a:endParaRPr lang="it-IT" altLang="it-IT" dirty="0"/>
          </a:p>
          <a:p>
            <a:r>
              <a:rPr lang="it-IT" altLang="it-IT" dirty="0"/>
              <a:t>È più corretto parlare di </a:t>
            </a:r>
            <a:r>
              <a:rPr lang="it-IT" altLang="it-IT" b="1" dirty="0"/>
              <a:t>gestione delle informazioni</a:t>
            </a:r>
            <a:endParaRPr lang="it-IT" altLang="it-IT" strike="sngStrike" dirty="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33C119D-AF4A-DE2D-38F0-F01491BA7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44023F-004C-8AEA-4997-2EDB61636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Criticità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D6F395-D722-C7D9-3AAA-3042A60C9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/>
              <a:t>Carenza di figure </a:t>
            </a:r>
            <a:r>
              <a:rPr lang="it-IT" altLang="it-IT" dirty="0"/>
              <a:t>specialistiche</a:t>
            </a:r>
          </a:p>
          <a:p>
            <a:r>
              <a:rPr lang="it-IT" altLang="it-IT" dirty="0"/>
              <a:t>Formazione del personale, </a:t>
            </a:r>
            <a:r>
              <a:rPr lang="it-IT" altLang="it-IT" b="1" dirty="0"/>
              <a:t>apprendimento lento</a:t>
            </a:r>
          </a:p>
          <a:p>
            <a:r>
              <a:rPr lang="it-IT" altLang="it-IT" dirty="0"/>
              <a:t>Time </a:t>
            </a:r>
            <a:r>
              <a:rPr lang="it-IT" altLang="it-IT" dirty="0" err="1"/>
              <a:t>consuming</a:t>
            </a:r>
            <a:r>
              <a:rPr lang="it-IT" altLang="it-IT" dirty="0"/>
              <a:t>, incrementa incombenze e verifiche</a:t>
            </a:r>
          </a:p>
          <a:p>
            <a:r>
              <a:rPr lang="it-IT" altLang="it-IT" dirty="0"/>
              <a:t>Investimenti inziali (hardware e software) e relativi costi</a:t>
            </a:r>
          </a:p>
          <a:p>
            <a:r>
              <a:rPr lang="it-IT" altLang="it-IT" dirty="0"/>
              <a:t>Scalabilità degli investimenti affrontati</a:t>
            </a:r>
          </a:p>
          <a:p>
            <a:r>
              <a:rPr lang="it-IT" altLang="it-IT" b="1" dirty="0"/>
              <a:t>Necessità di supporto </a:t>
            </a:r>
            <a:r>
              <a:rPr lang="it-IT" altLang="it-IT" dirty="0"/>
              <a:t>ed accompagnamento </a:t>
            </a:r>
          </a:p>
          <a:p>
            <a:endParaRPr lang="it-IT" altLang="it-IT" dirty="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2128673-C8B9-67A9-BD58-D1C4A80A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44023F-004C-8AEA-4997-2EDB61636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Solo criticità?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D6F395-D722-C7D9-3AAA-3042A60C9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723" y="2209800"/>
            <a:ext cx="8058150" cy="3124200"/>
          </a:xfrm>
        </p:spPr>
        <p:txBody>
          <a:bodyPr/>
          <a:lstStyle/>
          <a:p>
            <a:pPr lvl="0"/>
            <a:r>
              <a:rPr lang="it-IT" dirty="0"/>
              <a:t>Maggiore efficienza e adattamento al cambiamento</a:t>
            </a:r>
          </a:p>
          <a:p>
            <a:pPr lvl="0"/>
            <a:r>
              <a:rPr lang="it-IT" dirty="0"/>
              <a:t>Riduzione degli Errori, </a:t>
            </a:r>
            <a:r>
              <a:rPr lang="it-IT" b="1" dirty="0"/>
              <a:t>analisi delle Interferenze</a:t>
            </a:r>
            <a:endParaRPr lang="it-IT" dirty="0"/>
          </a:p>
          <a:p>
            <a:pPr lvl="0"/>
            <a:r>
              <a:rPr lang="it-IT" b="1" dirty="0"/>
              <a:t>Collaborazione</a:t>
            </a:r>
            <a:r>
              <a:rPr lang="it-IT" dirty="0"/>
              <a:t> migliorata e facilitata tra gli interlocutori dell’intervento</a:t>
            </a:r>
          </a:p>
          <a:p>
            <a:pPr lvl="0"/>
            <a:r>
              <a:rPr lang="it-IT" dirty="0"/>
              <a:t>Controllo dei tempi progettuali e realizzativi</a:t>
            </a:r>
          </a:p>
          <a:p>
            <a:pPr lvl="0"/>
            <a:r>
              <a:rPr lang="it-IT" dirty="0"/>
              <a:t>Migliora le comunicazioni 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2128673-C8B9-67A9-BD58-D1C4A80A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19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1CF20EF-440A-CF8B-5B13-734A48CE9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Le reali necessità dell’Ente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9ECBAAC-77D7-C98E-5320-8DAC781DE3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886200"/>
          </a:xfrm>
        </p:spPr>
        <p:txBody>
          <a:bodyPr/>
          <a:lstStyle/>
          <a:p>
            <a:r>
              <a:rPr lang="it-IT" altLang="it-IT" dirty="0"/>
              <a:t>Come individuare le figure da formare:</a:t>
            </a:r>
          </a:p>
          <a:p>
            <a:pPr lvl="1"/>
            <a:r>
              <a:rPr lang="it-IT" altLang="it-IT" dirty="0"/>
              <a:t>Dimensioni e complessità dell’Ente</a:t>
            </a:r>
          </a:p>
          <a:p>
            <a:pPr lvl="1"/>
            <a:r>
              <a:rPr lang="it-IT" altLang="it-IT" dirty="0"/>
              <a:t>Fissare un </a:t>
            </a:r>
            <a:r>
              <a:rPr lang="it-IT" altLang="it-IT" b="1" dirty="0"/>
              <a:t>arco temporale </a:t>
            </a:r>
            <a:r>
              <a:rPr lang="it-IT" altLang="it-IT" dirty="0"/>
              <a:t>(triennio)</a:t>
            </a:r>
          </a:p>
          <a:p>
            <a:pPr lvl="1"/>
            <a:r>
              <a:rPr lang="it-IT" altLang="it-IT" dirty="0"/>
              <a:t>Numero e </a:t>
            </a:r>
            <a:r>
              <a:rPr lang="it-IT" altLang="it-IT" b="1" dirty="0"/>
              <a:t>tipologia delle opere</a:t>
            </a:r>
            <a:r>
              <a:rPr lang="it-IT" altLang="it-IT" dirty="0"/>
              <a:t> da realizzare nel tempo</a:t>
            </a:r>
          </a:p>
          <a:p>
            <a:pPr lvl="1"/>
            <a:r>
              <a:rPr lang="it-IT" altLang="it-IT" dirty="0"/>
              <a:t>Tempo che il personale può mettere a disposizione</a:t>
            </a:r>
          </a:p>
          <a:p>
            <a:pPr lvl="1"/>
            <a:r>
              <a:rPr lang="it-IT" altLang="it-IT" dirty="0"/>
              <a:t>Necessità di dover trasferire i modelli e dati ad altri Enti Gestori in itinere (sinergia tra i BIM Manager)</a:t>
            </a:r>
          </a:p>
          <a:p>
            <a:pPr marL="0" indent="0">
              <a:buNone/>
            </a:pPr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5CCDA565-3601-F6CE-07B5-5687D34D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36AADE-F730-7CCB-601E-0B459AEF4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Fasi propedeutiche ad affrontare la sfida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803E0EE-819D-EDD9-FECA-CCE39395A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Gli step inziali:</a:t>
            </a:r>
          </a:p>
          <a:p>
            <a:pPr lvl="1"/>
            <a:r>
              <a:rPr lang="it-IT" altLang="it-IT" dirty="0"/>
              <a:t>Ricerca di un </a:t>
            </a:r>
            <a:r>
              <a:rPr lang="it-IT" altLang="it-IT" b="1" dirty="0"/>
              <a:t>supporto</a:t>
            </a:r>
            <a:r>
              <a:rPr lang="it-IT" altLang="it-IT" dirty="0"/>
              <a:t> per l’accompagnamento</a:t>
            </a:r>
          </a:p>
          <a:p>
            <a:pPr lvl="1"/>
            <a:endParaRPr lang="it-IT" altLang="it-IT" dirty="0"/>
          </a:p>
          <a:p>
            <a:pPr lvl="1"/>
            <a:r>
              <a:rPr lang="it-IT" altLang="it-IT" dirty="0"/>
              <a:t>Individuazione delle reali necessità</a:t>
            </a:r>
          </a:p>
          <a:p>
            <a:pPr lvl="2"/>
            <a:r>
              <a:rPr lang="it-IT" altLang="it-IT" dirty="0"/>
              <a:t>Quali figure: BIM Manager, BIM Coordinator, BIM </a:t>
            </a:r>
            <a:r>
              <a:rPr lang="it-IT" altLang="it-IT" dirty="0" err="1"/>
              <a:t>Speciliast</a:t>
            </a:r>
            <a:r>
              <a:rPr lang="it-IT" altLang="it-IT" dirty="0"/>
              <a:t>, CDE Manager (</a:t>
            </a:r>
            <a:r>
              <a:rPr lang="it-IT" altLang="it-IT" b="1" dirty="0"/>
              <a:t>servono proprio tutte?</a:t>
            </a:r>
            <a:r>
              <a:rPr lang="it-IT" altLang="it-IT" dirty="0"/>
              <a:t>)</a:t>
            </a:r>
          </a:p>
          <a:p>
            <a:pPr marL="457200" lvl="1" indent="0">
              <a:buNone/>
            </a:pPr>
            <a:endParaRPr lang="it-IT" altLang="it-IT" dirty="0"/>
          </a:p>
          <a:p>
            <a:pPr lvl="1"/>
            <a:r>
              <a:rPr lang="it-IT" altLang="it-IT" dirty="0"/>
              <a:t>Redazione dell’</a:t>
            </a:r>
            <a:r>
              <a:rPr lang="it-IT" altLang="it-IT" b="1" dirty="0"/>
              <a:t>Atto organizzativo</a:t>
            </a:r>
            <a:endParaRPr lang="it-IT" altLang="it-IT" dirty="0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FD7186F2-367E-464B-3231-6D04FBFF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B18D9C5-C3E0-1AF9-DDB5-62DF1B743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Quali priorità?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3BECB84-FFFA-7032-17E4-F6BE38A1A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Individuare i software necessari e poi fare la formazione?</a:t>
            </a:r>
          </a:p>
          <a:p>
            <a:pPr marL="400050" lvl="1" indent="0">
              <a:buNone/>
            </a:pPr>
            <a:r>
              <a:rPr lang="it-IT" altLang="it-IT" sz="2800" dirty="0"/>
              <a:t>Formare il personale e poi individuare il software?</a:t>
            </a:r>
          </a:p>
          <a:p>
            <a:endParaRPr lang="it-IT" altLang="it-IT" dirty="0"/>
          </a:p>
          <a:p>
            <a:r>
              <a:rPr lang="it-IT" altLang="it-IT" dirty="0"/>
              <a:t>E per le figure mancanti come fare? (art. 1, comma 3,  </a:t>
            </a:r>
            <a:r>
              <a:rPr lang="it-IT" altLang="it-IT" dirty="0" err="1"/>
              <a:t>All</a:t>
            </a:r>
            <a:r>
              <a:rPr lang="it-IT" altLang="it-IT" dirty="0"/>
              <a:t>. I.9 del Codice)</a:t>
            </a:r>
          </a:p>
          <a:p>
            <a:endParaRPr lang="it-IT" altLang="it-IT" dirty="0"/>
          </a:p>
          <a:p>
            <a:r>
              <a:rPr lang="it-IT" altLang="it-IT" dirty="0"/>
              <a:t>È un percorso lungo?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D93565FD-F742-D56A-2F2C-6F00BF93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it-IT" altLang="it-IT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anose="02000000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anose="02000000000000000000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anose="02000000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anose="02000000000000000000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7ED308B15CA74FB972EE1186E42D69" ma:contentTypeVersion="1" ma:contentTypeDescription="Creare un nuovo documento." ma:contentTypeScope="" ma:versionID="9b3d1cb9099bf2c2c9cc6cf464270624">
  <xsd:schema xmlns:xsd="http://www.w3.org/2001/XMLSchema" xmlns:xs="http://www.w3.org/2001/XMLSchema" xmlns:p="http://schemas.microsoft.com/office/2006/metadata/properties" xmlns:ns2="6a1f9fd6-b943-4971-a001-1b94774612e9" targetNamespace="http://schemas.microsoft.com/office/2006/metadata/properties" ma:root="true" ma:fieldsID="4d42d85f458742b4d6e491afb2df5a64" ns2:_="">
    <xsd:import namespace="6a1f9fd6-b943-4971-a001-1b94774612e9"/>
    <xsd:element name="properties">
      <xsd:complexType>
        <xsd:sequence>
          <xsd:element name="documentManagement">
            <xsd:complexType>
              <xsd:all>
                <xsd:element ref="ns2:Tipolog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f9fd6-b943-4971-a001-1b94774612e9" elementFormDefault="qualified">
    <xsd:import namespace="http://schemas.microsoft.com/office/2006/documentManagement/types"/>
    <xsd:import namespace="http://schemas.microsoft.com/office/infopath/2007/PartnerControls"/>
    <xsd:element name="Tipologia" ma:index="8" nillable="true" ma:displayName="Tipologia" ma:default="Lettere" ma:format="Dropdown" ma:internalName="Tipologia">
      <xsd:simpleType>
        <xsd:restriction base="dms:Choice">
          <xsd:enumeration value="Decreto Presidente"/>
          <xsd:enumeration value="Decreti dei Direttori"/>
          <xsd:enumeration value="Proposta deliberazione di Giunta"/>
          <xsd:enumeration value="Dichiarazioni sostitutive"/>
          <xsd:enumeration value="Lettere"/>
          <xsd:enumeration value="Vari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logia xmlns="6a1f9fd6-b943-4971-a001-1b94774612e9">Varie</Tipologi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9AA536B-AFCB-47AF-B9D3-64DDC1671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f9fd6-b943-4971-a001-1b94774612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021795-8E2D-4CC0-86DD-570F91E52A87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a1f9fd6-b943-4971-a001-1b94774612e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2032C6-81A6-4DCF-882B-D80C02E9D32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37C7F5-CA04-4B75-A4BB-86BD969B587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1596</Words>
  <Application>Microsoft Office PowerPoint</Application>
  <PresentationFormat>Presentazione su schermo (4:3)</PresentationFormat>
  <Paragraphs>141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Aptos</vt:lpstr>
      <vt:lpstr>Arial</vt:lpstr>
      <vt:lpstr>Arial</vt:lpstr>
      <vt:lpstr>Courier New</vt:lpstr>
      <vt:lpstr>DecimaUNI02 Rg</vt:lpstr>
      <vt:lpstr>DecimaW03 Rg</vt:lpstr>
      <vt:lpstr>DecimaWE Rg</vt:lpstr>
      <vt:lpstr>poppins</vt:lpstr>
      <vt:lpstr>Symbol</vt:lpstr>
      <vt:lpstr>Tahoma</vt:lpstr>
      <vt:lpstr>Times New Roman</vt:lpstr>
      <vt:lpstr>Wingdings</vt:lpstr>
      <vt:lpstr>Struttura predefinita</vt:lpstr>
      <vt:lpstr>1_Struttura predefinita</vt:lpstr>
      <vt:lpstr>Presentazione standard di PowerPoint</vt:lpstr>
      <vt:lpstr>Presentazione standard di PowerPoint</vt:lpstr>
      <vt:lpstr>La digitalizzazione dei contratti pubblici</vt:lpstr>
      <vt:lpstr>La sfida del BIM</vt:lpstr>
      <vt:lpstr>Criticità</vt:lpstr>
      <vt:lpstr>Solo criticità?</vt:lpstr>
      <vt:lpstr>Le reali necessità dell’Ente</vt:lpstr>
      <vt:lpstr>Fasi propedeutiche ad affrontare la sfida</vt:lpstr>
      <vt:lpstr>Quali priorità?</vt:lpstr>
      <vt:lpstr>Tabula rasa</vt:lpstr>
      <vt:lpstr>Poca esperienza è un vantaggio?</vt:lpstr>
      <vt:lpstr>Il Gruppo della Direzione</vt:lpstr>
      <vt:lpstr>Prima fase, la nostra esperienza</vt:lpstr>
      <vt:lpstr>Dove vogliamo arrivare?</vt:lpstr>
      <vt:lpstr>Il percorso è lungo?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</dc:creator>
  <cp:lastModifiedBy>M G</cp:lastModifiedBy>
  <cp:revision>181</cp:revision>
  <dcterms:created xsi:type="dcterms:W3CDTF">2006-02-07T08:20:31Z</dcterms:created>
  <dcterms:modified xsi:type="dcterms:W3CDTF">2025-03-04T06:50:33Z</dcterms:modified>
</cp:coreProperties>
</file>