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84" r:id="rId3"/>
    <p:sldId id="2147480148" r:id="rId4"/>
    <p:sldId id="264" r:id="rId5"/>
    <p:sldId id="266" r:id="rId6"/>
    <p:sldId id="2147480154" r:id="rId7"/>
    <p:sldId id="267" r:id="rId8"/>
    <p:sldId id="2147480155" r:id="rId9"/>
    <p:sldId id="2147480143" r:id="rId10"/>
    <p:sldId id="2147480150" r:id="rId11"/>
    <p:sldId id="2147480151" r:id="rId12"/>
    <p:sldId id="2147480153" r:id="rId13"/>
    <p:sldId id="278"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42"/>
    <p:restoredTop sz="95982" autoAdjust="0"/>
  </p:normalViewPr>
  <p:slideViewPr>
    <p:cSldViewPr snapToGrid="0">
      <p:cViewPr varScale="1">
        <p:scale>
          <a:sx n="100" d="100"/>
          <a:sy n="100" d="100"/>
        </p:scale>
        <p:origin x="192"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AF6A4-A086-4316-B5D6-F8E787F5035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7C5409-6445-43BF-B4E7-DC9087728530}">
      <dgm:prSet custT="1"/>
      <dgm:spPr/>
      <dgm:t>
        <a:bodyPr/>
        <a:lstStyle/>
        <a:p>
          <a:pPr>
            <a:lnSpc>
              <a:spcPct val="100000"/>
            </a:lnSpc>
          </a:pPr>
          <a:r>
            <a:rPr lang="it-IT" sz="4400" u="sng" dirty="0"/>
            <a:t>Obiettivi e visione</a:t>
          </a:r>
          <a:endParaRPr lang="en-US" sz="4400" dirty="0"/>
        </a:p>
      </dgm:t>
    </dgm:pt>
    <dgm:pt modelId="{AC85BEE8-2DCA-4364-8A58-79A93B870EE1}" type="parTrans" cxnId="{5543BAF8-7265-422F-BFFF-D390113AC1C6}">
      <dgm:prSet/>
      <dgm:spPr/>
      <dgm:t>
        <a:bodyPr/>
        <a:lstStyle/>
        <a:p>
          <a:endParaRPr lang="en-US"/>
        </a:p>
      </dgm:t>
    </dgm:pt>
    <dgm:pt modelId="{B382701F-C0DB-4E45-8F39-0E9DA8D5D3B3}" type="sibTrans" cxnId="{5543BAF8-7265-422F-BFFF-D390113AC1C6}">
      <dgm:prSet/>
      <dgm:spPr/>
      <dgm:t>
        <a:bodyPr/>
        <a:lstStyle/>
        <a:p>
          <a:pPr>
            <a:lnSpc>
              <a:spcPct val="100000"/>
            </a:lnSpc>
          </a:pPr>
          <a:endParaRPr lang="en-US"/>
        </a:p>
      </dgm:t>
    </dgm:pt>
    <dgm:pt modelId="{87BA00B1-B4D2-4344-9352-580539B0D9E7}">
      <dgm:prSet/>
      <dgm:spPr/>
      <dgm:t>
        <a:bodyPr/>
        <a:lstStyle/>
        <a:p>
          <a:pPr>
            <a:lnSpc>
              <a:spcPct val="100000"/>
            </a:lnSpc>
          </a:pPr>
          <a:r>
            <a:rPr lang="it-IT" i="1"/>
            <a:t>Posizionare la bioeconomia come un pilastro della crescita verde, della competitività industrial e della resilienza </a:t>
          </a:r>
          <a:endParaRPr lang="en-US" dirty="0"/>
        </a:p>
      </dgm:t>
    </dgm:pt>
    <dgm:pt modelId="{56FBA947-D60B-489D-A985-20D0F68BD356}" type="parTrans" cxnId="{A1B16D90-0624-434E-B843-D8E7ADD2205D}">
      <dgm:prSet/>
      <dgm:spPr/>
      <dgm:t>
        <a:bodyPr/>
        <a:lstStyle/>
        <a:p>
          <a:endParaRPr lang="en-US"/>
        </a:p>
      </dgm:t>
    </dgm:pt>
    <dgm:pt modelId="{8CB70C71-E126-4141-80AF-4E2F19B91EA3}" type="sibTrans" cxnId="{A1B16D90-0624-434E-B843-D8E7ADD2205D}">
      <dgm:prSet/>
      <dgm:spPr/>
      <dgm:t>
        <a:bodyPr/>
        <a:lstStyle/>
        <a:p>
          <a:pPr>
            <a:lnSpc>
              <a:spcPct val="100000"/>
            </a:lnSpc>
          </a:pPr>
          <a:endParaRPr lang="en-US"/>
        </a:p>
      </dgm:t>
    </dgm:pt>
    <dgm:pt modelId="{4C8A7F1A-B306-4F95-9D6F-6766D9381653}">
      <dgm:prSet/>
      <dgm:spPr/>
      <dgm:t>
        <a:bodyPr/>
        <a:lstStyle/>
        <a:p>
          <a:pPr>
            <a:lnSpc>
              <a:spcPct val="100000"/>
            </a:lnSpc>
          </a:pPr>
          <a:r>
            <a:rPr lang="it-IT" i="1"/>
            <a:t>Accelerare la decarbonizzazione e ridurre la dipendenza dalle esportazioni impiegando in maniera efficiente e pulitale risorse naturali </a:t>
          </a:r>
          <a:endParaRPr lang="en-US"/>
        </a:p>
      </dgm:t>
    </dgm:pt>
    <dgm:pt modelId="{C51E1712-E07F-45D2-A988-D49CF195D143}" type="parTrans" cxnId="{89CE7989-D6EF-48C0-B2B8-1D52F57CB45F}">
      <dgm:prSet/>
      <dgm:spPr/>
      <dgm:t>
        <a:bodyPr/>
        <a:lstStyle/>
        <a:p>
          <a:endParaRPr lang="en-US"/>
        </a:p>
      </dgm:t>
    </dgm:pt>
    <dgm:pt modelId="{0355B409-4FCC-44B1-807E-7A7B9D90FF9B}" type="sibTrans" cxnId="{89CE7989-D6EF-48C0-B2B8-1D52F57CB45F}">
      <dgm:prSet/>
      <dgm:spPr/>
      <dgm:t>
        <a:bodyPr/>
        <a:lstStyle/>
        <a:p>
          <a:pPr>
            <a:lnSpc>
              <a:spcPct val="100000"/>
            </a:lnSpc>
          </a:pPr>
          <a:endParaRPr lang="en-US"/>
        </a:p>
      </dgm:t>
    </dgm:pt>
    <dgm:pt modelId="{85801381-06D6-4237-BF79-0AFE56D37663}">
      <dgm:prSet/>
      <dgm:spPr/>
      <dgm:t>
        <a:bodyPr/>
        <a:lstStyle/>
        <a:p>
          <a:pPr>
            <a:lnSpc>
              <a:spcPct val="100000"/>
            </a:lnSpc>
          </a:pPr>
          <a:r>
            <a:rPr lang="it-IT" i="1"/>
            <a:t>Sfruttare il potenziale di crescita della bioeconomia per creare green jobs, promuovere lo sviluppo delle aree rurali e costiere e favorire lo sviluppo sostenibile in Europa </a:t>
          </a:r>
          <a:endParaRPr lang="en-US"/>
        </a:p>
      </dgm:t>
    </dgm:pt>
    <dgm:pt modelId="{8B5D596C-986A-42FB-AC6E-5CE27F64F1CC}" type="parTrans" cxnId="{FD6228CA-B57A-44EB-B01F-B2BFE3B0207D}">
      <dgm:prSet/>
      <dgm:spPr/>
      <dgm:t>
        <a:bodyPr/>
        <a:lstStyle/>
        <a:p>
          <a:endParaRPr lang="en-US"/>
        </a:p>
      </dgm:t>
    </dgm:pt>
    <dgm:pt modelId="{FB374A5B-5FA7-463A-9F9D-00B012E08DE3}" type="sibTrans" cxnId="{FD6228CA-B57A-44EB-B01F-B2BFE3B0207D}">
      <dgm:prSet/>
      <dgm:spPr/>
      <dgm:t>
        <a:bodyPr/>
        <a:lstStyle/>
        <a:p>
          <a:endParaRPr lang="en-US"/>
        </a:p>
      </dgm:t>
    </dgm:pt>
    <dgm:pt modelId="{3B3CCB40-B94D-4006-B1C8-9F4618EF3A65}" type="pres">
      <dgm:prSet presAssocID="{4B1AF6A4-A086-4316-B5D6-F8E787F50355}" presName="root" presStyleCnt="0">
        <dgm:presLayoutVars>
          <dgm:dir/>
          <dgm:resizeHandles val="exact"/>
        </dgm:presLayoutVars>
      </dgm:prSet>
      <dgm:spPr/>
    </dgm:pt>
    <dgm:pt modelId="{624BE8F6-703A-44B5-B778-056C0C67B1AB}" type="pres">
      <dgm:prSet presAssocID="{B67C5409-6445-43BF-B4E7-DC9087728530}" presName="compNode" presStyleCnt="0"/>
      <dgm:spPr/>
    </dgm:pt>
    <dgm:pt modelId="{EC4778EF-F2F6-4528-8A6D-D22AA23E7E0F}" type="pres">
      <dgm:prSet presAssocID="{B67C5409-6445-43BF-B4E7-DC9087728530}" presName="bgRect" presStyleLbl="bgShp" presStyleIdx="0" presStyleCnt="4"/>
      <dgm:spPr/>
    </dgm:pt>
    <dgm:pt modelId="{33FDD8BE-54FB-415D-A271-AE4EE22C754F}" type="pres">
      <dgm:prSet presAssocID="{B67C5409-6445-43BF-B4E7-DC908772853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ro a segno"/>
        </a:ext>
      </dgm:extLst>
    </dgm:pt>
    <dgm:pt modelId="{556ED94A-838E-4D19-AEC5-41B47C1C52CE}" type="pres">
      <dgm:prSet presAssocID="{B67C5409-6445-43BF-B4E7-DC9087728530}" presName="spaceRect" presStyleCnt="0"/>
      <dgm:spPr/>
    </dgm:pt>
    <dgm:pt modelId="{A8279AE7-FE61-4AA9-8195-03B9AB0460BC}" type="pres">
      <dgm:prSet presAssocID="{B67C5409-6445-43BF-B4E7-DC9087728530}" presName="parTx" presStyleLbl="revTx" presStyleIdx="0" presStyleCnt="4">
        <dgm:presLayoutVars>
          <dgm:chMax val="0"/>
          <dgm:chPref val="0"/>
        </dgm:presLayoutVars>
      </dgm:prSet>
      <dgm:spPr/>
    </dgm:pt>
    <dgm:pt modelId="{59F2ECD3-B72A-4A9B-B464-4DCA8B81BB74}" type="pres">
      <dgm:prSet presAssocID="{B382701F-C0DB-4E45-8F39-0E9DA8D5D3B3}" presName="sibTrans" presStyleCnt="0"/>
      <dgm:spPr/>
    </dgm:pt>
    <dgm:pt modelId="{5983C969-2C0C-4884-BF0F-527DB12BE2D0}" type="pres">
      <dgm:prSet presAssocID="{87BA00B1-B4D2-4344-9352-580539B0D9E7}" presName="compNode" presStyleCnt="0"/>
      <dgm:spPr/>
    </dgm:pt>
    <dgm:pt modelId="{D3CD335D-7CB9-4489-A1E8-830345CF1D9C}" type="pres">
      <dgm:prSet presAssocID="{87BA00B1-B4D2-4344-9352-580539B0D9E7}" presName="bgRect" presStyleLbl="bgShp" presStyleIdx="1" presStyleCnt="4"/>
      <dgm:spPr/>
    </dgm:pt>
    <dgm:pt modelId="{09867858-0B4B-4F1C-8323-2FB454D05930}" type="pres">
      <dgm:prSet presAssocID="{87BA00B1-B4D2-4344-9352-580539B0D9E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E460EED7-E5A7-41DE-B66A-A2F81C89D451}" type="pres">
      <dgm:prSet presAssocID="{87BA00B1-B4D2-4344-9352-580539B0D9E7}" presName="spaceRect" presStyleCnt="0"/>
      <dgm:spPr/>
    </dgm:pt>
    <dgm:pt modelId="{F2C49C2F-B15F-4DAA-ABC7-E4E123F19F57}" type="pres">
      <dgm:prSet presAssocID="{87BA00B1-B4D2-4344-9352-580539B0D9E7}" presName="parTx" presStyleLbl="revTx" presStyleIdx="1" presStyleCnt="4">
        <dgm:presLayoutVars>
          <dgm:chMax val="0"/>
          <dgm:chPref val="0"/>
        </dgm:presLayoutVars>
      </dgm:prSet>
      <dgm:spPr/>
    </dgm:pt>
    <dgm:pt modelId="{2321401C-C829-43AB-A5BF-1C005C769102}" type="pres">
      <dgm:prSet presAssocID="{8CB70C71-E126-4141-80AF-4E2F19B91EA3}" presName="sibTrans" presStyleCnt="0"/>
      <dgm:spPr/>
    </dgm:pt>
    <dgm:pt modelId="{A6784F8E-FD17-4F37-81F3-2B2B270F1688}" type="pres">
      <dgm:prSet presAssocID="{4C8A7F1A-B306-4F95-9D6F-6766D9381653}" presName="compNode" presStyleCnt="0"/>
      <dgm:spPr/>
    </dgm:pt>
    <dgm:pt modelId="{B3EE932A-FE0E-4519-A1EB-6A771E03C493}" type="pres">
      <dgm:prSet presAssocID="{4C8A7F1A-B306-4F95-9D6F-6766D9381653}" presName="bgRect" presStyleLbl="bgShp" presStyleIdx="2" presStyleCnt="4"/>
      <dgm:spPr/>
    </dgm:pt>
    <dgm:pt modelId="{5A290249-9D37-40E6-8575-10E09762C1ED}" type="pres">
      <dgm:prSet presAssocID="{4C8A7F1A-B306-4F95-9D6F-6766D938165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080E0C90-8F32-467E-B95E-C5E563307EEC}" type="pres">
      <dgm:prSet presAssocID="{4C8A7F1A-B306-4F95-9D6F-6766D9381653}" presName="spaceRect" presStyleCnt="0"/>
      <dgm:spPr/>
    </dgm:pt>
    <dgm:pt modelId="{F0336539-3474-4990-8E99-A846415A0EBF}" type="pres">
      <dgm:prSet presAssocID="{4C8A7F1A-B306-4F95-9D6F-6766D9381653}" presName="parTx" presStyleLbl="revTx" presStyleIdx="2" presStyleCnt="4">
        <dgm:presLayoutVars>
          <dgm:chMax val="0"/>
          <dgm:chPref val="0"/>
        </dgm:presLayoutVars>
      </dgm:prSet>
      <dgm:spPr/>
    </dgm:pt>
    <dgm:pt modelId="{4B3E40A8-4FE8-49BF-BE0E-343E671BBFD4}" type="pres">
      <dgm:prSet presAssocID="{0355B409-4FCC-44B1-807E-7A7B9D90FF9B}" presName="sibTrans" presStyleCnt="0"/>
      <dgm:spPr/>
    </dgm:pt>
    <dgm:pt modelId="{B6B78D3A-619D-482B-86D0-9B6F18183DDC}" type="pres">
      <dgm:prSet presAssocID="{85801381-06D6-4237-BF79-0AFE56D37663}" presName="compNode" presStyleCnt="0"/>
      <dgm:spPr/>
    </dgm:pt>
    <dgm:pt modelId="{34379384-CF80-433E-B7FB-D8424F4BB9D8}" type="pres">
      <dgm:prSet presAssocID="{85801381-06D6-4237-BF79-0AFE56D37663}" presName="bgRect" presStyleLbl="bgShp" presStyleIdx="3" presStyleCnt="4"/>
      <dgm:spPr/>
    </dgm:pt>
    <dgm:pt modelId="{7EC9ACFE-A1E5-4FEC-8CEB-C19D33C8BD38}" type="pres">
      <dgm:prSet presAssocID="{85801381-06D6-4237-BF79-0AFE56D3766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ianta"/>
        </a:ext>
      </dgm:extLst>
    </dgm:pt>
    <dgm:pt modelId="{8A351F9C-7182-4FCA-99E7-8C7C949B093E}" type="pres">
      <dgm:prSet presAssocID="{85801381-06D6-4237-BF79-0AFE56D37663}" presName="spaceRect" presStyleCnt="0"/>
      <dgm:spPr/>
    </dgm:pt>
    <dgm:pt modelId="{934BEB18-DF19-4FAE-B141-A7D304E8FC63}" type="pres">
      <dgm:prSet presAssocID="{85801381-06D6-4237-BF79-0AFE56D37663}" presName="parTx" presStyleLbl="revTx" presStyleIdx="3" presStyleCnt="4">
        <dgm:presLayoutVars>
          <dgm:chMax val="0"/>
          <dgm:chPref val="0"/>
        </dgm:presLayoutVars>
      </dgm:prSet>
      <dgm:spPr/>
    </dgm:pt>
  </dgm:ptLst>
  <dgm:cxnLst>
    <dgm:cxn modelId="{E0D24A08-5055-9A4B-A16B-122CEDEBA447}" type="presOf" srcId="{85801381-06D6-4237-BF79-0AFE56D37663}" destId="{934BEB18-DF19-4FAE-B141-A7D304E8FC63}" srcOrd="0" destOrd="0" presId="urn:microsoft.com/office/officeart/2018/2/layout/IconVerticalSolidList"/>
    <dgm:cxn modelId="{380FC14A-5C92-814C-B105-437B7C6E2684}" type="presOf" srcId="{4B1AF6A4-A086-4316-B5D6-F8E787F50355}" destId="{3B3CCB40-B94D-4006-B1C8-9F4618EF3A65}" srcOrd="0" destOrd="0" presId="urn:microsoft.com/office/officeart/2018/2/layout/IconVerticalSolidList"/>
    <dgm:cxn modelId="{3227D96D-05CA-3D40-9BBE-63EDA4FFB0BF}" type="presOf" srcId="{B67C5409-6445-43BF-B4E7-DC9087728530}" destId="{A8279AE7-FE61-4AA9-8195-03B9AB0460BC}" srcOrd="0" destOrd="0" presId="urn:microsoft.com/office/officeart/2018/2/layout/IconVerticalSolidList"/>
    <dgm:cxn modelId="{89CE7989-D6EF-48C0-B2B8-1D52F57CB45F}" srcId="{4B1AF6A4-A086-4316-B5D6-F8E787F50355}" destId="{4C8A7F1A-B306-4F95-9D6F-6766D9381653}" srcOrd="2" destOrd="0" parTransId="{C51E1712-E07F-45D2-A988-D49CF195D143}" sibTransId="{0355B409-4FCC-44B1-807E-7A7B9D90FF9B}"/>
    <dgm:cxn modelId="{A1B16D90-0624-434E-B843-D8E7ADD2205D}" srcId="{4B1AF6A4-A086-4316-B5D6-F8E787F50355}" destId="{87BA00B1-B4D2-4344-9352-580539B0D9E7}" srcOrd="1" destOrd="0" parTransId="{56FBA947-D60B-489D-A985-20D0F68BD356}" sibTransId="{8CB70C71-E126-4141-80AF-4E2F19B91EA3}"/>
    <dgm:cxn modelId="{F46401BF-EB1D-C744-B695-500A7F9A1C32}" type="presOf" srcId="{4C8A7F1A-B306-4F95-9D6F-6766D9381653}" destId="{F0336539-3474-4990-8E99-A846415A0EBF}" srcOrd="0" destOrd="0" presId="urn:microsoft.com/office/officeart/2018/2/layout/IconVerticalSolidList"/>
    <dgm:cxn modelId="{FD6228CA-B57A-44EB-B01F-B2BFE3B0207D}" srcId="{4B1AF6A4-A086-4316-B5D6-F8E787F50355}" destId="{85801381-06D6-4237-BF79-0AFE56D37663}" srcOrd="3" destOrd="0" parTransId="{8B5D596C-986A-42FB-AC6E-5CE27F64F1CC}" sibTransId="{FB374A5B-5FA7-463A-9F9D-00B012E08DE3}"/>
    <dgm:cxn modelId="{229B02D3-9DBC-0548-AC6C-13E513AB1637}" type="presOf" srcId="{87BA00B1-B4D2-4344-9352-580539B0D9E7}" destId="{F2C49C2F-B15F-4DAA-ABC7-E4E123F19F57}" srcOrd="0" destOrd="0" presId="urn:microsoft.com/office/officeart/2018/2/layout/IconVerticalSolidList"/>
    <dgm:cxn modelId="{5543BAF8-7265-422F-BFFF-D390113AC1C6}" srcId="{4B1AF6A4-A086-4316-B5D6-F8E787F50355}" destId="{B67C5409-6445-43BF-B4E7-DC9087728530}" srcOrd="0" destOrd="0" parTransId="{AC85BEE8-2DCA-4364-8A58-79A93B870EE1}" sibTransId="{B382701F-C0DB-4E45-8F39-0E9DA8D5D3B3}"/>
    <dgm:cxn modelId="{21C45358-14E6-1D45-9402-11A7ACDA8981}" type="presParOf" srcId="{3B3CCB40-B94D-4006-B1C8-9F4618EF3A65}" destId="{624BE8F6-703A-44B5-B778-056C0C67B1AB}" srcOrd="0" destOrd="0" presId="urn:microsoft.com/office/officeart/2018/2/layout/IconVerticalSolidList"/>
    <dgm:cxn modelId="{5E646C0C-6708-0844-A8B7-39CD0BE575B4}" type="presParOf" srcId="{624BE8F6-703A-44B5-B778-056C0C67B1AB}" destId="{EC4778EF-F2F6-4528-8A6D-D22AA23E7E0F}" srcOrd="0" destOrd="0" presId="urn:microsoft.com/office/officeart/2018/2/layout/IconVerticalSolidList"/>
    <dgm:cxn modelId="{80D1BC13-A869-5A44-B2B6-37C90F65A90B}" type="presParOf" srcId="{624BE8F6-703A-44B5-B778-056C0C67B1AB}" destId="{33FDD8BE-54FB-415D-A271-AE4EE22C754F}" srcOrd="1" destOrd="0" presId="urn:microsoft.com/office/officeart/2018/2/layout/IconVerticalSolidList"/>
    <dgm:cxn modelId="{24963054-784F-6748-80DE-DD5B49363B26}" type="presParOf" srcId="{624BE8F6-703A-44B5-B778-056C0C67B1AB}" destId="{556ED94A-838E-4D19-AEC5-41B47C1C52CE}" srcOrd="2" destOrd="0" presId="urn:microsoft.com/office/officeart/2018/2/layout/IconVerticalSolidList"/>
    <dgm:cxn modelId="{3750D119-F47E-954C-A66A-3D33ED9B9D44}" type="presParOf" srcId="{624BE8F6-703A-44B5-B778-056C0C67B1AB}" destId="{A8279AE7-FE61-4AA9-8195-03B9AB0460BC}" srcOrd="3" destOrd="0" presId="urn:microsoft.com/office/officeart/2018/2/layout/IconVerticalSolidList"/>
    <dgm:cxn modelId="{A367E4F1-9B1E-9D42-94E2-3D76FE9304A4}" type="presParOf" srcId="{3B3CCB40-B94D-4006-B1C8-9F4618EF3A65}" destId="{59F2ECD3-B72A-4A9B-B464-4DCA8B81BB74}" srcOrd="1" destOrd="0" presId="urn:microsoft.com/office/officeart/2018/2/layout/IconVerticalSolidList"/>
    <dgm:cxn modelId="{BDE39430-A86A-E640-A92F-A7FDA1085711}" type="presParOf" srcId="{3B3CCB40-B94D-4006-B1C8-9F4618EF3A65}" destId="{5983C969-2C0C-4884-BF0F-527DB12BE2D0}" srcOrd="2" destOrd="0" presId="urn:microsoft.com/office/officeart/2018/2/layout/IconVerticalSolidList"/>
    <dgm:cxn modelId="{18C48DDD-07E1-434D-8AB5-606B046ED794}" type="presParOf" srcId="{5983C969-2C0C-4884-BF0F-527DB12BE2D0}" destId="{D3CD335D-7CB9-4489-A1E8-830345CF1D9C}" srcOrd="0" destOrd="0" presId="urn:microsoft.com/office/officeart/2018/2/layout/IconVerticalSolidList"/>
    <dgm:cxn modelId="{EA3F8C58-330E-FA45-9DCD-58B8ABA82E47}" type="presParOf" srcId="{5983C969-2C0C-4884-BF0F-527DB12BE2D0}" destId="{09867858-0B4B-4F1C-8323-2FB454D05930}" srcOrd="1" destOrd="0" presId="urn:microsoft.com/office/officeart/2018/2/layout/IconVerticalSolidList"/>
    <dgm:cxn modelId="{B7DE3C92-BA95-6F44-A8E7-1A56B7022DFC}" type="presParOf" srcId="{5983C969-2C0C-4884-BF0F-527DB12BE2D0}" destId="{E460EED7-E5A7-41DE-B66A-A2F81C89D451}" srcOrd="2" destOrd="0" presId="urn:microsoft.com/office/officeart/2018/2/layout/IconVerticalSolidList"/>
    <dgm:cxn modelId="{C112D1C8-33FD-B24B-9C2A-58652B774A9E}" type="presParOf" srcId="{5983C969-2C0C-4884-BF0F-527DB12BE2D0}" destId="{F2C49C2F-B15F-4DAA-ABC7-E4E123F19F57}" srcOrd="3" destOrd="0" presId="urn:microsoft.com/office/officeart/2018/2/layout/IconVerticalSolidList"/>
    <dgm:cxn modelId="{3F412C38-8E21-714B-85DC-C0E8A653ECE9}" type="presParOf" srcId="{3B3CCB40-B94D-4006-B1C8-9F4618EF3A65}" destId="{2321401C-C829-43AB-A5BF-1C005C769102}" srcOrd="3" destOrd="0" presId="urn:microsoft.com/office/officeart/2018/2/layout/IconVerticalSolidList"/>
    <dgm:cxn modelId="{80A00E9E-A858-4440-9633-09E1ABE46979}" type="presParOf" srcId="{3B3CCB40-B94D-4006-B1C8-9F4618EF3A65}" destId="{A6784F8E-FD17-4F37-81F3-2B2B270F1688}" srcOrd="4" destOrd="0" presId="urn:microsoft.com/office/officeart/2018/2/layout/IconVerticalSolidList"/>
    <dgm:cxn modelId="{D69AE011-1758-1643-823D-A2D65F4CC5FC}" type="presParOf" srcId="{A6784F8E-FD17-4F37-81F3-2B2B270F1688}" destId="{B3EE932A-FE0E-4519-A1EB-6A771E03C493}" srcOrd="0" destOrd="0" presId="urn:microsoft.com/office/officeart/2018/2/layout/IconVerticalSolidList"/>
    <dgm:cxn modelId="{1D8F73E9-15FB-C04B-8EA2-69CFE4003934}" type="presParOf" srcId="{A6784F8E-FD17-4F37-81F3-2B2B270F1688}" destId="{5A290249-9D37-40E6-8575-10E09762C1ED}" srcOrd="1" destOrd="0" presId="urn:microsoft.com/office/officeart/2018/2/layout/IconVerticalSolidList"/>
    <dgm:cxn modelId="{CF5ED1C7-4138-BB4C-AF8C-2A2E372EDE8E}" type="presParOf" srcId="{A6784F8E-FD17-4F37-81F3-2B2B270F1688}" destId="{080E0C90-8F32-467E-B95E-C5E563307EEC}" srcOrd="2" destOrd="0" presId="urn:microsoft.com/office/officeart/2018/2/layout/IconVerticalSolidList"/>
    <dgm:cxn modelId="{1C578D36-6827-5548-866C-13027D6A06D2}" type="presParOf" srcId="{A6784F8E-FD17-4F37-81F3-2B2B270F1688}" destId="{F0336539-3474-4990-8E99-A846415A0EBF}" srcOrd="3" destOrd="0" presId="urn:microsoft.com/office/officeart/2018/2/layout/IconVerticalSolidList"/>
    <dgm:cxn modelId="{148AE82B-2615-3C47-9CC9-C45356218DF8}" type="presParOf" srcId="{3B3CCB40-B94D-4006-B1C8-9F4618EF3A65}" destId="{4B3E40A8-4FE8-49BF-BE0E-343E671BBFD4}" srcOrd="5" destOrd="0" presId="urn:microsoft.com/office/officeart/2018/2/layout/IconVerticalSolidList"/>
    <dgm:cxn modelId="{23987C65-FB31-F74A-9BFF-7631137CCA8A}" type="presParOf" srcId="{3B3CCB40-B94D-4006-B1C8-9F4618EF3A65}" destId="{B6B78D3A-619D-482B-86D0-9B6F18183DDC}" srcOrd="6" destOrd="0" presId="urn:microsoft.com/office/officeart/2018/2/layout/IconVerticalSolidList"/>
    <dgm:cxn modelId="{5F21788C-60DE-EF45-800F-5755D445B08E}" type="presParOf" srcId="{B6B78D3A-619D-482B-86D0-9B6F18183DDC}" destId="{34379384-CF80-433E-B7FB-D8424F4BB9D8}" srcOrd="0" destOrd="0" presId="urn:microsoft.com/office/officeart/2018/2/layout/IconVerticalSolidList"/>
    <dgm:cxn modelId="{CB423803-7FF5-064C-8EF7-ACA4AB6FFCCF}" type="presParOf" srcId="{B6B78D3A-619D-482B-86D0-9B6F18183DDC}" destId="{7EC9ACFE-A1E5-4FEC-8CEB-C19D33C8BD38}" srcOrd="1" destOrd="0" presId="urn:microsoft.com/office/officeart/2018/2/layout/IconVerticalSolidList"/>
    <dgm:cxn modelId="{FB9B7E2B-7991-7F45-B58A-A1532E2EC9A0}" type="presParOf" srcId="{B6B78D3A-619D-482B-86D0-9B6F18183DDC}" destId="{8A351F9C-7182-4FCA-99E7-8C7C949B093E}" srcOrd="2" destOrd="0" presId="urn:microsoft.com/office/officeart/2018/2/layout/IconVerticalSolidList"/>
    <dgm:cxn modelId="{642E3486-36F4-8343-B5C2-F7F67EAAFB6E}" type="presParOf" srcId="{B6B78D3A-619D-482B-86D0-9B6F18183DDC}" destId="{934BEB18-DF19-4FAE-B141-A7D304E8FC6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778EF-F2F6-4528-8A6D-D22AA23E7E0F}">
      <dsp:nvSpPr>
        <dsp:cNvPr id="0" name=""/>
        <dsp:cNvSpPr/>
      </dsp:nvSpPr>
      <dsp:spPr>
        <a:xfrm>
          <a:off x="0" y="2729"/>
          <a:ext cx="6245265" cy="11865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FDD8BE-54FB-415D-A271-AE4EE22C754F}">
      <dsp:nvSpPr>
        <dsp:cNvPr id="0" name=""/>
        <dsp:cNvSpPr/>
      </dsp:nvSpPr>
      <dsp:spPr>
        <a:xfrm>
          <a:off x="358939" y="269708"/>
          <a:ext cx="652616" cy="6526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279AE7-FE61-4AA9-8195-03B9AB0460BC}">
      <dsp:nvSpPr>
        <dsp:cNvPr id="0" name=""/>
        <dsp:cNvSpPr/>
      </dsp:nvSpPr>
      <dsp:spPr>
        <a:xfrm>
          <a:off x="1370495" y="2729"/>
          <a:ext cx="4547503" cy="118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79" tIns="125579" rIns="125579" bIns="125579" numCol="1" spcCol="1270" anchor="ctr" anchorCtr="0">
          <a:noAutofit/>
        </a:bodyPr>
        <a:lstStyle/>
        <a:p>
          <a:pPr marL="0" lvl="0" indent="0" algn="l" defTabSz="1955800">
            <a:lnSpc>
              <a:spcPct val="100000"/>
            </a:lnSpc>
            <a:spcBef>
              <a:spcPct val="0"/>
            </a:spcBef>
            <a:spcAft>
              <a:spcPct val="35000"/>
            </a:spcAft>
            <a:buNone/>
          </a:pPr>
          <a:r>
            <a:rPr lang="it-IT" sz="4400" u="sng" kern="1200" dirty="0"/>
            <a:t>Obiettivi e visione</a:t>
          </a:r>
          <a:endParaRPr lang="en-US" sz="4400" kern="1200" dirty="0"/>
        </a:p>
      </dsp:txBody>
      <dsp:txXfrm>
        <a:off x="1370495" y="2729"/>
        <a:ext cx="4547503" cy="1186576"/>
      </dsp:txXfrm>
    </dsp:sp>
    <dsp:sp modelId="{D3CD335D-7CB9-4489-A1E8-830345CF1D9C}">
      <dsp:nvSpPr>
        <dsp:cNvPr id="0" name=""/>
        <dsp:cNvSpPr/>
      </dsp:nvSpPr>
      <dsp:spPr>
        <a:xfrm>
          <a:off x="0" y="1468499"/>
          <a:ext cx="6245265" cy="11865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67858-0B4B-4F1C-8323-2FB454D05930}">
      <dsp:nvSpPr>
        <dsp:cNvPr id="0" name=""/>
        <dsp:cNvSpPr/>
      </dsp:nvSpPr>
      <dsp:spPr>
        <a:xfrm>
          <a:off x="358939" y="1735479"/>
          <a:ext cx="652616" cy="6526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C49C2F-B15F-4DAA-ABC7-E4E123F19F57}">
      <dsp:nvSpPr>
        <dsp:cNvPr id="0" name=""/>
        <dsp:cNvSpPr/>
      </dsp:nvSpPr>
      <dsp:spPr>
        <a:xfrm>
          <a:off x="1370495" y="1468499"/>
          <a:ext cx="4547503" cy="118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79" tIns="125579" rIns="125579" bIns="125579" numCol="1" spcCol="1270" anchor="ctr" anchorCtr="0">
          <a:noAutofit/>
        </a:bodyPr>
        <a:lstStyle/>
        <a:p>
          <a:pPr marL="0" lvl="0" indent="0" algn="l" defTabSz="666750">
            <a:lnSpc>
              <a:spcPct val="100000"/>
            </a:lnSpc>
            <a:spcBef>
              <a:spcPct val="0"/>
            </a:spcBef>
            <a:spcAft>
              <a:spcPct val="35000"/>
            </a:spcAft>
            <a:buNone/>
          </a:pPr>
          <a:r>
            <a:rPr lang="it-IT" sz="1500" i="1" kern="1200"/>
            <a:t>Posizionare la bioeconomia come un pilastro della crescita verde, della competitività industrial e della resilienza </a:t>
          </a:r>
          <a:endParaRPr lang="en-US" sz="1500" kern="1200" dirty="0"/>
        </a:p>
      </dsp:txBody>
      <dsp:txXfrm>
        <a:off x="1370495" y="1468499"/>
        <a:ext cx="4547503" cy="1186576"/>
      </dsp:txXfrm>
    </dsp:sp>
    <dsp:sp modelId="{B3EE932A-FE0E-4519-A1EB-6A771E03C493}">
      <dsp:nvSpPr>
        <dsp:cNvPr id="0" name=""/>
        <dsp:cNvSpPr/>
      </dsp:nvSpPr>
      <dsp:spPr>
        <a:xfrm>
          <a:off x="0" y="2934270"/>
          <a:ext cx="6245265" cy="11865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90249-9D37-40E6-8575-10E09762C1ED}">
      <dsp:nvSpPr>
        <dsp:cNvPr id="0" name=""/>
        <dsp:cNvSpPr/>
      </dsp:nvSpPr>
      <dsp:spPr>
        <a:xfrm>
          <a:off x="358939" y="3201250"/>
          <a:ext cx="652616" cy="6526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336539-3474-4990-8E99-A846415A0EBF}">
      <dsp:nvSpPr>
        <dsp:cNvPr id="0" name=""/>
        <dsp:cNvSpPr/>
      </dsp:nvSpPr>
      <dsp:spPr>
        <a:xfrm>
          <a:off x="1370495" y="2934270"/>
          <a:ext cx="4547503" cy="118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79" tIns="125579" rIns="125579" bIns="125579" numCol="1" spcCol="1270" anchor="ctr" anchorCtr="0">
          <a:noAutofit/>
        </a:bodyPr>
        <a:lstStyle/>
        <a:p>
          <a:pPr marL="0" lvl="0" indent="0" algn="l" defTabSz="666750">
            <a:lnSpc>
              <a:spcPct val="100000"/>
            </a:lnSpc>
            <a:spcBef>
              <a:spcPct val="0"/>
            </a:spcBef>
            <a:spcAft>
              <a:spcPct val="35000"/>
            </a:spcAft>
            <a:buNone/>
          </a:pPr>
          <a:r>
            <a:rPr lang="it-IT" sz="1500" i="1" kern="1200"/>
            <a:t>Accelerare la decarbonizzazione e ridurre la dipendenza dalle esportazioni impiegando in maniera efficiente e pulitale risorse naturali </a:t>
          </a:r>
          <a:endParaRPr lang="en-US" sz="1500" kern="1200"/>
        </a:p>
      </dsp:txBody>
      <dsp:txXfrm>
        <a:off x="1370495" y="2934270"/>
        <a:ext cx="4547503" cy="1186576"/>
      </dsp:txXfrm>
    </dsp:sp>
    <dsp:sp modelId="{34379384-CF80-433E-B7FB-D8424F4BB9D8}">
      <dsp:nvSpPr>
        <dsp:cNvPr id="0" name=""/>
        <dsp:cNvSpPr/>
      </dsp:nvSpPr>
      <dsp:spPr>
        <a:xfrm>
          <a:off x="0" y="4400041"/>
          <a:ext cx="6245265" cy="11865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C9ACFE-A1E5-4FEC-8CEB-C19D33C8BD38}">
      <dsp:nvSpPr>
        <dsp:cNvPr id="0" name=""/>
        <dsp:cNvSpPr/>
      </dsp:nvSpPr>
      <dsp:spPr>
        <a:xfrm>
          <a:off x="358939" y="4667021"/>
          <a:ext cx="652616" cy="6526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4BEB18-DF19-4FAE-B141-A7D304E8FC63}">
      <dsp:nvSpPr>
        <dsp:cNvPr id="0" name=""/>
        <dsp:cNvSpPr/>
      </dsp:nvSpPr>
      <dsp:spPr>
        <a:xfrm>
          <a:off x="1370495" y="4400041"/>
          <a:ext cx="4547503" cy="118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79" tIns="125579" rIns="125579" bIns="125579" numCol="1" spcCol="1270" anchor="ctr" anchorCtr="0">
          <a:noAutofit/>
        </a:bodyPr>
        <a:lstStyle/>
        <a:p>
          <a:pPr marL="0" lvl="0" indent="0" algn="l" defTabSz="666750">
            <a:lnSpc>
              <a:spcPct val="100000"/>
            </a:lnSpc>
            <a:spcBef>
              <a:spcPct val="0"/>
            </a:spcBef>
            <a:spcAft>
              <a:spcPct val="35000"/>
            </a:spcAft>
            <a:buNone/>
          </a:pPr>
          <a:r>
            <a:rPr lang="it-IT" sz="1500" i="1" kern="1200"/>
            <a:t>Sfruttare il potenziale di crescita della bioeconomia per creare green jobs, promuovere lo sviluppo delle aree rurali e costiere e favorire lo sviluppo sostenibile in Europa </a:t>
          </a:r>
          <a:endParaRPr lang="en-US" sz="1500" kern="1200"/>
        </a:p>
      </dsp:txBody>
      <dsp:txXfrm>
        <a:off x="1370495" y="4400041"/>
        <a:ext cx="4547503" cy="118657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D4090-CA45-9045-B9C6-6DF7E12E23F6}" type="datetimeFigureOut">
              <a:rPr lang="it-IT" smtClean="0"/>
              <a:t>11/12/25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0F5AB-AF66-084A-9FB6-E95A6A206FE2}" type="slidenum">
              <a:rPr lang="it-IT" smtClean="0"/>
              <a:t>‹N›</a:t>
            </a:fld>
            <a:endParaRPr lang="it-IT"/>
          </a:p>
        </p:txBody>
      </p:sp>
    </p:spTree>
    <p:extLst>
      <p:ext uri="{BB962C8B-B14F-4D97-AF65-F5344CB8AC3E}">
        <p14:creationId xmlns:p14="http://schemas.microsoft.com/office/powerpoint/2010/main" val="3019453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EDB79-6633-EF04-3000-6DA8A17CA58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FFBE097-0642-2F43-8492-ECCBB51CF4F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E1197B6-9A1C-12A9-1066-41C9907C13FF}"/>
              </a:ext>
            </a:extLst>
          </p:cNvPr>
          <p:cNvSpPr>
            <a:spLocks noGrp="1"/>
          </p:cNvSpPr>
          <p:nvPr>
            <p:ph type="body" idx="1"/>
          </p:nvPr>
        </p:nvSpPr>
        <p:spPr/>
        <p:txBody>
          <a:bodyPr/>
          <a:lstStyle/>
          <a:p>
            <a:r>
              <a:rPr lang="en-US" i="0" dirty="0"/>
              <a:t>In this project, our team leads Work Package 6, which is focused on Sustainability Assessment. </a:t>
            </a:r>
          </a:p>
          <a:p>
            <a:endParaRPr lang="en-US" i="0" dirty="0"/>
          </a:p>
          <a:p>
            <a:r>
              <a:rPr lang="en-US" i="0" dirty="0"/>
              <a:t>The aim is to integrate four complementary methodologies: Techno-Economic Analysis (TEA), Life Cycle Assessment (LCA), Biodiversity Impact Assessment (BIA), and Social Life Cycle Assessment (S-LCA). </a:t>
            </a:r>
            <a:r>
              <a:rPr lang="en-US" b="1" i="0" dirty="0"/>
              <a:t>The aim is to </a:t>
            </a:r>
            <a:r>
              <a:rPr lang="en-US" b="1" dirty="0"/>
              <a:t>capture the full picture of sustainability (economic, environmental, social, and ecological) and ensure that improvements in one area do not create trade-offs in another.</a:t>
            </a:r>
            <a:endParaRPr lang="en-US" b="1" i="0" dirty="0"/>
          </a:p>
          <a:p>
            <a:endParaRPr lang="en-US" i="0" dirty="0"/>
          </a:p>
          <a:p>
            <a:r>
              <a:rPr lang="en-US" i="0" dirty="0"/>
              <a:t>In WP6, our main responsibility is conducting the S-LCA, which evaluates the social impacts and community benefits generated by the project’s model. </a:t>
            </a:r>
            <a:r>
              <a:rPr lang="en-US" b="1" i="0" dirty="0"/>
              <a:t>The aim is to assess how these new biorefinery systems can enhance social well-being, promote equity, and create opportunities for rural stakeholders, including farmers and local communities.</a:t>
            </a:r>
          </a:p>
          <a:p>
            <a:endParaRPr lang="en-US" i="0" dirty="0"/>
          </a:p>
          <a:p>
            <a:r>
              <a:rPr lang="en-US" i="0" dirty="0"/>
              <a:t>We also contribute to Work Package 7, which focuses on Social Acceptance and Policy. In this area, our team works to integrate sustainability assessment results with </a:t>
            </a:r>
            <a:r>
              <a:rPr lang="en-US" i="0" dirty="0" err="1"/>
              <a:t>behavioural</a:t>
            </a:r>
            <a:r>
              <a:rPr lang="en-US" i="0" dirty="0"/>
              <a:t> and societal aspects. </a:t>
            </a:r>
            <a:r>
              <a:rPr lang="en-US" sz="1200" b="1" i="0" kern="1200" dirty="0">
                <a:solidFill>
                  <a:schemeClr val="tx1"/>
                </a:solidFill>
                <a:effectLst/>
                <a:latin typeface="+mn-lt"/>
                <a:ea typeface="+mn-ea"/>
                <a:cs typeface="+mn-cs"/>
              </a:rPr>
              <a:t>This approach helps us identify the conditions that can foster broader acceptance and the adoption of small-scale green biorefineries. </a:t>
            </a:r>
          </a:p>
          <a:p>
            <a:r>
              <a:rPr lang="en-US" sz="1200" b="0" i="0" kern="1200" dirty="0">
                <a:solidFill>
                  <a:schemeClr val="tx1"/>
                </a:solidFill>
                <a:effectLst/>
                <a:latin typeface="+mn-lt"/>
                <a:ea typeface="+mn-ea"/>
                <a:cs typeface="+mn-cs"/>
              </a:rPr>
              <a:t>Additionally, our contributions inform policy recommendations designed </a:t>
            </a:r>
            <a:r>
              <a:rPr lang="en-US" sz="1200" b="1" i="0" kern="1200" dirty="0">
                <a:solidFill>
                  <a:schemeClr val="tx1"/>
                </a:solidFill>
                <a:effectLst/>
                <a:latin typeface="+mn-lt"/>
                <a:ea typeface="+mn-ea"/>
                <a:cs typeface="+mn-cs"/>
              </a:rPr>
              <a:t>to facilitate the replication of the rural bioeconomy in Europe</a:t>
            </a:r>
            <a:r>
              <a:rPr lang="en-US" sz="1200" b="0" i="0" kern="1200" dirty="0">
                <a:solidFill>
                  <a:schemeClr val="tx1"/>
                </a:solidFill>
                <a:effectLst/>
                <a:latin typeface="+mn-lt"/>
                <a:ea typeface="+mn-ea"/>
                <a:cs typeface="+mn-cs"/>
              </a:rPr>
              <a:t>.</a:t>
            </a:r>
            <a:endParaRPr lang="it-IT" dirty="0"/>
          </a:p>
        </p:txBody>
      </p:sp>
      <p:sp>
        <p:nvSpPr>
          <p:cNvPr id="4" name="Segnaposto numero diapositiva 3">
            <a:extLst>
              <a:ext uri="{FF2B5EF4-FFF2-40B4-BE49-F238E27FC236}">
                <a16:creationId xmlns:a16="http://schemas.microsoft.com/office/drawing/2014/main" id="{68A014F7-BDB5-5183-5153-753CED41808F}"/>
              </a:ext>
            </a:extLst>
          </p:cNvPr>
          <p:cNvSpPr>
            <a:spLocks noGrp="1"/>
          </p:cNvSpPr>
          <p:nvPr>
            <p:ph type="sldNum" sz="quarter" idx="5"/>
          </p:nvPr>
        </p:nvSpPr>
        <p:spPr/>
        <p:txBody>
          <a:bodyPr/>
          <a:lstStyle/>
          <a:p>
            <a:fld id="{1BA0F5AB-AF66-084A-9FB6-E95A6A206FE2}" type="slidenum">
              <a:rPr lang="it-IT" smtClean="0"/>
              <a:t>10</a:t>
            </a:fld>
            <a:endParaRPr lang="it-IT"/>
          </a:p>
        </p:txBody>
      </p:sp>
    </p:spTree>
    <p:extLst>
      <p:ext uri="{BB962C8B-B14F-4D97-AF65-F5344CB8AC3E}">
        <p14:creationId xmlns:p14="http://schemas.microsoft.com/office/powerpoint/2010/main" val="21487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54B70-4BF1-37B4-70DF-3E0BA282ADC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06F382C-2DEA-8CAD-C19C-1B929C4D830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67E41AD-9484-A10A-E49D-77B20F9C549D}"/>
              </a:ext>
            </a:extLst>
          </p:cNvPr>
          <p:cNvSpPr>
            <a:spLocks noGrp="1"/>
          </p:cNvSpPr>
          <p:nvPr>
            <p:ph type="body" idx="1"/>
          </p:nvPr>
        </p:nvSpPr>
        <p:spPr/>
        <p:txBody>
          <a:bodyPr/>
          <a:lstStyle/>
          <a:p>
            <a:r>
              <a:rPr lang="en-US" i="0" dirty="0"/>
              <a:t>In this project, our team leads Work Package 6, which is focused on Sustainability Assessment. </a:t>
            </a:r>
          </a:p>
          <a:p>
            <a:endParaRPr lang="en-US" i="0" dirty="0"/>
          </a:p>
          <a:p>
            <a:r>
              <a:rPr lang="en-US" i="0" dirty="0"/>
              <a:t>The aim is to integrate four complementary methodologies: Techno-Economic Analysis (TEA), Life Cycle Assessment (LCA), Biodiversity Impact Assessment (BIA), and Social Life Cycle Assessment (S-LCA). </a:t>
            </a:r>
            <a:r>
              <a:rPr lang="en-US" b="1" i="0" dirty="0"/>
              <a:t>The aim is to </a:t>
            </a:r>
            <a:r>
              <a:rPr lang="en-US" b="1" dirty="0"/>
              <a:t>capture the full picture of sustainability (economic, environmental, social, and ecological) and ensure that improvements in one area do not create trade-offs in another.</a:t>
            </a:r>
            <a:endParaRPr lang="en-US" b="1" i="0" dirty="0"/>
          </a:p>
          <a:p>
            <a:endParaRPr lang="en-US" i="0" dirty="0"/>
          </a:p>
          <a:p>
            <a:r>
              <a:rPr lang="en-US" i="0" dirty="0"/>
              <a:t>In WP6, our main responsibility is conducting the S-LCA, which evaluates the social impacts and community benefits generated by the project’s model. </a:t>
            </a:r>
            <a:r>
              <a:rPr lang="en-US" b="1" i="0" dirty="0"/>
              <a:t>The aim is to assess how these new biorefinery systems can enhance social well-being, promote equity, and create opportunities for rural stakeholders, including farmers and local communities.</a:t>
            </a:r>
          </a:p>
          <a:p>
            <a:endParaRPr lang="en-US" i="0" dirty="0"/>
          </a:p>
          <a:p>
            <a:r>
              <a:rPr lang="en-US" i="0" dirty="0"/>
              <a:t>We also contribute to Work Package 7, which focuses on Social Acceptance and Policy. In this area, our team works to integrate sustainability assessment results with </a:t>
            </a:r>
            <a:r>
              <a:rPr lang="en-US" i="0" dirty="0" err="1"/>
              <a:t>behavioural</a:t>
            </a:r>
            <a:r>
              <a:rPr lang="en-US" i="0" dirty="0"/>
              <a:t> and societal aspects. </a:t>
            </a:r>
            <a:r>
              <a:rPr lang="en-US" sz="1200" b="1" i="0" kern="1200" dirty="0">
                <a:solidFill>
                  <a:schemeClr val="tx1"/>
                </a:solidFill>
                <a:effectLst/>
                <a:latin typeface="+mn-lt"/>
                <a:ea typeface="+mn-ea"/>
                <a:cs typeface="+mn-cs"/>
              </a:rPr>
              <a:t>This approach helps us identify the conditions that can foster broader acceptance and the adoption of small-scale green biorefineries. </a:t>
            </a:r>
          </a:p>
          <a:p>
            <a:r>
              <a:rPr lang="en-US" sz="1200" b="0" i="0" kern="1200" dirty="0">
                <a:solidFill>
                  <a:schemeClr val="tx1"/>
                </a:solidFill>
                <a:effectLst/>
                <a:latin typeface="+mn-lt"/>
                <a:ea typeface="+mn-ea"/>
                <a:cs typeface="+mn-cs"/>
              </a:rPr>
              <a:t>Additionally, our contributions inform policy recommendations designed </a:t>
            </a:r>
            <a:r>
              <a:rPr lang="en-US" sz="1200" b="1" i="0" kern="1200" dirty="0">
                <a:solidFill>
                  <a:schemeClr val="tx1"/>
                </a:solidFill>
                <a:effectLst/>
                <a:latin typeface="+mn-lt"/>
                <a:ea typeface="+mn-ea"/>
                <a:cs typeface="+mn-cs"/>
              </a:rPr>
              <a:t>to facilitate the replication of the rural bioeconomy in Europe</a:t>
            </a:r>
            <a:r>
              <a:rPr lang="en-US" sz="1200" b="0" i="0" kern="1200" dirty="0">
                <a:solidFill>
                  <a:schemeClr val="tx1"/>
                </a:solidFill>
                <a:effectLst/>
                <a:latin typeface="+mn-lt"/>
                <a:ea typeface="+mn-ea"/>
                <a:cs typeface="+mn-cs"/>
              </a:rPr>
              <a:t>.</a:t>
            </a:r>
            <a:endParaRPr lang="it-IT" dirty="0"/>
          </a:p>
        </p:txBody>
      </p:sp>
      <p:sp>
        <p:nvSpPr>
          <p:cNvPr id="4" name="Segnaposto numero diapositiva 3">
            <a:extLst>
              <a:ext uri="{FF2B5EF4-FFF2-40B4-BE49-F238E27FC236}">
                <a16:creationId xmlns:a16="http://schemas.microsoft.com/office/drawing/2014/main" id="{E5138624-3E37-40C8-373E-29FB70FB46F2}"/>
              </a:ext>
            </a:extLst>
          </p:cNvPr>
          <p:cNvSpPr>
            <a:spLocks noGrp="1"/>
          </p:cNvSpPr>
          <p:nvPr>
            <p:ph type="sldNum" sz="quarter" idx="5"/>
          </p:nvPr>
        </p:nvSpPr>
        <p:spPr/>
        <p:txBody>
          <a:bodyPr/>
          <a:lstStyle/>
          <a:p>
            <a:fld id="{1BA0F5AB-AF66-084A-9FB6-E95A6A206FE2}" type="slidenum">
              <a:rPr lang="it-IT" smtClean="0"/>
              <a:t>11</a:t>
            </a:fld>
            <a:endParaRPr lang="it-IT"/>
          </a:p>
        </p:txBody>
      </p:sp>
    </p:spTree>
    <p:extLst>
      <p:ext uri="{BB962C8B-B14F-4D97-AF65-F5344CB8AC3E}">
        <p14:creationId xmlns:p14="http://schemas.microsoft.com/office/powerpoint/2010/main" val="261101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1E965-AE4E-49FC-29A6-C6E3040E5B0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5E29097-E017-0EBA-8DE3-BAB7F4332C4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0D5FB59-3595-E2C8-8CF1-832716DC384D}"/>
              </a:ext>
            </a:extLst>
          </p:cNvPr>
          <p:cNvSpPr>
            <a:spLocks noGrp="1"/>
          </p:cNvSpPr>
          <p:nvPr>
            <p:ph type="body" idx="1"/>
          </p:nvPr>
        </p:nvSpPr>
        <p:spPr/>
        <p:txBody>
          <a:bodyPr/>
          <a:lstStyle/>
          <a:p>
            <a:r>
              <a:rPr lang="en-US" i="0" dirty="0"/>
              <a:t>In this project, our team leads Work Package 6, which is focused on Sustainability Assessment. </a:t>
            </a:r>
          </a:p>
          <a:p>
            <a:endParaRPr lang="en-US" i="0" dirty="0"/>
          </a:p>
          <a:p>
            <a:r>
              <a:rPr lang="en-US" i="0" dirty="0"/>
              <a:t>The aim is to integrate four complementary methodologies: Techno-Economic Analysis (TEA), Life Cycle Assessment (LCA), Biodiversity Impact Assessment (BIA), and Social Life Cycle Assessment (S-LCA). </a:t>
            </a:r>
            <a:r>
              <a:rPr lang="en-US" b="1" i="0" dirty="0"/>
              <a:t>The aim is to </a:t>
            </a:r>
            <a:r>
              <a:rPr lang="en-US" b="1" dirty="0"/>
              <a:t>capture the full picture of sustainability (economic, environmental, social, and ecological) and ensure that improvements in one area do not create trade-offs in another.</a:t>
            </a:r>
            <a:endParaRPr lang="en-US" b="1" i="0" dirty="0"/>
          </a:p>
          <a:p>
            <a:endParaRPr lang="en-US" i="0" dirty="0"/>
          </a:p>
          <a:p>
            <a:r>
              <a:rPr lang="en-US" i="0" dirty="0"/>
              <a:t>In WP6, our main responsibility is conducting the S-LCA, which evaluates the social impacts and community benefits generated by the project’s model. </a:t>
            </a:r>
            <a:r>
              <a:rPr lang="en-US" b="1" i="0" dirty="0"/>
              <a:t>The aim is to assess how these new biorefinery systems can enhance social well-being, promote equity, and create opportunities for rural stakeholders, including farmers and local communities.</a:t>
            </a:r>
          </a:p>
          <a:p>
            <a:endParaRPr lang="en-US" i="0" dirty="0"/>
          </a:p>
          <a:p>
            <a:r>
              <a:rPr lang="en-US" i="0" dirty="0"/>
              <a:t>We also contribute to Work Package 7, which focuses on Social Acceptance and Policy. In this area, our team works to integrate sustainability assessment results with </a:t>
            </a:r>
            <a:r>
              <a:rPr lang="en-US" i="0" dirty="0" err="1"/>
              <a:t>behavioural</a:t>
            </a:r>
            <a:r>
              <a:rPr lang="en-US" i="0" dirty="0"/>
              <a:t> and societal aspects. </a:t>
            </a:r>
            <a:r>
              <a:rPr lang="en-US" sz="1200" b="1" i="0" kern="1200" dirty="0">
                <a:solidFill>
                  <a:schemeClr val="tx1"/>
                </a:solidFill>
                <a:effectLst/>
                <a:latin typeface="+mn-lt"/>
                <a:ea typeface="+mn-ea"/>
                <a:cs typeface="+mn-cs"/>
              </a:rPr>
              <a:t>This approach helps us identify the conditions that can foster broader acceptance and the adoption of small-scale green biorefineries. </a:t>
            </a:r>
          </a:p>
          <a:p>
            <a:r>
              <a:rPr lang="en-US" sz="1200" b="0" i="0" kern="1200" dirty="0">
                <a:solidFill>
                  <a:schemeClr val="tx1"/>
                </a:solidFill>
                <a:effectLst/>
                <a:latin typeface="+mn-lt"/>
                <a:ea typeface="+mn-ea"/>
                <a:cs typeface="+mn-cs"/>
              </a:rPr>
              <a:t>Additionally, our contributions inform policy recommendations designed </a:t>
            </a:r>
            <a:r>
              <a:rPr lang="en-US" sz="1200" b="1" i="0" kern="1200" dirty="0">
                <a:solidFill>
                  <a:schemeClr val="tx1"/>
                </a:solidFill>
                <a:effectLst/>
                <a:latin typeface="+mn-lt"/>
                <a:ea typeface="+mn-ea"/>
                <a:cs typeface="+mn-cs"/>
              </a:rPr>
              <a:t>to facilitate the replication of the rural bioeconomy in Europe</a:t>
            </a:r>
            <a:r>
              <a:rPr lang="en-US" sz="1200" b="0" i="0" kern="1200" dirty="0">
                <a:solidFill>
                  <a:schemeClr val="tx1"/>
                </a:solidFill>
                <a:effectLst/>
                <a:latin typeface="+mn-lt"/>
                <a:ea typeface="+mn-ea"/>
                <a:cs typeface="+mn-cs"/>
              </a:rPr>
              <a:t>.</a:t>
            </a:r>
            <a:endParaRPr lang="it-IT" dirty="0"/>
          </a:p>
        </p:txBody>
      </p:sp>
      <p:sp>
        <p:nvSpPr>
          <p:cNvPr id="4" name="Segnaposto numero diapositiva 3">
            <a:extLst>
              <a:ext uri="{FF2B5EF4-FFF2-40B4-BE49-F238E27FC236}">
                <a16:creationId xmlns:a16="http://schemas.microsoft.com/office/drawing/2014/main" id="{65B9A4AC-02C3-01FA-EA2B-CBC50FE47B71}"/>
              </a:ext>
            </a:extLst>
          </p:cNvPr>
          <p:cNvSpPr>
            <a:spLocks noGrp="1"/>
          </p:cNvSpPr>
          <p:nvPr>
            <p:ph type="sldNum" sz="quarter" idx="5"/>
          </p:nvPr>
        </p:nvSpPr>
        <p:spPr/>
        <p:txBody>
          <a:bodyPr/>
          <a:lstStyle/>
          <a:p>
            <a:fld id="{1BA0F5AB-AF66-084A-9FB6-E95A6A206FE2}" type="slidenum">
              <a:rPr lang="it-IT" smtClean="0"/>
              <a:t>12</a:t>
            </a:fld>
            <a:endParaRPr lang="it-IT"/>
          </a:p>
        </p:txBody>
      </p:sp>
    </p:spTree>
    <p:extLst>
      <p:ext uri="{BB962C8B-B14F-4D97-AF65-F5344CB8AC3E}">
        <p14:creationId xmlns:p14="http://schemas.microsoft.com/office/powerpoint/2010/main" val="228782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7.jpg"/><Relationship Id="rId3" Type="http://schemas.openxmlformats.org/officeDocument/2006/relationships/image" Target="../media/image2.jpg"/><Relationship Id="rId21" Type="http://schemas.openxmlformats.org/officeDocument/2006/relationships/image" Target="../media/image20.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png"/><Relationship Id="rId16" Type="http://schemas.openxmlformats.org/officeDocument/2006/relationships/image" Target="../media/image15.jpg"/><Relationship Id="rId20"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23" Type="http://schemas.openxmlformats.org/officeDocument/2006/relationships/image" Target="../media/image22.png"/><Relationship Id="rId10" Type="http://schemas.openxmlformats.org/officeDocument/2006/relationships/image" Target="../media/image9.jpg"/><Relationship Id="rId19" Type="http://schemas.openxmlformats.org/officeDocument/2006/relationships/image" Target="../media/image18.jpg"/><Relationship Id="rId4" Type="http://schemas.openxmlformats.org/officeDocument/2006/relationships/image" Target="../media/image3.wmf"/><Relationship Id="rId9" Type="http://schemas.openxmlformats.org/officeDocument/2006/relationships/image" Target="../media/image8.jpg"/><Relationship Id="rId14" Type="http://schemas.openxmlformats.org/officeDocument/2006/relationships/image" Target="../media/image13.jpg"/><Relationship Id="rId22"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E33731-9309-7433-0AE0-9B9ED0C6E35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0EDB5FF-EA3F-E96C-58B8-A808AFCF58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7749257-E094-5766-A4FC-8C860B36488D}"/>
              </a:ext>
            </a:extLst>
          </p:cNvPr>
          <p:cNvSpPr>
            <a:spLocks noGrp="1"/>
          </p:cNvSpPr>
          <p:nvPr>
            <p:ph type="dt" sz="half" idx="10"/>
          </p:nvPr>
        </p:nvSpPr>
        <p:spPr/>
        <p:txBody>
          <a:bodyPr/>
          <a:lstStyle/>
          <a:p>
            <a:fld id="{74D82EE0-0B39-5647-BBD6-36C525B939B5}" type="datetimeFigureOut">
              <a:rPr lang="it-IT" smtClean="0"/>
              <a:t>11/12/25</a:t>
            </a:fld>
            <a:endParaRPr lang="it-IT"/>
          </a:p>
        </p:txBody>
      </p:sp>
      <p:sp>
        <p:nvSpPr>
          <p:cNvPr id="5" name="Segnaposto piè di pagina 4">
            <a:extLst>
              <a:ext uri="{FF2B5EF4-FFF2-40B4-BE49-F238E27FC236}">
                <a16:creationId xmlns:a16="http://schemas.microsoft.com/office/drawing/2014/main" id="{11CC4D9A-E28D-0D5A-28CF-9946C0C78EB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61177E4-B6AC-99D8-95EF-1F62B5589D8A}"/>
              </a:ext>
            </a:extLst>
          </p:cNvPr>
          <p:cNvSpPr>
            <a:spLocks noGrp="1"/>
          </p:cNvSpPr>
          <p:nvPr>
            <p:ph type="sldNum" sz="quarter" idx="12"/>
          </p:nvPr>
        </p:nvSpPr>
        <p:spPr/>
        <p:txBody>
          <a:bodyPr/>
          <a:lstStyle/>
          <a:p>
            <a:fld id="{15D11A3F-7643-1E4A-98A0-4D54D261D078}" type="slidenum">
              <a:rPr lang="it-IT" smtClean="0"/>
              <a:t>‹N›</a:t>
            </a:fld>
            <a:endParaRPr lang="it-IT"/>
          </a:p>
        </p:txBody>
      </p:sp>
    </p:spTree>
    <p:extLst>
      <p:ext uri="{BB962C8B-B14F-4D97-AF65-F5344CB8AC3E}">
        <p14:creationId xmlns:p14="http://schemas.microsoft.com/office/powerpoint/2010/main" val="265207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E62578-EA18-80C4-ED01-7D5E6275505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1EDC37E-AD2B-DC22-A198-E28C5BEEC99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3263C72-64C3-CC36-21CE-E8BA921D5786}"/>
              </a:ext>
            </a:extLst>
          </p:cNvPr>
          <p:cNvSpPr>
            <a:spLocks noGrp="1"/>
          </p:cNvSpPr>
          <p:nvPr>
            <p:ph type="dt" sz="half" idx="10"/>
          </p:nvPr>
        </p:nvSpPr>
        <p:spPr/>
        <p:txBody>
          <a:bodyPr/>
          <a:lstStyle/>
          <a:p>
            <a:fld id="{74D82EE0-0B39-5647-BBD6-36C525B939B5}" type="datetimeFigureOut">
              <a:rPr lang="it-IT" smtClean="0"/>
              <a:t>11/12/25</a:t>
            </a:fld>
            <a:endParaRPr lang="it-IT"/>
          </a:p>
        </p:txBody>
      </p:sp>
      <p:sp>
        <p:nvSpPr>
          <p:cNvPr id="5" name="Segnaposto piè di pagina 4">
            <a:extLst>
              <a:ext uri="{FF2B5EF4-FFF2-40B4-BE49-F238E27FC236}">
                <a16:creationId xmlns:a16="http://schemas.microsoft.com/office/drawing/2014/main" id="{DA813A31-86BB-A67D-CA48-93058F4AE6D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18ECF8D-762E-0EA6-2F8E-E800A4A6A01C}"/>
              </a:ext>
            </a:extLst>
          </p:cNvPr>
          <p:cNvSpPr>
            <a:spLocks noGrp="1"/>
          </p:cNvSpPr>
          <p:nvPr>
            <p:ph type="sldNum" sz="quarter" idx="12"/>
          </p:nvPr>
        </p:nvSpPr>
        <p:spPr/>
        <p:txBody>
          <a:bodyPr/>
          <a:lstStyle/>
          <a:p>
            <a:fld id="{15D11A3F-7643-1E4A-98A0-4D54D261D078}" type="slidenum">
              <a:rPr lang="it-IT" smtClean="0"/>
              <a:t>‹N›</a:t>
            </a:fld>
            <a:endParaRPr lang="it-IT"/>
          </a:p>
        </p:txBody>
      </p:sp>
    </p:spTree>
    <p:extLst>
      <p:ext uri="{BB962C8B-B14F-4D97-AF65-F5344CB8AC3E}">
        <p14:creationId xmlns:p14="http://schemas.microsoft.com/office/powerpoint/2010/main" val="313631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6781344-1553-FB24-087B-1251E640272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0610FE3-1832-3C4E-33F0-50DB86D42A2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8E499AB-E6C9-22FF-8EDC-5391E26EB0EF}"/>
              </a:ext>
            </a:extLst>
          </p:cNvPr>
          <p:cNvSpPr>
            <a:spLocks noGrp="1"/>
          </p:cNvSpPr>
          <p:nvPr>
            <p:ph type="dt" sz="half" idx="10"/>
          </p:nvPr>
        </p:nvSpPr>
        <p:spPr/>
        <p:txBody>
          <a:bodyPr/>
          <a:lstStyle/>
          <a:p>
            <a:fld id="{74D82EE0-0B39-5647-BBD6-36C525B939B5}" type="datetimeFigureOut">
              <a:rPr lang="it-IT" smtClean="0"/>
              <a:t>11/12/25</a:t>
            </a:fld>
            <a:endParaRPr lang="it-IT"/>
          </a:p>
        </p:txBody>
      </p:sp>
      <p:sp>
        <p:nvSpPr>
          <p:cNvPr id="5" name="Segnaposto piè di pagina 4">
            <a:extLst>
              <a:ext uri="{FF2B5EF4-FFF2-40B4-BE49-F238E27FC236}">
                <a16:creationId xmlns:a16="http://schemas.microsoft.com/office/drawing/2014/main" id="{6DA5E810-C223-B775-941D-131D8DADAFF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924E4E5-D535-62EC-6F7C-56017E23B15E}"/>
              </a:ext>
            </a:extLst>
          </p:cNvPr>
          <p:cNvSpPr>
            <a:spLocks noGrp="1"/>
          </p:cNvSpPr>
          <p:nvPr>
            <p:ph type="sldNum" sz="quarter" idx="12"/>
          </p:nvPr>
        </p:nvSpPr>
        <p:spPr/>
        <p:txBody>
          <a:bodyPr/>
          <a:lstStyle/>
          <a:p>
            <a:fld id="{15D11A3F-7643-1E4A-98A0-4D54D261D078}" type="slidenum">
              <a:rPr lang="it-IT" smtClean="0"/>
              <a:t>‹N›</a:t>
            </a:fld>
            <a:endParaRPr lang="it-IT"/>
          </a:p>
        </p:txBody>
      </p:sp>
    </p:spTree>
    <p:extLst>
      <p:ext uri="{BB962C8B-B14F-4D97-AF65-F5344CB8AC3E}">
        <p14:creationId xmlns:p14="http://schemas.microsoft.com/office/powerpoint/2010/main" val="4137088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01-Cover Page">
    <p:spTree>
      <p:nvGrpSpPr>
        <p:cNvPr id="1" name=""/>
        <p:cNvGrpSpPr/>
        <p:nvPr/>
      </p:nvGrpSpPr>
      <p:grpSpPr>
        <a:xfrm>
          <a:off x="0" y="0"/>
          <a:ext cx="0" cy="0"/>
          <a:chOff x="0" y="0"/>
          <a:chExt cx="0" cy="0"/>
        </a:xfrm>
      </p:grpSpPr>
      <p:sp>
        <p:nvSpPr>
          <p:cNvPr id="14" name="Ορθογώνιο 13"/>
          <p:cNvSpPr/>
          <p:nvPr userDrawn="1"/>
        </p:nvSpPr>
        <p:spPr>
          <a:xfrm>
            <a:off x="0" y="6142126"/>
            <a:ext cx="12192000" cy="715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userDrawn="1"/>
        </p:nvSpPr>
        <p:spPr>
          <a:xfrm>
            <a:off x="-1" y="6518655"/>
            <a:ext cx="12192001" cy="339345"/>
          </a:xfrm>
          <a:custGeom>
            <a:avLst/>
            <a:gdLst>
              <a:gd name="connsiteX0" fmla="*/ 0 w 5397647"/>
              <a:gd name="connsiteY0" fmla="*/ 0 h 339345"/>
              <a:gd name="connsiteX1" fmla="*/ 5397647 w 5397647"/>
              <a:gd name="connsiteY1" fmla="*/ 0 h 339345"/>
              <a:gd name="connsiteX2" fmla="*/ 5397647 w 5397647"/>
              <a:gd name="connsiteY2" fmla="*/ 339345 h 339345"/>
              <a:gd name="connsiteX3" fmla="*/ 0 w 5397647"/>
              <a:gd name="connsiteY3" fmla="*/ 339345 h 339345"/>
              <a:gd name="connsiteX4" fmla="*/ 0 w 5397647"/>
              <a:gd name="connsiteY4" fmla="*/ 0 h 339345"/>
              <a:gd name="connsiteX0" fmla="*/ 0 w 5397647"/>
              <a:gd name="connsiteY0" fmla="*/ 0 h 339345"/>
              <a:gd name="connsiteX1" fmla="*/ 5397647 w 5397647"/>
              <a:gd name="connsiteY1" fmla="*/ 0 h 339345"/>
              <a:gd name="connsiteX2" fmla="*/ 5397647 w 5397647"/>
              <a:gd name="connsiteY2" fmla="*/ 339345 h 339345"/>
              <a:gd name="connsiteX3" fmla="*/ 0 w 5397647"/>
              <a:gd name="connsiteY3" fmla="*/ 339345 h 339345"/>
              <a:gd name="connsiteX4" fmla="*/ 0 w 5397647"/>
              <a:gd name="connsiteY4" fmla="*/ 0 h 339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7647" h="339345">
                <a:moveTo>
                  <a:pt x="0" y="0"/>
                </a:moveTo>
                <a:lnTo>
                  <a:pt x="5397647" y="0"/>
                </a:lnTo>
                <a:lnTo>
                  <a:pt x="5397647" y="339345"/>
                </a:lnTo>
                <a:lnTo>
                  <a:pt x="0" y="339345"/>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Θέση κειμένου 22"/>
          <p:cNvSpPr>
            <a:spLocks noGrp="1"/>
          </p:cNvSpPr>
          <p:nvPr>
            <p:ph type="body" sz="quarter" idx="11" hasCustomPrompt="1"/>
          </p:nvPr>
        </p:nvSpPr>
        <p:spPr>
          <a:xfrm>
            <a:off x="1821817" y="4075342"/>
            <a:ext cx="3135856" cy="383274"/>
          </a:xfrm>
        </p:spPr>
        <p:txBody>
          <a:bodyPr lIns="0" tIns="0" rIns="0" bIns="0">
            <a:normAutofit/>
          </a:bodyPr>
          <a:lstStyle>
            <a:lvl1pPr marL="0" indent="0" algn="ctr">
              <a:buNone/>
              <a:defRPr kumimoji="0" lang="el-GR" sz="2000" b="1" i="0" u="none" strike="noStrike" kern="1200" cap="none" normalizeH="0" baseline="0" dirty="0">
                <a:ln>
                  <a:noFill/>
                </a:ln>
                <a:solidFill>
                  <a:schemeClr val="accent1"/>
                </a:solidFill>
                <a:effectLst/>
                <a:latin typeface="Roboto Condensed" panose="02000000000000000000" pitchFamily="2" charset="0"/>
                <a:ea typeface="Roboto Condensed" panose="02000000000000000000" pitchFamily="2" charset="0"/>
                <a:cs typeface="+mn-cs"/>
              </a:defRPr>
            </a:lvl1pPr>
          </a:lstStyle>
          <a:p>
            <a:pPr lvl="0"/>
            <a:r>
              <a:rPr lang="en-US" dirty="0"/>
              <a:t>Name Surname</a:t>
            </a:r>
            <a:endParaRPr lang="el-GR" dirty="0"/>
          </a:p>
        </p:txBody>
      </p:sp>
      <p:sp>
        <p:nvSpPr>
          <p:cNvPr id="11" name="Θέση κειμένου 10"/>
          <p:cNvSpPr>
            <a:spLocks noGrp="1"/>
          </p:cNvSpPr>
          <p:nvPr>
            <p:ph type="body" sz="quarter" idx="17" hasCustomPrompt="1"/>
          </p:nvPr>
        </p:nvSpPr>
        <p:spPr>
          <a:xfrm>
            <a:off x="1089458" y="2724877"/>
            <a:ext cx="4835353" cy="1135487"/>
          </a:xfrm>
        </p:spPr>
        <p:txBody>
          <a:bodyPr>
            <a:normAutofit/>
          </a:bodyPr>
          <a:lstStyle>
            <a:lvl1pPr marL="0" indent="0" algn="ctr">
              <a:buFontTx/>
              <a:buNone/>
              <a:defRPr sz="3200" baseline="0">
                <a:solidFill>
                  <a:schemeClr val="tx1"/>
                </a:solidFill>
                <a:latin typeface="Graduate" panose="02000503000000020004" pitchFamily="2" charset="0"/>
              </a:defRPr>
            </a:lvl1pPr>
          </a:lstStyle>
          <a:p>
            <a:pPr lvl="0"/>
            <a:r>
              <a:rPr lang="en-US" dirty="0"/>
              <a:t>Text box to insert the event’s title</a:t>
            </a:r>
            <a:endParaRPr lang="el-GR" dirty="0"/>
          </a:p>
        </p:txBody>
      </p:sp>
      <p:sp>
        <p:nvSpPr>
          <p:cNvPr id="22" name="TextBox 21">
            <a:extLst>
              <a:ext uri="{FF2B5EF4-FFF2-40B4-BE49-F238E27FC236}">
                <a16:creationId xmlns:a16="http://schemas.microsoft.com/office/drawing/2014/main" id="{2FDF5471-8F64-0853-97A7-03B09ED2D3BD}"/>
              </a:ext>
            </a:extLst>
          </p:cNvPr>
          <p:cNvSpPr txBox="1"/>
          <p:nvPr userDrawn="1"/>
        </p:nvSpPr>
        <p:spPr>
          <a:xfrm>
            <a:off x="330352" y="6629515"/>
            <a:ext cx="11758108" cy="165686"/>
          </a:xfrm>
          <a:prstGeom prst="rect">
            <a:avLst/>
          </a:prstGeom>
          <a:noFill/>
        </p:spPr>
        <p:txBody>
          <a:bodyPr wrap="square" lIns="0" tIns="0" rIns="0" bIns="0"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US" sz="1100" b="0" i="0" u="none" strike="noStrike" spc="-100" baseline="30000" dirty="0">
                <a:solidFill>
                  <a:schemeClr val="tx1"/>
                </a:solidFill>
                <a:latin typeface="Arial" panose="020B0604020202020204" pitchFamily="34" charset="0"/>
                <a:cs typeface="Arial" panose="020B0604020202020204" pitchFamily="34" charset="0"/>
              </a:rPr>
              <a:t>The project is supported by the Circular Bio-based Europe Joint Undertaking and its members. Funded by the European Union. Views and opinions expressed are however those of the author(s) only and do not necessarily reflect those of the European Union or CBE JU. Neither the European Union nor the CBE JU can be held responsible for them.</a:t>
            </a:r>
          </a:p>
        </p:txBody>
      </p:sp>
      <p:pic>
        <p:nvPicPr>
          <p:cNvPr id="3" name="Εικόνα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5580" y="379600"/>
            <a:ext cx="2828330" cy="1944476"/>
          </a:xfrm>
          <a:prstGeom prst="rect">
            <a:avLst/>
          </a:prstGeom>
        </p:spPr>
      </p:pic>
      <p:sp>
        <p:nvSpPr>
          <p:cNvPr id="43" name="TextBox 42"/>
          <p:cNvSpPr txBox="1"/>
          <p:nvPr userDrawn="1"/>
        </p:nvSpPr>
        <p:spPr>
          <a:xfrm>
            <a:off x="369501" y="5110055"/>
            <a:ext cx="1674934"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PARTNERS</a:t>
            </a:r>
            <a:endParaRPr lang="el-GR" sz="900" b="1" dirty="0">
              <a:latin typeface="Arial" panose="020B0604020202020204" pitchFamily="34" charset="0"/>
              <a:cs typeface="Arial" panose="020B0604020202020204" pitchFamily="34" charset="0"/>
            </a:endParaRPr>
          </a:p>
        </p:txBody>
      </p:sp>
      <p:cxnSp>
        <p:nvCxnSpPr>
          <p:cNvPr id="45" name="Ευθεία γραμμή σύνδεσης 44"/>
          <p:cNvCxnSpPr/>
          <p:nvPr userDrawn="1"/>
        </p:nvCxnSpPr>
        <p:spPr>
          <a:xfrm>
            <a:off x="0" y="5225471"/>
            <a:ext cx="369501"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8" name="Ευθεία γραμμή σύνδεσης 47"/>
          <p:cNvCxnSpPr/>
          <p:nvPr userDrawn="1"/>
        </p:nvCxnSpPr>
        <p:spPr>
          <a:xfrm>
            <a:off x="1183297" y="5224767"/>
            <a:ext cx="11008703"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Εικόνα 3"/>
          <p:cNvPicPr>
            <a:picLocks noChangeAspect="1"/>
          </p:cNvPicPr>
          <p:nvPr userDrawn="1"/>
        </p:nvPicPr>
        <p:blipFill rotWithShape="1">
          <a:blip r:embed="rId3">
            <a:extLst>
              <a:ext uri="{28A0092B-C50C-407E-A947-70E740481C1C}">
                <a14:useLocalDpi xmlns:a14="http://schemas.microsoft.com/office/drawing/2010/main" val="0"/>
              </a:ext>
            </a:extLst>
          </a:blip>
          <a:srcRect r="1830"/>
          <a:stretch/>
        </p:blipFill>
        <p:spPr>
          <a:xfrm>
            <a:off x="6707218" y="54806"/>
            <a:ext cx="5484782" cy="4497538"/>
          </a:xfrm>
          <a:prstGeom prst="rect">
            <a:avLst/>
          </a:prstGeom>
        </p:spPr>
      </p:pic>
      <p:pic>
        <p:nvPicPr>
          <p:cNvPr id="6" name="Εικόνα 5"/>
          <p:cNvPicPr>
            <a:picLocks noChangeAspect="1"/>
          </p:cNvPicPr>
          <p:nvPr userDrawn="1"/>
        </p:nvPicPr>
        <p:blipFill rotWithShape="1">
          <a:blip r:embed="rId4">
            <a:extLst>
              <a:ext uri="{28A0092B-C50C-407E-A947-70E740481C1C}">
                <a14:useLocalDpi xmlns:a14="http://schemas.microsoft.com/office/drawing/2010/main" val="0"/>
              </a:ext>
            </a:extLst>
          </a:blip>
          <a:srcRect r="4297"/>
          <a:stretch/>
        </p:blipFill>
        <p:spPr>
          <a:xfrm>
            <a:off x="6807708" y="4657649"/>
            <a:ext cx="5388526" cy="342900"/>
          </a:xfrm>
          <a:prstGeom prst="rect">
            <a:avLst/>
          </a:prstGeom>
        </p:spPr>
      </p:pic>
      <p:sp>
        <p:nvSpPr>
          <p:cNvPr id="27" name="Θέση κειμένου 26"/>
          <p:cNvSpPr>
            <a:spLocks noGrp="1"/>
          </p:cNvSpPr>
          <p:nvPr>
            <p:ph type="body" sz="quarter" idx="13" hasCustomPrompt="1"/>
          </p:nvPr>
        </p:nvSpPr>
        <p:spPr>
          <a:xfrm>
            <a:off x="6999408" y="4731623"/>
            <a:ext cx="2597150" cy="201871"/>
          </a:xfrm>
        </p:spPr>
        <p:txBody>
          <a:bodyPr lIns="0" tIns="0" rIns="0" bIns="0" anchor="ctr">
            <a:normAutofit/>
          </a:bodyPr>
          <a:lstStyle>
            <a:lvl1pPr marL="0" indent="0">
              <a:buNone/>
              <a:defRPr lang="el-GR" sz="1100" kern="1200" dirty="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marL="0" lvl="0" algn="l" defTabSz="914400" rtl="0" eaLnBrk="0" fontAlgn="base" latinLnBrk="0" hangingPunct="0">
              <a:spcBef>
                <a:spcPct val="0"/>
              </a:spcBef>
              <a:spcAft>
                <a:spcPct val="0"/>
              </a:spcAft>
            </a:pPr>
            <a:r>
              <a:rPr lang="en-US" dirty="0"/>
              <a:t>DD / MM / YYYY | Venue</a:t>
            </a:r>
            <a:endParaRPr lang="el-GR" dirty="0"/>
          </a:p>
        </p:txBody>
      </p:sp>
      <p:sp>
        <p:nvSpPr>
          <p:cNvPr id="44" name="Θέση κειμένου 22"/>
          <p:cNvSpPr>
            <a:spLocks noGrp="1"/>
          </p:cNvSpPr>
          <p:nvPr>
            <p:ph type="body" sz="quarter" idx="19" hasCustomPrompt="1"/>
          </p:nvPr>
        </p:nvSpPr>
        <p:spPr>
          <a:xfrm>
            <a:off x="1821817" y="4523298"/>
            <a:ext cx="3135856" cy="383274"/>
          </a:xfrm>
        </p:spPr>
        <p:txBody>
          <a:bodyPr lIns="0" tIns="0" rIns="0" bIns="0">
            <a:normAutofit/>
          </a:bodyPr>
          <a:lstStyle>
            <a:lvl1pPr marL="0" indent="0" algn="ctr">
              <a:buNone/>
              <a:defRPr kumimoji="0" lang="el-GR" sz="1800" b="0" i="1" u="none" strike="noStrike" kern="1200" cap="none" normalizeH="0" baseline="0" dirty="0">
                <a:ln>
                  <a:noFill/>
                </a:ln>
                <a:solidFill>
                  <a:schemeClr val="accent1"/>
                </a:solidFill>
                <a:effectLst/>
                <a:latin typeface="Roboto Condensed" panose="02000000000000000000" pitchFamily="2" charset="0"/>
                <a:ea typeface="Roboto Condensed" panose="02000000000000000000" pitchFamily="2" charset="0"/>
                <a:cs typeface="+mn-cs"/>
              </a:defRPr>
            </a:lvl1pPr>
          </a:lstStyle>
          <a:p>
            <a:pPr lvl="0"/>
            <a:r>
              <a:rPr lang="en-US" dirty="0"/>
              <a:t>Company’s Name</a:t>
            </a:r>
            <a:endParaRPr lang="el-GR" dirty="0"/>
          </a:p>
        </p:txBody>
      </p:sp>
      <p:grpSp>
        <p:nvGrpSpPr>
          <p:cNvPr id="40" name="Ομάδα 39"/>
          <p:cNvGrpSpPr/>
          <p:nvPr userDrawn="1"/>
        </p:nvGrpSpPr>
        <p:grpSpPr>
          <a:xfrm>
            <a:off x="565777" y="5424333"/>
            <a:ext cx="8882066" cy="408432"/>
            <a:chOff x="565777" y="5424333"/>
            <a:chExt cx="8882066" cy="408432"/>
          </a:xfrm>
        </p:grpSpPr>
        <p:pic>
          <p:nvPicPr>
            <p:cNvPr id="17" name="Εικόνα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5777" y="5451765"/>
              <a:ext cx="896112" cy="353568"/>
            </a:xfrm>
            <a:prstGeom prst="rect">
              <a:avLst/>
            </a:prstGeom>
          </p:spPr>
        </p:pic>
        <p:pic>
          <p:nvPicPr>
            <p:cNvPr id="18" name="Εικόνα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87668" y="5439573"/>
              <a:ext cx="765048" cy="377952"/>
            </a:xfrm>
            <a:prstGeom prst="rect">
              <a:avLst/>
            </a:prstGeom>
          </p:spPr>
        </p:pic>
        <p:pic>
          <p:nvPicPr>
            <p:cNvPr id="19" name="Εικόνα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78495" y="5546253"/>
              <a:ext cx="484632" cy="164592"/>
            </a:xfrm>
            <a:prstGeom prst="rect">
              <a:avLst/>
            </a:prstGeom>
          </p:spPr>
        </p:pic>
        <p:pic>
          <p:nvPicPr>
            <p:cNvPr id="20" name="Εικόνα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688906" y="5427381"/>
              <a:ext cx="335280" cy="402336"/>
            </a:xfrm>
            <a:prstGeom prst="rect">
              <a:avLst/>
            </a:prstGeom>
          </p:spPr>
        </p:pic>
        <p:pic>
          <p:nvPicPr>
            <p:cNvPr id="21" name="Εικόνα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49965" y="5515773"/>
              <a:ext cx="1106424" cy="225552"/>
            </a:xfrm>
            <a:prstGeom prst="rect">
              <a:avLst/>
            </a:prstGeom>
          </p:spPr>
        </p:pic>
        <p:pic>
          <p:nvPicPr>
            <p:cNvPr id="24" name="Εικόνα 2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82168" y="5424333"/>
              <a:ext cx="740664" cy="408432"/>
            </a:xfrm>
            <a:prstGeom prst="rect">
              <a:avLst/>
            </a:prstGeom>
          </p:spPr>
        </p:pic>
        <p:pic>
          <p:nvPicPr>
            <p:cNvPr id="26" name="Εικόνα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848611" y="5491389"/>
              <a:ext cx="667512" cy="274320"/>
            </a:xfrm>
            <a:prstGeom prst="rect">
              <a:avLst/>
            </a:prstGeom>
          </p:spPr>
        </p:pic>
        <p:pic>
          <p:nvPicPr>
            <p:cNvPr id="28" name="Εικόνα 2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841902" y="5476149"/>
              <a:ext cx="600456" cy="304800"/>
            </a:xfrm>
            <a:prstGeom prst="rect">
              <a:avLst/>
            </a:prstGeom>
          </p:spPr>
        </p:pic>
        <p:pic>
          <p:nvPicPr>
            <p:cNvPr id="29" name="Εικόνα 2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768139" y="5460909"/>
              <a:ext cx="679704" cy="335280"/>
            </a:xfrm>
            <a:prstGeom prst="rect">
              <a:avLst/>
            </a:prstGeom>
          </p:spPr>
        </p:pic>
      </p:grpSp>
      <p:pic>
        <p:nvPicPr>
          <p:cNvPr id="30" name="Εικόνα 2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82128" y="6046949"/>
            <a:ext cx="624840" cy="213360"/>
          </a:xfrm>
          <a:prstGeom prst="rect">
            <a:avLst/>
          </a:prstGeom>
        </p:spPr>
      </p:pic>
      <p:pic>
        <p:nvPicPr>
          <p:cNvPr id="31" name="Εικόνα 3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22849" y="5998181"/>
            <a:ext cx="966216" cy="310896"/>
          </a:xfrm>
          <a:prstGeom prst="rect">
            <a:avLst/>
          </a:prstGeom>
        </p:spPr>
      </p:pic>
      <p:pic>
        <p:nvPicPr>
          <p:cNvPr id="32" name="Εικόνα 3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804946" y="5992085"/>
            <a:ext cx="786384" cy="323088"/>
          </a:xfrm>
          <a:prstGeom prst="rect">
            <a:avLst/>
          </a:prstGeom>
        </p:spPr>
      </p:pic>
      <p:pic>
        <p:nvPicPr>
          <p:cNvPr id="33" name="Εικόνα 32"/>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907211" y="6053045"/>
            <a:ext cx="984504" cy="201168"/>
          </a:xfrm>
          <a:prstGeom prst="rect">
            <a:avLst/>
          </a:prstGeom>
        </p:spPr>
      </p:pic>
      <p:pic>
        <p:nvPicPr>
          <p:cNvPr id="34" name="Εικόνα 3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5207596" y="5938745"/>
            <a:ext cx="432816" cy="429768"/>
          </a:xfrm>
          <a:prstGeom prst="rect">
            <a:avLst/>
          </a:prstGeom>
        </p:spPr>
      </p:pic>
      <p:pic>
        <p:nvPicPr>
          <p:cNvPr id="35" name="Εικόνα 34"/>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956293" y="5982941"/>
            <a:ext cx="612648" cy="341376"/>
          </a:xfrm>
          <a:prstGeom prst="rect">
            <a:avLst/>
          </a:prstGeom>
        </p:spPr>
      </p:pic>
      <p:pic>
        <p:nvPicPr>
          <p:cNvPr id="36" name="Εικόνα 35"/>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6884822" y="6059141"/>
            <a:ext cx="691896" cy="188976"/>
          </a:xfrm>
          <a:prstGeom prst="rect">
            <a:avLst/>
          </a:prstGeom>
        </p:spPr>
      </p:pic>
      <p:pic>
        <p:nvPicPr>
          <p:cNvPr id="39" name="Εικόνα 38"/>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77843" y="5405087"/>
            <a:ext cx="2362200" cy="886968"/>
          </a:xfrm>
          <a:prstGeom prst="rect">
            <a:avLst/>
          </a:prstGeom>
        </p:spPr>
      </p:pic>
      <p:cxnSp>
        <p:nvCxnSpPr>
          <p:cNvPr id="46" name="Ευθεία γραμμή σύνδεσης 45"/>
          <p:cNvCxnSpPr/>
          <p:nvPr userDrawn="1"/>
        </p:nvCxnSpPr>
        <p:spPr>
          <a:xfrm>
            <a:off x="9685218" y="5347803"/>
            <a:ext cx="0" cy="1017151"/>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8" name="Εικόνα 7" descr="Εικόνα που περιέχει γραμματοσειρά, γραφικά, λογότυπο, γραφιστική&#10;&#10;Το περιεχόμενο που δημιουργείται από AI ενδέχεται να είναι εσφαλμένο.">
            <a:extLst>
              <a:ext uri="{FF2B5EF4-FFF2-40B4-BE49-F238E27FC236}">
                <a16:creationId xmlns:a16="http://schemas.microsoft.com/office/drawing/2014/main" id="{3AE08838-549E-4714-75E1-51523DCB6BB1}"/>
              </a:ext>
            </a:extLst>
          </p:cNvPr>
          <p:cNvPicPr>
            <a:picLocks noChangeAspect="1"/>
          </p:cNvPicPr>
          <p:nvPr userDrawn="1"/>
        </p:nvPicPr>
        <p:blipFill>
          <a:blip r:embed="rId22"/>
          <a:stretch>
            <a:fillRect/>
          </a:stretch>
        </p:blipFill>
        <p:spPr>
          <a:xfrm>
            <a:off x="8535358" y="5929660"/>
            <a:ext cx="1134256" cy="415192"/>
          </a:xfrm>
          <a:prstGeom prst="rect">
            <a:avLst/>
          </a:prstGeom>
        </p:spPr>
      </p:pic>
      <p:pic>
        <p:nvPicPr>
          <p:cNvPr id="7" name="Picture 6" descr="A green circle with arrows&#10;&#10;AI-generated content may be incorrect.">
            <a:extLst>
              <a:ext uri="{FF2B5EF4-FFF2-40B4-BE49-F238E27FC236}">
                <a16:creationId xmlns:a16="http://schemas.microsoft.com/office/drawing/2014/main" id="{DFFF3A51-5138-2D8C-03B3-0AFD12167D9F}"/>
              </a:ext>
            </a:extLst>
          </p:cNvPr>
          <p:cNvPicPr>
            <a:picLocks noChangeAspect="1"/>
          </p:cNvPicPr>
          <p:nvPr userDrawn="1"/>
        </p:nvPicPr>
        <p:blipFill>
          <a:blip r:embed="rId23"/>
          <a:stretch>
            <a:fillRect/>
          </a:stretch>
        </p:blipFill>
        <p:spPr>
          <a:xfrm>
            <a:off x="7876633" y="5910574"/>
            <a:ext cx="432816" cy="432816"/>
          </a:xfrm>
          <a:prstGeom prst="rect">
            <a:avLst/>
          </a:prstGeom>
        </p:spPr>
      </p:pic>
    </p:spTree>
    <p:extLst>
      <p:ext uri="{BB962C8B-B14F-4D97-AF65-F5344CB8AC3E}">
        <p14:creationId xmlns:p14="http://schemas.microsoft.com/office/powerpoint/2010/main" val="41631315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1-Questions &amp; Answers">
    <p:spTree>
      <p:nvGrpSpPr>
        <p:cNvPr id="1" name=""/>
        <p:cNvGrpSpPr/>
        <p:nvPr/>
      </p:nvGrpSpPr>
      <p:grpSpPr>
        <a:xfrm>
          <a:off x="0" y="0"/>
          <a:ext cx="0" cy="0"/>
          <a:chOff x="0" y="0"/>
          <a:chExt cx="0" cy="0"/>
        </a:xfrm>
      </p:grpSpPr>
      <p:sp>
        <p:nvSpPr>
          <p:cNvPr id="20" name="Ορθογώνιο 19"/>
          <p:cNvSpPr/>
          <p:nvPr userDrawn="1"/>
        </p:nvSpPr>
        <p:spPr>
          <a:xfrm>
            <a:off x="0" y="0"/>
            <a:ext cx="12192001" cy="5794625"/>
          </a:xfrm>
          <a:prstGeom prst="rect">
            <a:avLst/>
          </a:prstGeom>
          <a:gradFill>
            <a:gsLst>
              <a:gs pos="0">
                <a:schemeClr val="bg2"/>
              </a:gs>
              <a:gs pos="16000">
                <a:schemeClr val="accent1"/>
              </a:gs>
              <a:gs pos="30000">
                <a:schemeClr val="accent2"/>
              </a:gs>
              <a:gs pos="63000">
                <a:schemeClr val="tx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userDrawn="1"/>
        </p:nvPicPr>
        <p:blipFill rotWithShape="1">
          <a:blip r:embed="rId2">
            <a:extLst>
              <a:ext uri="{28A0092B-C50C-407E-A947-70E740481C1C}">
                <a14:useLocalDpi xmlns:a14="http://schemas.microsoft.com/office/drawing/2010/main" val="0"/>
              </a:ext>
            </a:extLst>
          </a:blip>
          <a:srcRect l="2846" t="2025" r="1689" b="4713"/>
          <a:stretch/>
        </p:blipFill>
        <p:spPr>
          <a:xfrm>
            <a:off x="-10274" y="-10275"/>
            <a:ext cx="6000108" cy="5815173"/>
          </a:xfrm>
          <a:prstGeom prst="rect">
            <a:avLst/>
          </a:prstGeom>
        </p:spPr>
      </p:pic>
      <p:sp>
        <p:nvSpPr>
          <p:cNvPr id="5" name="Τίτλος 1"/>
          <p:cNvSpPr>
            <a:spLocks noGrp="1"/>
          </p:cNvSpPr>
          <p:nvPr>
            <p:ph type="title" hasCustomPrompt="1"/>
          </p:nvPr>
        </p:nvSpPr>
        <p:spPr>
          <a:xfrm>
            <a:off x="4332181" y="824114"/>
            <a:ext cx="7186115" cy="1214538"/>
          </a:xfrm>
          <a:noFill/>
        </p:spPr>
        <p:txBody>
          <a:bodyPr anchor="t" anchorCtr="0">
            <a:normAutofit/>
          </a:bodyPr>
          <a:lstStyle>
            <a:lvl1pPr algn="ctr">
              <a:defRPr sz="4600">
                <a:solidFill>
                  <a:schemeClr val="bg1"/>
                </a:solidFill>
              </a:defRPr>
            </a:lvl1pPr>
          </a:lstStyle>
          <a:p>
            <a:r>
              <a:rPr lang="en-US" dirty="0"/>
              <a:t>Questions</a:t>
            </a:r>
            <a:br>
              <a:rPr lang="en-US" dirty="0"/>
            </a:br>
            <a:r>
              <a:rPr lang="en-US" dirty="0"/>
              <a:t>&amp; Answers</a:t>
            </a:r>
            <a:endParaRPr lang="el-GR" dirty="0"/>
          </a:p>
        </p:txBody>
      </p:sp>
      <p:sp>
        <p:nvSpPr>
          <p:cNvPr id="7" name="Θέση κειμένου 3"/>
          <p:cNvSpPr>
            <a:spLocks noGrp="1"/>
          </p:cNvSpPr>
          <p:nvPr>
            <p:ph type="body" sz="half" idx="2" hasCustomPrompt="1"/>
          </p:nvPr>
        </p:nvSpPr>
        <p:spPr>
          <a:xfrm>
            <a:off x="4332181" y="2522558"/>
            <a:ext cx="7186116" cy="441652"/>
          </a:xfrm>
        </p:spPr>
        <p:txBody>
          <a:bodyPr>
            <a:normAutofit/>
          </a:bodyPr>
          <a:lstStyle>
            <a:lvl1pPr marL="0" indent="0" algn="ctr">
              <a:buNone/>
              <a:defRPr sz="2400">
                <a:solidFill>
                  <a:schemeClr val="accent1"/>
                </a:solidFill>
                <a:latin typeface="Graduate"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Contact Details</a:t>
            </a:r>
            <a:endParaRPr lang="el-GR" dirty="0"/>
          </a:p>
        </p:txBody>
      </p:sp>
      <p:sp>
        <p:nvSpPr>
          <p:cNvPr id="12" name="Θέση κειμένου 3"/>
          <p:cNvSpPr>
            <a:spLocks noGrp="1"/>
          </p:cNvSpPr>
          <p:nvPr>
            <p:ph type="body" sz="half" idx="13" hasCustomPrompt="1"/>
          </p:nvPr>
        </p:nvSpPr>
        <p:spPr>
          <a:xfrm>
            <a:off x="4300189" y="4085408"/>
            <a:ext cx="3138302" cy="441652"/>
          </a:xfrm>
        </p:spPr>
        <p:txBody>
          <a:bodyPr>
            <a:normAutofit/>
          </a:bodyPr>
          <a:lstStyle>
            <a:lvl1pPr marL="0" indent="0" algn="ctr">
              <a:buNone/>
              <a:defRPr sz="20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Presenter</a:t>
            </a:r>
            <a:endParaRPr lang="el-GR" dirty="0"/>
          </a:p>
        </p:txBody>
      </p:sp>
      <p:sp>
        <p:nvSpPr>
          <p:cNvPr id="14" name="Θέση κειμένου 3"/>
          <p:cNvSpPr>
            <a:spLocks noGrp="1"/>
          </p:cNvSpPr>
          <p:nvPr>
            <p:ph type="body" sz="half" idx="15" hasCustomPrompt="1"/>
          </p:nvPr>
        </p:nvSpPr>
        <p:spPr>
          <a:xfrm>
            <a:off x="8599057" y="4076027"/>
            <a:ext cx="2850211" cy="441652"/>
          </a:xfrm>
        </p:spPr>
        <p:txBody>
          <a:bodyPr>
            <a:normAutofit/>
          </a:bodyPr>
          <a:lstStyle>
            <a:lvl1pPr marL="0" indent="0" algn="ctr">
              <a:buNone/>
              <a:defRPr sz="20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email@email.eu</a:t>
            </a:r>
            <a:endParaRPr lang="el-GR" dirty="0"/>
          </a:p>
        </p:txBody>
      </p:sp>
      <p:sp>
        <p:nvSpPr>
          <p:cNvPr id="15" name="AutoShape 3"/>
          <p:cNvSpPr>
            <a:spLocks noChangeAspect="1" noChangeArrowheads="1" noTextEdit="1"/>
          </p:cNvSpPr>
          <p:nvPr userDrawn="1"/>
        </p:nvSpPr>
        <p:spPr bwMode="auto">
          <a:xfrm>
            <a:off x="471488" y="3252788"/>
            <a:ext cx="2081212"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nvGrpSpPr>
          <p:cNvPr id="27" name="Ομάδα 26"/>
          <p:cNvGrpSpPr/>
          <p:nvPr userDrawn="1"/>
        </p:nvGrpSpPr>
        <p:grpSpPr>
          <a:xfrm>
            <a:off x="9752291" y="3349715"/>
            <a:ext cx="543742" cy="547227"/>
            <a:chOff x="1809750" y="3249613"/>
            <a:chExt cx="742950" cy="747712"/>
          </a:xfrm>
        </p:grpSpPr>
        <p:sp>
          <p:nvSpPr>
            <p:cNvPr id="24" name="Oval 6"/>
            <p:cNvSpPr>
              <a:spLocks noChangeArrowheads="1"/>
            </p:cNvSpPr>
            <p:nvPr userDrawn="1"/>
          </p:nvSpPr>
          <p:spPr bwMode="auto">
            <a:xfrm>
              <a:off x="1809750" y="3249613"/>
              <a:ext cx="742950" cy="74771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l-GR"/>
            </a:p>
          </p:txBody>
        </p:sp>
        <p:sp>
          <p:nvSpPr>
            <p:cNvPr id="25" name="Freeform 7"/>
            <p:cNvSpPr>
              <a:spLocks noEditPoints="1"/>
            </p:cNvSpPr>
            <p:nvPr userDrawn="1"/>
          </p:nvSpPr>
          <p:spPr bwMode="auto">
            <a:xfrm>
              <a:off x="1990725" y="3432175"/>
              <a:ext cx="381000" cy="387350"/>
            </a:xfrm>
            <a:custGeom>
              <a:avLst/>
              <a:gdLst>
                <a:gd name="T0" fmla="*/ 101 w 101"/>
                <a:gd name="T1" fmla="*/ 48 h 102"/>
                <a:gd name="T2" fmla="*/ 69 w 101"/>
                <a:gd name="T3" fmla="*/ 76 h 102"/>
                <a:gd name="T4" fmla="*/ 60 w 101"/>
                <a:gd name="T5" fmla="*/ 67 h 102"/>
                <a:gd name="T6" fmla="*/ 42 w 101"/>
                <a:gd name="T7" fmla="*/ 77 h 102"/>
                <a:gd name="T8" fmla="*/ 23 w 101"/>
                <a:gd name="T9" fmla="*/ 57 h 102"/>
                <a:gd name="T10" fmla="*/ 50 w 101"/>
                <a:gd name="T11" fmla="*/ 25 h 102"/>
                <a:gd name="T12" fmla="*/ 66 w 101"/>
                <a:gd name="T13" fmla="*/ 33 h 102"/>
                <a:gd name="T14" fmla="*/ 66 w 101"/>
                <a:gd name="T15" fmla="*/ 28 h 102"/>
                <a:gd name="T16" fmla="*/ 69 w 101"/>
                <a:gd name="T17" fmla="*/ 26 h 102"/>
                <a:gd name="T18" fmla="*/ 71 w 101"/>
                <a:gd name="T19" fmla="*/ 26 h 102"/>
                <a:gd name="T20" fmla="*/ 74 w 101"/>
                <a:gd name="T21" fmla="*/ 29 h 102"/>
                <a:gd name="T22" fmla="*/ 67 w 101"/>
                <a:gd name="T23" fmla="*/ 63 h 102"/>
                <a:gd name="T24" fmla="*/ 71 w 101"/>
                <a:gd name="T25" fmla="*/ 70 h 102"/>
                <a:gd name="T26" fmla="*/ 95 w 101"/>
                <a:gd name="T27" fmla="*/ 48 h 102"/>
                <a:gd name="T28" fmla="*/ 51 w 101"/>
                <a:gd name="T29" fmla="*/ 7 h 102"/>
                <a:gd name="T30" fmla="*/ 6 w 101"/>
                <a:gd name="T31" fmla="*/ 51 h 102"/>
                <a:gd name="T32" fmla="*/ 51 w 101"/>
                <a:gd name="T33" fmla="*/ 95 h 102"/>
                <a:gd name="T34" fmla="*/ 77 w 101"/>
                <a:gd name="T35" fmla="*/ 86 h 102"/>
                <a:gd name="T36" fmla="*/ 80 w 101"/>
                <a:gd name="T37" fmla="*/ 87 h 102"/>
                <a:gd name="T38" fmla="*/ 81 w 101"/>
                <a:gd name="T39" fmla="*/ 88 h 102"/>
                <a:gd name="T40" fmla="*/ 81 w 101"/>
                <a:gd name="T41" fmla="*/ 92 h 102"/>
                <a:gd name="T42" fmla="*/ 51 w 101"/>
                <a:gd name="T43" fmla="*/ 102 h 102"/>
                <a:gd name="T44" fmla="*/ 0 w 101"/>
                <a:gd name="T45" fmla="*/ 51 h 102"/>
                <a:gd name="T46" fmla="*/ 51 w 101"/>
                <a:gd name="T47" fmla="*/ 0 h 102"/>
                <a:gd name="T48" fmla="*/ 101 w 101"/>
                <a:gd name="T49" fmla="*/ 48 h 102"/>
                <a:gd name="T50" fmla="*/ 63 w 101"/>
                <a:gd name="T51" fmla="*/ 45 h 102"/>
                <a:gd name="T52" fmla="*/ 51 w 101"/>
                <a:gd name="T53" fmla="*/ 32 h 102"/>
                <a:gd name="T54" fmla="*/ 31 w 101"/>
                <a:gd name="T55" fmla="*/ 56 h 102"/>
                <a:gd name="T56" fmla="*/ 43 w 101"/>
                <a:gd name="T57" fmla="*/ 70 h 102"/>
                <a:gd name="T58" fmla="*/ 63 w 101"/>
                <a:gd name="T59" fmla="*/ 4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 h="102">
                  <a:moveTo>
                    <a:pt x="101" y="48"/>
                  </a:moveTo>
                  <a:cubicBezTo>
                    <a:pt x="101" y="64"/>
                    <a:pt x="91" y="76"/>
                    <a:pt x="69" y="76"/>
                  </a:cubicBezTo>
                  <a:cubicBezTo>
                    <a:pt x="63" y="76"/>
                    <a:pt x="59" y="73"/>
                    <a:pt x="60" y="67"/>
                  </a:cubicBezTo>
                  <a:cubicBezTo>
                    <a:pt x="56" y="72"/>
                    <a:pt x="50" y="77"/>
                    <a:pt x="42" y="77"/>
                  </a:cubicBezTo>
                  <a:cubicBezTo>
                    <a:pt x="30" y="77"/>
                    <a:pt x="23" y="69"/>
                    <a:pt x="23" y="57"/>
                  </a:cubicBezTo>
                  <a:cubicBezTo>
                    <a:pt x="23" y="38"/>
                    <a:pt x="37" y="25"/>
                    <a:pt x="50" y="25"/>
                  </a:cubicBezTo>
                  <a:cubicBezTo>
                    <a:pt x="58" y="25"/>
                    <a:pt x="63" y="28"/>
                    <a:pt x="66" y="33"/>
                  </a:cubicBezTo>
                  <a:cubicBezTo>
                    <a:pt x="66" y="31"/>
                    <a:pt x="66" y="31"/>
                    <a:pt x="66" y="28"/>
                  </a:cubicBezTo>
                  <a:cubicBezTo>
                    <a:pt x="67" y="27"/>
                    <a:pt x="68" y="26"/>
                    <a:pt x="69" y="26"/>
                  </a:cubicBezTo>
                  <a:cubicBezTo>
                    <a:pt x="71" y="26"/>
                    <a:pt x="71" y="26"/>
                    <a:pt x="71" y="26"/>
                  </a:cubicBezTo>
                  <a:cubicBezTo>
                    <a:pt x="73" y="26"/>
                    <a:pt x="74" y="28"/>
                    <a:pt x="74" y="29"/>
                  </a:cubicBezTo>
                  <a:cubicBezTo>
                    <a:pt x="67" y="63"/>
                    <a:pt x="67" y="63"/>
                    <a:pt x="67" y="63"/>
                  </a:cubicBezTo>
                  <a:cubicBezTo>
                    <a:pt x="66" y="67"/>
                    <a:pt x="67" y="70"/>
                    <a:pt x="71" y="70"/>
                  </a:cubicBezTo>
                  <a:cubicBezTo>
                    <a:pt x="84" y="70"/>
                    <a:pt x="95" y="62"/>
                    <a:pt x="95" y="48"/>
                  </a:cubicBezTo>
                  <a:cubicBezTo>
                    <a:pt x="95" y="23"/>
                    <a:pt x="75" y="7"/>
                    <a:pt x="51" y="7"/>
                  </a:cubicBezTo>
                  <a:cubicBezTo>
                    <a:pt x="26" y="7"/>
                    <a:pt x="6" y="26"/>
                    <a:pt x="6" y="51"/>
                  </a:cubicBezTo>
                  <a:cubicBezTo>
                    <a:pt x="6" y="75"/>
                    <a:pt x="26" y="95"/>
                    <a:pt x="51" y="95"/>
                  </a:cubicBezTo>
                  <a:cubicBezTo>
                    <a:pt x="60" y="95"/>
                    <a:pt x="69" y="92"/>
                    <a:pt x="77" y="86"/>
                  </a:cubicBezTo>
                  <a:cubicBezTo>
                    <a:pt x="78" y="86"/>
                    <a:pt x="79" y="86"/>
                    <a:pt x="80" y="87"/>
                  </a:cubicBezTo>
                  <a:cubicBezTo>
                    <a:pt x="81" y="88"/>
                    <a:pt x="81" y="88"/>
                    <a:pt x="81" y="88"/>
                  </a:cubicBezTo>
                  <a:cubicBezTo>
                    <a:pt x="82" y="89"/>
                    <a:pt x="82" y="91"/>
                    <a:pt x="81" y="92"/>
                  </a:cubicBezTo>
                  <a:cubicBezTo>
                    <a:pt x="72" y="98"/>
                    <a:pt x="61" y="102"/>
                    <a:pt x="51" y="102"/>
                  </a:cubicBezTo>
                  <a:cubicBezTo>
                    <a:pt x="23" y="102"/>
                    <a:pt x="0" y="79"/>
                    <a:pt x="0" y="51"/>
                  </a:cubicBezTo>
                  <a:cubicBezTo>
                    <a:pt x="0" y="23"/>
                    <a:pt x="23" y="0"/>
                    <a:pt x="51" y="0"/>
                  </a:cubicBezTo>
                  <a:cubicBezTo>
                    <a:pt x="79" y="0"/>
                    <a:pt x="101" y="20"/>
                    <a:pt x="101" y="48"/>
                  </a:cubicBezTo>
                  <a:close/>
                  <a:moveTo>
                    <a:pt x="63" y="45"/>
                  </a:moveTo>
                  <a:cubicBezTo>
                    <a:pt x="63" y="37"/>
                    <a:pt x="59" y="32"/>
                    <a:pt x="51" y="32"/>
                  </a:cubicBezTo>
                  <a:cubicBezTo>
                    <a:pt x="41" y="32"/>
                    <a:pt x="31" y="41"/>
                    <a:pt x="31" y="56"/>
                  </a:cubicBezTo>
                  <a:cubicBezTo>
                    <a:pt x="31" y="65"/>
                    <a:pt x="35" y="70"/>
                    <a:pt x="43" y="70"/>
                  </a:cubicBezTo>
                  <a:cubicBezTo>
                    <a:pt x="55" y="70"/>
                    <a:pt x="63" y="57"/>
                    <a:pt x="6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l-GR"/>
            </a:p>
          </p:txBody>
        </p:sp>
      </p:grpSp>
      <p:grpSp>
        <p:nvGrpSpPr>
          <p:cNvPr id="28" name="Ομάδα 27"/>
          <p:cNvGrpSpPr/>
          <p:nvPr userDrawn="1"/>
        </p:nvGrpSpPr>
        <p:grpSpPr>
          <a:xfrm>
            <a:off x="5597468" y="3349715"/>
            <a:ext cx="543742" cy="547227"/>
            <a:chOff x="471488" y="3249613"/>
            <a:chExt cx="742950" cy="747712"/>
          </a:xfrm>
        </p:grpSpPr>
        <p:sp>
          <p:nvSpPr>
            <p:cNvPr id="23" name="Oval 5"/>
            <p:cNvSpPr>
              <a:spLocks noChangeArrowheads="1"/>
            </p:cNvSpPr>
            <p:nvPr userDrawn="1"/>
          </p:nvSpPr>
          <p:spPr bwMode="auto">
            <a:xfrm>
              <a:off x="471488" y="3249613"/>
              <a:ext cx="742950" cy="74771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l-GR"/>
            </a:p>
          </p:txBody>
        </p:sp>
        <p:sp>
          <p:nvSpPr>
            <p:cNvPr id="26" name="Freeform 8"/>
            <p:cNvSpPr>
              <a:spLocks noEditPoints="1"/>
            </p:cNvSpPr>
            <p:nvPr userDrawn="1"/>
          </p:nvSpPr>
          <p:spPr bwMode="auto">
            <a:xfrm>
              <a:off x="660400" y="3438525"/>
              <a:ext cx="365125" cy="369887"/>
            </a:xfrm>
            <a:custGeom>
              <a:avLst/>
              <a:gdLst>
                <a:gd name="T0" fmla="*/ 97 w 97"/>
                <a:gd name="T1" fmla="*/ 85 h 97"/>
                <a:gd name="T2" fmla="*/ 97 w 97"/>
                <a:gd name="T3" fmla="*/ 91 h 97"/>
                <a:gd name="T4" fmla="*/ 91 w 97"/>
                <a:gd name="T5" fmla="*/ 97 h 97"/>
                <a:gd name="T6" fmla="*/ 6 w 97"/>
                <a:gd name="T7" fmla="*/ 97 h 97"/>
                <a:gd name="T8" fmla="*/ 0 w 97"/>
                <a:gd name="T9" fmla="*/ 91 h 97"/>
                <a:gd name="T10" fmla="*/ 0 w 97"/>
                <a:gd name="T11" fmla="*/ 85 h 97"/>
                <a:gd name="T12" fmla="*/ 24 w 97"/>
                <a:gd name="T13" fmla="*/ 61 h 97"/>
                <a:gd name="T14" fmla="*/ 48 w 97"/>
                <a:gd name="T15" fmla="*/ 64 h 97"/>
                <a:gd name="T16" fmla="*/ 72 w 97"/>
                <a:gd name="T17" fmla="*/ 61 h 97"/>
                <a:gd name="T18" fmla="*/ 97 w 97"/>
                <a:gd name="T19" fmla="*/ 85 h 97"/>
                <a:gd name="T20" fmla="*/ 48 w 97"/>
                <a:gd name="T21" fmla="*/ 70 h 97"/>
                <a:gd name="T22" fmla="*/ 24 w 97"/>
                <a:gd name="T23" fmla="*/ 67 h 97"/>
                <a:gd name="T24" fmla="*/ 6 w 97"/>
                <a:gd name="T25" fmla="*/ 85 h 97"/>
                <a:gd name="T26" fmla="*/ 6 w 97"/>
                <a:gd name="T27" fmla="*/ 91 h 97"/>
                <a:gd name="T28" fmla="*/ 91 w 97"/>
                <a:gd name="T29" fmla="*/ 91 h 97"/>
                <a:gd name="T30" fmla="*/ 91 w 97"/>
                <a:gd name="T31" fmla="*/ 85 h 97"/>
                <a:gd name="T32" fmla="*/ 72 w 97"/>
                <a:gd name="T33" fmla="*/ 67 h 97"/>
                <a:gd name="T34" fmla="*/ 48 w 97"/>
                <a:gd name="T35" fmla="*/ 70 h 97"/>
                <a:gd name="T36" fmla="*/ 75 w 97"/>
                <a:gd name="T37" fmla="*/ 28 h 97"/>
                <a:gd name="T38" fmla="*/ 48 w 97"/>
                <a:gd name="T39" fmla="*/ 55 h 97"/>
                <a:gd name="T40" fmla="*/ 21 w 97"/>
                <a:gd name="T41" fmla="*/ 28 h 97"/>
                <a:gd name="T42" fmla="*/ 48 w 97"/>
                <a:gd name="T43" fmla="*/ 0 h 97"/>
                <a:gd name="T44" fmla="*/ 75 w 97"/>
                <a:gd name="T45" fmla="*/ 28 h 97"/>
                <a:gd name="T46" fmla="*/ 27 w 97"/>
                <a:gd name="T47" fmla="*/ 28 h 97"/>
                <a:gd name="T48" fmla="*/ 48 w 97"/>
                <a:gd name="T49" fmla="*/ 49 h 97"/>
                <a:gd name="T50" fmla="*/ 69 w 97"/>
                <a:gd name="T51" fmla="*/ 28 h 97"/>
                <a:gd name="T52" fmla="*/ 48 w 97"/>
                <a:gd name="T53" fmla="*/ 6 h 97"/>
                <a:gd name="T54" fmla="*/ 27 w 97"/>
                <a:gd name="T55" fmla="*/ 2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97">
                  <a:moveTo>
                    <a:pt x="97" y="85"/>
                  </a:moveTo>
                  <a:cubicBezTo>
                    <a:pt x="97" y="91"/>
                    <a:pt x="97" y="91"/>
                    <a:pt x="97" y="91"/>
                  </a:cubicBezTo>
                  <a:cubicBezTo>
                    <a:pt x="97" y="94"/>
                    <a:pt x="94" y="97"/>
                    <a:pt x="91" y="97"/>
                  </a:cubicBezTo>
                  <a:cubicBezTo>
                    <a:pt x="6" y="97"/>
                    <a:pt x="6" y="97"/>
                    <a:pt x="6" y="97"/>
                  </a:cubicBezTo>
                  <a:cubicBezTo>
                    <a:pt x="3" y="97"/>
                    <a:pt x="0" y="94"/>
                    <a:pt x="0" y="91"/>
                  </a:cubicBezTo>
                  <a:cubicBezTo>
                    <a:pt x="0" y="85"/>
                    <a:pt x="0" y="85"/>
                    <a:pt x="0" y="85"/>
                  </a:cubicBezTo>
                  <a:cubicBezTo>
                    <a:pt x="0" y="72"/>
                    <a:pt x="11" y="61"/>
                    <a:pt x="24" y="61"/>
                  </a:cubicBezTo>
                  <a:cubicBezTo>
                    <a:pt x="41" y="61"/>
                    <a:pt x="37" y="64"/>
                    <a:pt x="48" y="64"/>
                  </a:cubicBezTo>
                  <a:cubicBezTo>
                    <a:pt x="59" y="64"/>
                    <a:pt x="55" y="61"/>
                    <a:pt x="72" y="61"/>
                  </a:cubicBezTo>
                  <a:cubicBezTo>
                    <a:pt x="86" y="61"/>
                    <a:pt x="97" y="72"/>
                    <a:pt x="97" y="85"/>
                  </a:cubicBezTo>
                  <a:close/>
                  <a:moveTo>
                    <a:pt x="48" y="70"/>
                  </a:moveTo>
                  <a:cubicBezTo>
                    <a:pt x="37" y="70"/>
                    <a:pt x="40" y="67"/>
                    <a:pt x="24" y="67"/>
                  </a:cubicBezTo>
                  <a:cubicBezTo>
                    <a:pt x="14" y="67"/>
                    <a:pt x="6" y="75"/>
                    <a:pt x="6" y="85"/>
                  </a:cubicBezTo>
                  <a:cubicBezTo>
                    <a:pt x="6" y="91"/>
                    <a:pt x="6" y="91"/>
                    <a:pt x="6" y="91"/>
                  </a:cubicBezTo>
                  <a:cubicBezTo>
                    <a:pt x="91" y="91"/>
                    <a:pt x="91" y="91"/>
                    <a:pt x="91" y="91"/>
                  </a:cubicBezTo>
                  <a:cubicBezTo>
                    <a:pt x="91" y="85"/>
                    <a:pt x="91" y="85"/>
                    <a:pt x="91" y="85"/>
                  </a:cubicBezTo>
                  <a:cubicBezTo>
                    <a:pt x="91" y="75"/>
                    <a:pt x="82" y="67"/>
                    <a:pt x="72" y="67"/>
                  </a:cubicBezTo>
                  <a:cubicBezTo>
                    <a:pt x="56" y="67"/>
                    <a:pt x="60" y="70"/>
                    <a:pt x="48" y="70"/>
                  </a:cubicBezTo>
                  <a:close/>
                  <a:moveTo>
                    <a:pt x="75" y="28"/>
                  </a:moveTo>
                  <a:cubicBezTo>
                    <a:pt x="75" y="43"/>
                    <a:pt x="63" y="55"/>
                    <a:pt x="48" y="55"/>
                  </a:cubicBezTo>
                  <a:cubicBezTo>
                    <a:pt x="33" y="55"/>
                    <a:pt x="21" y="43"/>
                    <a:pt x="21" y="28"/>
                  </a:cubicBezTo>
                  <a:cubicBezTo>
                    <a:pt x="21" y="13"/>
                    <a:pt x="33" y="0"/>
                    <a:pt x="48" y="0"/>
                  </a:cubicBezTo>
                  <a:cubicBezTo>
                    <a:pt x="63" y="0"/>
                    <a:pt x="75" y="13"/>
                    <a:pt x="75" y="28"/>
                  </a:cubicBezTo>
                  <a:close/>
                  <a:moveTo>
                    <a:pt x="27" y="28"/>
                  </a:moveTo>
                  <a:cubicBezTo>
                    <a:pt x="27" y="39"/>
                    <a:pt x="37" y="49"/>
                    <a:pt x="48" y="49"/>
                  </a:cubicBezTo>
                  <a:cubicBezTo>
                    <a:pt x="60" y="49"/>
                    <a:pt x="69" y="39"/>
                    <a:pt x="69" y="28"/>
                  </a:cubicBezTo>
                  <a:cubicBezTo>
                    <a:pt x="69" y="16"/>
                    <a:pt x="60" y="6"/>
                    <a:pt x="48" y="6"/>
                  </a:cubicBezTo>
                  <a:cubicBezTo>
                    <a:pt x="37" y="6"/>
                    <a:pt x="27" y="16"/>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l-GR"/>
            </a:p>
          </p:txBody>
        </p:sp>
      </p:grpSp>
      <p:pic>
        <p:nvPicPr>
          <p:cNvPr id="2" name="Εικόνα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70" y="462439"/>
            <a:ext cx="3253260" cy="2236616"/>
          </a:xfrm>
          <a:prstGeom prst="rect">
            <a:avLst/>
          </a:prstGeom>
        </p:spPr>
      </p:pic>
      <p:sp>
        <p:nvSpPr>
          <p:cNvPr id="18" name="TextBox 17">
            <a:extLst>
              <a:ext uri="{FF2B5EF4-FFF2-40B4-BE49-F238E27FC236}">
                <a16:creationId xmlns:a16="http://schemas.microsoft.com/office/drawing/2014/main" id="{2FDF5471-8F64-0853-97A7-03B09ED2D3BD}"/>
              </a:ext>
            </a:extLst>
          </p:cNvPr>
          <p:cNvSpPr txBox="1"/>
          <p:nvPr userDrawn="1"/>
        </p:nvSpPr>
        <p:spPr>
          <a:xfrm>
            <a:off x="287677" y="6334936"/>
            <a:ext cx="9441949" cy="359073"/>
          </a:xfrm>
          <a:prstGeom prst="rect">
            <a:avLst/>
          </a:prstGeom>
          <a:noFill/>
        </p:spPr>
        <p:txBody>
          <a:bodyPr wrap="square" lIns="0" tIns="0" rIns="0" bIns="0" rtlCol="0">
            <a:spAutoFit/>
          </a:bodyPr>
          <a:lstStyle/>
          <a:p>
            <a:pPr marL="0" marR="0" lvl="0" indent="0" algn="dist" defTabSz="914400" rtl="0" eaLnBrk="1" fontAlgn="auto" latinLnBrk="0" hangingPunct="1">
              <a:lnSpc>
                <a:spcPts val="1400"/>
              </a:lnSpc>
              <a:spcBef>
                <a:spcPts val="0"/>
              </a:spcBef>
              <a:spcAft>
                <a:spcPts val="0"/>
              </a:spcAft>
              <a:buClrTx/>
              <a:buSzTx/>
              <a:buFontTx/>
              <a:buNone/>
              <a:tabLst/>
              <a:defRPr/>
            </a:pPr>
            <a:r>
              <a:rPr lang="en-US" sz="1300" b="0" i="0" u="none" strike="noStrike" spc="50" baseline="30000" dirty="0">
                <a:solidFill>
                  <a:schemeClr val="tx1"/>
                </a:solidFill>
                <a:latin typeface="Arial" panose="020B0604020202020204" pitchFamily="34" charset="0"/>
                <a:cs typeface="Arial" panose="020B0604020202020204" pitchFamily="34" charset="0"/>
              </a:rPr>
              <a:t>The project is supported by the Circular Bio-based Europe Joint Undertaking and its members. Funded by the European Union. Views and opinions expressed are however those of the author(s) only and do not necessarily reflect those of the European Union or CBE JU. Neither the European Union nor the CBE JU can be held responsible for them.</a:t>
            </a:r>
          </a:p>
        </p:txBody>
      </p:sp>
      <p:pic>
        <p:nvPicPr>
          <p:cNvPr id="19" name="Εικόνα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73464" y="5906106"/>
            <a:ext cx="2174697" cy="816564"/>
          </a:xfrm>
          <a:prstGeom prst="rect">
            <a:avLst/>
          </a:prstGeom>
        </p:spPr>
      </p:pic>
    </p:spTree>
    <p:extLst>
      <p:ext uri="{BB962C8B-B14F-4D97-AF65-F5344CB8AC3E}">
        <p14:creationId xmlns:p14="http://schemas.microsoft.com/office/powerpoint/2010/main" val="20311150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06E4B0-51A2-A686-07A1-ACDA265CE87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AF3B684-2E50-1104-32C5-BE00D92C247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31B03F6-874C-27FE-686C-67C3A06E5B75}"/>
              </a:ext>
            </a:extLst>
          </p:cNvPr>
          <p:cNvSpPr>
            <a:spLocks noGrp="1"/>
          </p:cNvSpPr>
          <p:nvPr>
            <p:ph type="dt" sz="half" idx="10"/>
          </p:nvPr>
        </p:nvSpPr>
        <p:spPr/>
        <p:txBody>
          <a:bodyPr/>
          <a:lstStyle/>
          <a:p>
            <a:fld id="{74D82EE0-0B39-5647-BBD6-36C525B939B5}" type="datetimeFigureOut">
              <a:rPr lang="it-IT" smtClean="0"/>
              <a:t>11/12/25</a:t>
            </a:fld>
            <a:endParaRPr lang="it-IT"/>
          </a:p>
        </p:txBody>
      </p:sp>
      <p:sp>
        <p:nvSpPr>
          <p:cNvPr id="5" name="Segnaposto piè di pagina 4">
            <a:extLst>
              <a:ext uri="{FF2B5EF4-FFF2-40B4-BE49-F238E27FC236}">
                <a16:creationId xmlns:a16="http://schemas.microsoft.com/office/drawing/2014/main" id="{8A862BD6-781C-E2DD-3169-C1DEDAF2178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2C7A6DC-3D25-C0DD-41B2-F38A26D2534E}"/>
              </a:ext>
            </a:extLst>
          </p:cNvPr>
          <p:cNvSpPr>
            <a:spLocks noGrp="1"/>
          </p:cNvSpPr>
          <p:nvPr>
            <p:ph type="sldNum" sz="quarter" idx="12"/>
          </p:nvPr>
        </p:nvSpPr>
        <p:spPr/>
        <p:txBody>
          <a:bodyPr/>
          <a:lstStyle/>
          <a:p>
            <a:fld id="{15D11A3F-7643-1E4A-98A0-4D54D261D078}" type="slidenum">
              <a:rPr lang="it-IT" smtClean="0"/>
              <a:t>‹N›</a:t>
            </a:fld>
            <a:endParaRPr lang="it-IT"/>
          </a:p>
        </p:txBody>
      </p:sp>
    </p:spTree>
    <p:extLst>
      <p:ext uri="{BB962C8B-B14F-4D97-AF65-F5344CB8AC3E}">
        <p14:creationId xmlns:p14="http://schemas.microsoft.com/office/powerpoint/2010/main" val="64332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421D96-ED02-A8B9-3DB4-DF26863BB66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03ABAC1-E6C9-0773-BA19-2756BC85F0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DCD6C7B-26CC-E331-D25E-2449DC277833}"/>
              </a:ext>
            </a:extLst>
          </p:cNvPr>
          <p:cNvSpPr>
            <a:spLocks noGrp="1"/>
          </p:cNvSpPr>
          <p:nvPr>
            <p:ph type="dt" sz="half" idx="10"/>
          </p:nvPr>
        </p:nvSpPr>
        <p:spPr/>
        <p:txBody>
          <a:bodyPr/>
          <a:lstStyle/>
          <a:p>
            <a:fld id="{74D82EE0-0B39-5647-BBD6-36C525B939B5}" type="datetimeFigureOut">
              <a:rPr lang="it-IT" smtClean="0"/>
              <a:t>11/12/25</a:t>
            </a:fld>
            <a:endParaRPr lang="it-IT"/>
          </a:p>
        </p:txBody>
      </p:sp>
      <p:sp>
        <p:nvSpPr>
          <p:cNvPr id="5" name="Segnaposto piè di pagina 4">
            <a:extLst>
              <a:ext uri="{FF2B5EF4-FFF2-40B4-BE49-F238E27FC236}">
                <a16:creationId xmlns:a16="http://schemas.microsoft.com/office/drawing/2014/main" id="{B30563B6-4E7E-534B-7993-8727D3FA7C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4FFC9B9-C5AA-6121-A4C7-44CEE3A1F22E}"/>
              </a:ext>
            </a:extLst>
          </p:cNvPr>
          <p:cNvSpPr>
            <a:spLocks noGrp="1"/>
          </p:cNvSpPr>
          <p:nvPr>
            <p:ph type="sldNum" sz="quarter" idx="12"/>
          </p:nvPr>
        </p:nvSpPr>
        <p:spPr/>
        <p:txBody>
          <a:bodyPr/>
          <a:lstStyle/>
          <a:p>
            <a:fld id="{15D11A3F-7643-1E4A-98A0-4D54D261D078}" type="slidenum">
              <a:rPr lang="it-IT" smtClean="0"/>
              <a:t>‹N›</a:t>
            </a:fld>
            <a:endParaRPr lang="it-IT"/>
          </a:p>
        </p:txBody>
      </p:sp>
    </p:spTree>
    <p:extLst>
      <p:ext uri="{BB962C8B-B14F-4D97-AF65-F5344CB8AC3E}">
        <p14:creationId xmlns:p14="http://schemas.microsoft.com/office/powerpoint/2010/main" val="182038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A40074-D3DF-F2F5-B6CF-8CE3D464314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57B9052-3F18-23EC-6AD6-A163474F157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85E9736-3F3B-A52A-9748-FD0A16C82AB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C0268E3-8736-B02A-8FE8-F258C6F541FC}"/>
              </a:ext>
            </a:extLst>
          </p:cNvPr>
          <p:cNvSpPr>
            <a:spLocks noGrp="1"/>
          </p:cNvSpPr>
          <p:nvPr>
            <p:ph type="dt" sz="half" idx="10"/>
          </p:nvPr>
        </p:nvSpPr>
        <p:spPr/>
        <p:txBody>
          <a:bodyPr/>
          <a:lstStyle/>
          <a:p>
            <a:fld id="{74D82EE0-0B39-5647-BBD6-36C525B939B5}" type="datetimeFigureOut">
              <a:rPr lang="it-IT" smtClean="0"/>
              <a:t>11/12/25</a:t>
            </a:fld>
            <a:endParaRPr lang="it-IT"/>
          </a:p>
        </p:txBody>
      </p:sp>
      <p:sp>
        <p:nvSpPr>
          <p:cNvPr id="6" name="Segnaposto piè di pagina 5">
            <a:extLst>
              <a:ext uri="{FF2B5EF4-FFF2-40B4-BE49-F238E27FC236}">
                <a16:creationId xmlns:a16="http://schemas.microsoft.com/office/drawing/2014/main" id="{3567650B-7037-D023-BDFC-42C1F563C07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5BD78E5-76A5-7A7C-C97D-6EDAC5EA77F4}"/>
              </a:ext>
            </a:extLst>
          </p:cNvPr>
          <p:cNvSpPr>
            <a:spLocks noGrp="1"/>
          </p:cNvSpPr>
          <p:nvPr>
            <p:ph type="sldNum" sz="quarter" idx="12"/>
          </p:nvPr>
        </p:nvSpPr>
        <p:spPr/>
        <p:txBody>
          <a:bodyPr/>
          <a:lstStyle/>
          <a:p>
            <a:fld id="{15D11A3F-7643-1E4A-98A0-4D54D261D078}" type="slidenum">
              <a:rPr lang="it-IT" smtClean="0"/>
              <a:t>‹N›</a:t>
            </a:fld>
            <a:endParaRPr lang="it-IT"/>
          </a:p>
        </p:txBody>
      </p:sp>
    </p:spTree>
    <p:extLst>
      <p:ext uri="{BB962C8B-B14F-4D97-AF65-F5344CB8AC3E}">
        <p14:creationId xmlns:p14="http://schemas.microsoft.com/office/powerpoint/2010/main" val="134537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8FB71E-4BAE-11F8-2906-E75872CE09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3661686-BB3D-7ECA-5687-942EBCF09E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88C556E-43B0-B097-D2B1-4C992D99548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3900159-D41B-7B1D-26FA-CA4FA7269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D3BB2D9-62D7-55FE-D390-37406CD39A2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8ED4F40-DAED-53D1-38CD-29CD37F812FA}"/>
              </a:ext>
            </a:extLst>
          </p:cNvPr>
          <p:cNvSpPr>
            <a:spLocks noGrp="1"/>
          </p:cNvSpPr>
          <p:nvPr>
            <p:ph type="dt" sz="half" idx="10"/>
          </p:nvPr>
        </p:nvSpPr>
        <p:spPr/>
        <p:txBody>
          <a:bodyPr/>
          <a:lstStyle/>
          <a:p>
            <a:fld id="{74D82EE0-0B39-5647-BBD6-36C525B939B5}" type="datetimeFigureOut">
              <a:rPr lang="it-IT" smtClean="0"/>
              <a:t>11/12/25</a:t>
            </a:fld>
            <a:endParaRPr lang="it-IT"/>
          </a:p>
        </p:txBody>
      </p:sp>
      <p:sp>
        <p:nvSpPr>
          <p:cNvPr id="8" name="Segnaposto piè di pagina 7">
            <a:extLst>
              <a:ext uri="{FF2B5EF4-FFF2-40B4-BE49-F238E27FC236}">
                <a16:creationId xmlns:a16="http://schemas.microsoft.com/office/drawing/2014/main" id="{B1B9167D-69D6-63AC-8817-2BA0F51C560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34ED252-62E1-0909-0B37-916AEAF0D0E1}"/>
              </a:ext>
            </a:extLst>
          </p:cNvPr>
          <p:cNvSpPr>
            <a:spLocks noGrp="1"/>
          </p:cNvSpPr>
          <p:nvPr>
            <p:ph type="sldNum" sz="quarter" idx="12"/>
          </p:nvPr>
        </p:nvSpPr>
        <p:spPr/>
        <p:txBody>
          <a:bodyPr/>
          <a:lstStyle/>
          <a:p>
            <a:fld id="{15D11A3F-7643-1E4A-98A0-4D54D261D078}" type="slidenum">
              <a:rPr lang="it-IT" smtClean="0"/>
              <a:t>‹N›</a:t>
            </a:fld>
            <a:endParaRPr lang="it-IT"/>
          </a:p>
        </p:txBody>
      </p:sp>
    </p:spTree>
    <p:extLst>
      <p:ext uri="{BB962C8B-B14F-4D97-AF65-F5344CB8AC3E}">
        <p14:creationId xmlns:p14="http://schemas.microsoft.com/office/powerpoint/2010/main" val="127334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BC779A-BCF6-D5CF-CDBF-8CD09237DDB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EA478F9-7AEB-2A6D-B755-F59D81ED4242}"/>
              </a:ext>
            </a:extLst>
          </p:cNvPr>
          <p:cNvSpPr>
            <a:spLocks noGrp="1"/>
          </p:cNvSpPr>
          <p:nvPr>
            <p:ph type="dt" sz="half" idx="10"/>
          </p:nvPr>
        </p:nvSpPr>
        <p:spPr/>
        <p:txBody>
          <a:bodyPr/>
          <a:lstStyle/>
          <a:p>
            <a:fld id="{74D82EE0-0B39-5647-BBD6-36C525B939B5}" type="datetimeFigureOut">
              <a:rPr lang="it-IT" smtClean="0"/>
              <a:t>11/12/25</a:t>
            </a:fld>
            <a:endParaRPr lang="it-IT"/>
          </a:p>
        </p:txBody>
      </p:sp>
      <p:sp>
        <p:nvSpPr>
          <p:cNvPr id="4" name="Segnaposto piè di pagina 3">
            <a:extLst>
              <a:ext uri="{FF2B5EF4-FFF2-40B4-BE49-F238E27FC236}">
                <a16:creationId xmlns:a16="http://schemas.microsoft.com/office/drawing/2014/main" id="{B5BD4EBB-862D-7121-36DE-C778E6D4E06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A539FC4-B5BD-AE76-EC5F-BC143D366EC6}"/>
              </a:ext>
            </a:extLst>
          </p:cNvPr>
          <p:cNvSpPr>
            <a:spLocks noGrp="1"/>
          </p:cNvSpPr>
          <p:nvPr>
            <p:ph type="sldNum" sz="quarter" idx="12"/>
          </p:nvPr>
        </p:nvSpPr>
        <p:spPr/>
        <p:txBody>
          <a:bodyPr/>
          <a:lstStyle/>
          <a:p>
            <a:fld id="{15D11A3F-7643-1E4A-98A0-4D54D261D078}" type="slidenum">
              <a:rPr lang="it-IT" smtClean="0"/>
              <a:t>‹N›</a:t>
            </a:fld>
            <a:endParaRPr lang="it-IT"/>
          </a:p>
        </p:txBody>
      </p:sp>
    </p:spTree>
    <p:extLst>
      <p:ext uri="{BB962C8B-B14F-4D97-AF65-F5344CB8AC3E}">
        <p14:creationId xmlns:p14="http://schemas.microsoft.com/office/powerpoint/2010/main" val="1945002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0342EA0-FF1F-C6EB-05B2-BDAE59B9C64C}"/>
              </a:ext>
            </a:extLst>
          </p:cNvPr>
          <p:cNvSpPr>
            <a:spLocks noGrp="1"/>
          </p:cNvSpPr>
          <p:nvPr>
            <p:ph type="dt" sz="half" idx="10"/>
          </p:nvPr>
        </p:nvSpPr>
        <p:spPr/>
        <p:txBody>
          <a:bodyPr/>
          <a:lstStyle/>
          <a:p>
            <a:fld id="{74D82EE0-0B39-5647-BBD6-36C525B939B5}" type="datetimeFigureOut">
              <a:rPr lang="it-IT" smtClean="0"/>
              <a:t>11/12/25</a:t>
            </a:fld>
            <a:endParaRPr lang="it-IT"/>
          </a:p>
        </p:txBody>
      </p:sp>
      <p:sp>
        <p:nvSpPr>
          <p:cNvPr id="3" name="Segnaposto piè di pagina 2">
            <a:extLst>
              <a:ext uri="{FF2B5EF4-FFF2-40B4-BE49-F238E27FC236}">
                <a16:creationId xmlns:a16="http://schemas.microsoft.com/office/drawing/2014/main" id="{C06BA8F6-C3A7-3309-B976-F4002497438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7FBE690-6AF4-2EB8-1665-F741A4D8ED93}"/>
              </a:ext>
            </a:extLst>
          </p:cNvPr>
          <p:cNvSpPr>
            <a:spLocks noGrp="1"/>
          </p:cNvSpPr>
          <p:nvPr>
            <p:ph type="sldNum" sz="quarter" idx="12"/>
          </p:nvPr>
        </p:nvSpPr>
        <p:spPr/>
        <p:txBody>
          <a:bodyPr/>
          <a:lstStyle/>
          <a:p>
            <a:fld id="{15D11A3F-7643-1E4A-98A0-4D54D261D078}" type="slidenum">
              <a:rPr lang="it-IT" smtClean="0"/>
              <a:t>‹N›</a:t>
            </a:fld>
            <a:endParaRPr lang="it-IT"/>
          </a:p>
        </p:txBody>
      </p:sp>
    </p:spTree>
    <p:extLst>
      <p:ext uri="{BB962C8B-B14F-4D97-AF65-F5344CB8AC3E}">
        <p14:creationId xmlns:p14="http://schemas.microsoft.com/office/powerpoint/2010/main" val="2312003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4A0DE4-DA33-31FF-08E8-EDC9AB806D6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55CA147-FA44-F530-4229-97C92A75A7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9203145-DF68-F3F7-470F-4573CC43DB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C4B9B33-617F-1333-EBBD-FE861256C8F4}"/>
              </a:ext>
            </a:extLst>
          </p:cNvPr>
          <p:cNvSpPr>
            <a:spLocks noGrp="1"/>
          </p:cNvSpPr>
          <p:nvPr>
            <p:ph type="dt" sz="half" idx="10"/>
          </p:nvPr>
        </p:nvSpPr>
        <p:spPr/>
        <p:txBody>
          <a:bodyPr/>
          <a:lstStyle/>
          <a:p>
            <a:fld id="{74D82EE0-0B39-5647-BBD6-36C525B939B5}" type="datetimeFigureOut">
              <a:rPr lang="it-IT" smtClean="0"/>
              <a:t>11/12/25</a:t>
            </a:fld>
            <a:endParaRPr lang="it-IT"/>
          </a:p>
        </p:txBody>
      </p:sp>
      <p:sp>
        <p:nvSpPr>
          <p:cNvPr id="6" name="Segnaposto piè di pagina 5">
            <a:extLst>
              <a:ext uri="{FF2B5EF4-FFF2-40B4-BE49-F238E27FC236}">
                <a16:creationId xmlns:a16="http://schemas.microsoft.com/office/drawing/2014/main" id="{55021C04-090D-8FB4-5B60-928EB789AB8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A374ACF-E0EB-4775-66DB-2D72F0355A5B}"/>
              </a:ext>
            </a:extLst>
          </p:cNvPr>
          <p:cNvSpPr>
            <a:spLocks noGrp="1"/>
          </p:cNvSpPr>
          <p:nvPr>
            <p:ph type="sldNum" sz="quarter" idx="12"/>
          </p:nvPr>
        </p:nvSpPr>
        <p:spPr/>
        <p:txBody>
          <a:bodyPr/>
          <a:lstStyle/>
          <a:p>
            <a:fld id="{15D11A3F-7643-1E4A-98A0-4D54D261D078}" type="slidenum">
              <a:rPr lang="it-IT" smtClean="0"/>
              <a:t>‹N›</a:t>
            </a:fld>
            <a:endParaRPr lang="it-IT"/>
          </a:p>
        </p:txBody>
      </p:sp>
    </p:spTree>
    <p:extLst>
      <p:ext uri="{BB962C8B-B14F-4D97-AF65-F5344CB8AC3E}">
        <p14:creationId xmlns:p14="http://schemas.microsoft.com/office/powerpoint/2010/main" val="235116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A7910F-1749-F33F-8FEA-EF69F483E95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E3624A7-408A-9F46-F75A-45C5D0EC6C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A81B046-A064-6132-DBC3-8514E0709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9E5D64B-04F0-8856-0325-A0C30919D1B1}"/>
              </a:ext>
            </a:extLst>
          </p:cNvPr>
          <p:cNvSpPr>
            <a:spLocks noGrp="1"/>
          </p:cNvSpPr>
          <p:nvPr>
            <p:ph type="dt" sz="half" idx="10"/>
          </p:nvPr>
        </p:nvSpPr>
        <p:spPr/>
        <p:txBody>
          <a:bodyPr/>
          <a:lstStyle/>
          <a:p>
            <a:fld id="{74D82EE0-0B39-5647-BBD6-36C525B939B5}" type="datetimeFigureOut">
              <a:rPr lang="it-IT" smtClean="0"/>
              <a:t>11/12/25</a:t>
            </a:fld>
            <a:endParaRPr lang="it-IT"/>
          </a:p>
        </p:txBody>
      </p:sp>
      <p:sp>
        <p:nvSpPr>
          <p:cNvPr id="6" name="Segnaposto piè di pagina 5">
            <a:extLst>
              <a:ext uri="{FF2B5EF4-FFF2-40B4-BE49-F238E27FC236}">
                <a16:creationId xmlns:a16="http://schemas.microsoft.com/office/drawing/2014/main" id="{7D8C93A4-3054-F934-4B20-E1BE6D9EE9F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56823E5-8BE7-64C6-7870-FDDC63EA0713}"/>
              </a:ext>
            </a:extLst>
          </p:cNvPr>
          <p:cNvSpPr>
            <a:spLocks noGrp="1"/>
          </p:cNvSpPr>
          <p:nvPr>
            <p:ph type="sldNum" sz="quarter" idx="12"/>
          </p:nvPr>
        </p:nvSpPr>
        <p:spPr/>
        <p:txBody>
          <a:bodyPr/>
          <a:lstStyle/>
          <a:p>
            <a:fld id="{15D11A3F-7643-1E4A-98A0-4D54D261D078}" type="slidenum">
              <a:rPr lang="it-IT" smtClean="0"/>
              <a:t>‹N›</a:t>
            </a:fld>
            <a:endParaRPr lang="it-IT"/>
          </a:p>
        </p:txBody>
      </p:sp>
    </p:spTree>
    <p:extLst>
      <p:ext uri="{BB962C8B-B14F-4D97-AF65-F5344CB8AC3E}">
        <p14:creationId xmlns:p14="http://schemas.microsoft.com/office/powerpoint/2010/main" val="282973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05C6A80-E2B7-97E6-11F7-0A9A306B9B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2EA96D2-C37A-5DEA-8339-F231277A31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A6CDB53-DD24-D4B9-25F7-F995474BF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D82EE0-0B39-5647-BBD6-36C525B939B5}" type="datetimeFigureOut">
              <a:rPr lang="it-IT" smtClean="0"/>
              <a:t>11/12/25</a:t>
            </a:fld>
            <a:endParaRPr lang="it-IT"/>
          </a:p>
        </p:txBody>
      </p:sp>
      <p:sp>
        <p:nvSpPr>
          <p:cNvPr id="5" name="Segnaposto piè di pagina 4">
            <a:extLst>
              <a:ext uri="{FF2B5EF4-FFF2-40B4-BE49-F238E27FC236}">
                <a16:creationId xmlns:a16="http://schemas.microsoft.com/office/drawing/2014/main" id="{1E89EDC0-CE4A-A020-FF6D-ADE2432F16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0ED160AF-F8B0-2AF3-1E9C-AEDF2FF6C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D11A3F-7643-1E4A-98A0-4D54D261D078}" type="slidenum">
              <a:rPr lang="it-IT" smtClean="0"/>
              <a:t>‹N›</a:t>
            </a:fld>
            <a:endParaRPr lang="it-IT"/>
          </a:p>
        </p:txBody>
      </p:sp>
    </p:spTree>
    <p:extLst>
      <p:ext uri="{BB962C8B-B14F-4D97-AF65-F5344CB8AC3E}">
        <p14:creationId xmlns:p14="http://schemas.microsoft.com/office/powerpoint/2010/main" val="148967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sz="quarter" idx="11"/>
          </p:nvPr>
        </p:nvSpPr>
        <p:spPr>
          <a:xfrm>
            <a:off x="1847216" y="4066203"/>
            <a:ext cx="3135856" cy="383274"/>
          </a:xfrm>
        </p:spPr>
        <p:txBody>
          <a:bodyPr>
            <a:normAutofit fontScale="47500" lnSpcReduction="20000"/>
          </a:bodyPr>
          <a:lstStyle/>
          <a:p>
            <a:r>
              <a:rPr lang="it-IT" sz="2000" b="1" kern="0" dirty="0">
                <a:latin typeface="Calibri" panose="020F0502020204030204" pitchFamily="34" charset="0"/>
                <a:ea typeface="Times New Roman" panose="02020603050405020304" pitchFamily="18" charset="0"/>
                <a:cs typeface="Times New Roman" panose="02020603050405020304" pitchFamily="18" charset="0"/>
              </a:rPr>
              <a:t>Piergiuseppe Morone</a:t>
            </a:r>
            <a:endParaRPr lang="it-IT" sz="2000" kern="100" dirty="0">
              <a:latin typeface="Calibri" panose="020F0502020204030204" pitchFamily="34" charset="0"/>
              <a:ea typeface="Calibri" panose="020F0502020204030204" pitchFamily="34" charset="0"/>
              <a:cs typeface="Times New Roman" panose="02020603050405020304" pitchFamily="18" charset="0"/>
            </a:endParaRPr>
          </a:p>
          <a:p>
            <a:r>
              <a:rPr lang="it-IT" sz="2000" i="1" kern="100" dirty="0">
                <a:latin typeface="Calibri" panose="020F0502020204030204" pitchFamily="34" charset="0"/>
                <a:ea typeface="Calibri" panose="020F0502020204030204" pitchFamily="34" charset="0"/>
                <a:cs typeface="Calibri" panose="020F0502020204030204" pitchFamily="34" charset="0"/>
              </a:rPr>
              <a:t>Università degli Studi di Roma </a:t>
            </a:r>
            <a:r>
              <a:rPr lang="it-IT" sz="2000" i="1" kern="100" dirty="0" err="1">
                <a:latin typeface="Calibri" panose="020F0502020204030204" pitchFamily="34" charset="0"/>
                <a:ea typeface="Calibri" panose="020F0502020204030204" pitchFamily="34" charset="0"/>
                <a:cs typeface="Calibri" panose="020F0502020204030204" pitchFamily="34" charset="0"/>
              </a:rPr>
              <a:t>Unitelma</a:t>
            </a:r>
            <a:r>
              <a:rPr lang="it-IT" sz="2000" i="1" kern="100" dirty="0">
                <a:latin typeface="Calibri" panose="020F0502020204030204" pitchFamily="34" charset="0"/>
                <a:ea typeface="Calibri" panose="020F0502020204030204" pitchFamily="34" charset="0"/>
                <a:cs typeface="Calibri" panose="020F0502020204030204" pitchFamily="34" charset="0"/>
              </a:rPr>
              <a:t> Sapienza, Roma</a:t>
            </a:r>
            <a:endParaRPr lang="it-IT" sz="2000" i="1" dirty="0"/>
          </a:p>
        </p:txBody>
      </p:sp>
      <p:sp>
        <p:nvSpPr>
          <p:cNvPr id="14" name="Θέση κειμένου 2">
            <a:extLst>
              <a:ext uri="{FF2B5EF4-FFF2-40B4-BE49-F238E27FC236}">
                <a16:creationId xmlns:a16="http://schemas.microsoft.com/office/drawing/2014/main" id="{E41DF547-4CD5-2AD9-0238-B5DFFD5BA2CD}"/>
              </a:ext>
            </a:extLst>
          </p:cNvPr>
          <p:cNvSpPr txBox="1">
            <a:spLocks/>
          </p:cNvSpPr>
          <p:nvPr/>
        </p:nvSpPr>
        <p:spPr>
          <a:xfrm>
            <a:off x="6999408" y="4732875"/>
            <a:ext cx="4915224" cy="173697"/>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l-GR" sz="1100" b="1" kern="1200" baseline="0" dirty="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Roboto Condensed" panose="02000000000000000000" pitchFamily="2" charset="0"/>
                <a:ea typeface="Roboto Condensed"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2"/>
                </a:solidFill>
                <a:latin typeface="Roboto Condensed" panose="02000000000000000000" pitchFamily="2" charset="0"/>
                <a:ea typeface="Roboto Condensed"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1"/>
                </a:solidFill>
                <a:latin typeface="Roboto Condensed" panose="02000000000000000000" pitchFamily="2" charset="0"/>
                <a:ea typeface="Roboto Condensed"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Condensed" panose="02000000000000000000" pitchFamily="2" charset="0"/>
                <a:ea typeface="Roboto Condensed"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Roboto" panose="02000000000000000000" pitchFamily="2" charset="0"/>
                <a:ea typeface="Roboto" panose="02000000000000000000" pitchFamily="2" charset="0"/>
                <a:cs typeface="Roboto" panose="02000000000000000000" pitchFamily="2" charset="0"/>
              </a:rPr>
              <a:t>11/12/2025, Trieste</a:t>
            </a:r>
          </a:p>
        </p:txBody>
      </p:sp>
      <p:sp>
        <p:nvSpPr>
          <p:cNvPr id="3" name="Τίτλος 3">
            <a:extLst>
              <a:ext uri="{FF2B5EF4-FFF2-40B4-BE49-F238E27FC236}">
                <a16:creationId xmlns:a16="http://schemas.microsoft.com/office/drawing/2014/main" id="{F58A1A48-2D61-F474-F23B-70F0BFD455FC}"/>
              </a:ext>
            </a:extLst>
          </p:cNvPr>
          <p:cNvSpPr txBox="1">
            <a:spLocks/>
          </p:cNvSpPr>
          <p:nvPr/>
        </p:nvSpPr>
        <p:spPr>
          <a:xfrm>
            <a:off x="886541" y="2550124"/>
            <a:ext cx="5573525" cy="1046162"/>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tx1"/>
                </a:solidFill>
                <a:latin typeface="Graduate" panose="02000503000000020004" pitchFamily="2" charset="0"/>
                <a:ea typeface="+mj-ea"/>
                <a:cs typeface="Arial" panose="020B0604020202020204" pitchFamily="34" charset="0"/>
              </a:defRPr>
            </a:lvl1pPr>
          </a:lstStyle>
          <a:p>
            <a:r>
              <a:rPr lang="it-IT" noProof="0"/>
              <a:t>La revisione della Strategia Europea per la Bioeconomia</a:t>
            </a:r>
          </a:p>
        </p:txBody>
      </p:sp>
      <p:sp>
        <p:nvSpPr>
          <p:cNvPr id="4" name="Υπότιτλος 4">
            <a:extLst>
              <a:ext uri="{FF2B5EF4-FFF2-40B4-BE49-F238E27FC236}">
                <a16:creationId xmlns:a16="http://schemas.microsoft.com/office/drawing/2014/main" id="{17C42A03-AE81-A9D6-BBB8-1D657871A7BE}"/>
              </a:ext>
            </a:extLst>
          </p:cNvPr>
          <p:cNvSpPr txBox="1">
            <a:spLocks/>
          </p:cNvSpPr>
          <p:nvPr/>
        </p:nvSpPr>
        <p:spPr>
          <a:xfrm>
            <a:off x="1035936" y="3403315"/>
            <a:ext cx="5274733" cy="4577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600" b="1" kern="1200" baseline="0">
                <a:solidFill>
                  <a:schemeClr val="accent1"/>
                </a:solidFill>
                <a:latin typeface="Roboto Condensed" panose="02000000000000000000" pitchFamily="2" charset="0"/>
                <a:ea typeface="Roboto Condensed"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Roboto Condensed" panose="02000000000000000000" pitchFamily="2" charset="0"/>
                <a:ea typeface="Roboto Condensed"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2"/>
                </a:solidFill>
                <a:latin typeface="Roboto Condensed" panose="02000000000000000000" pitchFamily="2" charset="0"/>
                <a:ea typeface="Roboto Condensed"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1"/>
                </a:solidFill>
                <a:latin typeface="Roboto Condensed" panose="02000000000000000000" pitchFamily="2" charset="0"/>
                <a:ea typeface="Roboto Condensed"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Condensed" panose="02000000000000000000" pitchFamily="2" charset="0"/>
                <a:ea typeface="Roboto Condensed"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noProof="0"/>
              <a:t>Opportunità di crescita e sostenibilità</a:t>
            </a:r>
          </a:p>
        </p:txBody>
      </p:sp>
    </p:spTree>
    <p:extLst>
      <p:ext uri="{BB962C8B-B14F-4D97-AF65-F5344CB8AC3E}">
        <p14:creationId xmlns:p14="http://schemas.microsoft.com/office/powerpoint/2010/main" val="2703044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FC87EB-4F1F-55B7-BCED-1536F19A3515}"/>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a16="http://schemas.microsoft.com/office/drawing/2014/main" id="{3BAE18CC-366B-FF11-C8A5-89CEE44CEB75}"/>
              </a:ext>
            </a:extLst>
          </p:cNvPr>
          <p:cNvSpPr txBox="1"/>
          <p:nvPr/>
        </p:nvSpPr>
        <p:spPr>
          <a:xfrm>
            <a:off x="9267909" y="2023110"/>
            <a:ext cx="2469624" cy="28460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i="0" kern="1200">
                <a:solidFill>
                  <a:schemeClr val="tx1"/>
                </a:solidFill>
                <a:effectLst/>
                <a:latin typeface="+mj-lt"/>
                <a:ea typeface="+mj-ea"/>
                <a:cs typeface="+mj-cs"/>
              </a:rPr>
              <a:t>Key Challenges</a:t>
            </a:r>
            <a:endParaRPr lang="en-US" sz="3700" b="0" i="1" kern="1200">
              <a:solidFill>
                <a:schemeClr val="tx1"/>
              </a:solidFill>
              <a:effectLst/>
              <a:latin typeface="+mj-lt"/>
              <a:ea typeface="+mj-ea"/>
              <a:cs typeface="+mj-cs"/>
            </a:endParaRPr>
          </a:p>
        </p:txBody>
      </p:sp>
      <p:sp>
        <p:nvSpPr>
          <p:cNvPr id="25" name="Rectangle 2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testo, schermata, Carattere&#10;&#10;Descrizione generata automaticamente">
            <a:extLst>
              <a:ext uri="{FF2B5EF4-FFF2-40B4-BE49-F238E27FC236}">
                <a16:creationId xmlns:a16="http://schemas.microsoft.com/office/drawing/2014/main" id="{40686302-4E1C-8243-0C29-342915812733}"/>
              </a:ext>
            </a:extLst>
          </p:cNvPr>
          <p:cNvPicPr>
            <a:picLocks noChangeAspect="1"/>
          </p:cNvPicPr>
          <p:nvPr/>
        </p:nvPicPr>
        <p:blipFill>
          <a:blip r:embed="rId3">
            <a:extLst>
              <a:ext uri="{28A0092B-C50C-407E-A947-70E740481C1C}">
                <a14:useLocalDpi xmlns:a14="http://schemas.microsoft.com/office/drawing/2010/main" val="0"/>
              </a:ext>
            </a:extLst>
          </a:blip>
          <a:srcRect t="20564"/>
          <a:stretch>
            <a:fillRect/>
          </a:stretch>
        </p:blipFill>
        <p:spPr>
          <a:xfrm>
            <a:off x="545238" y="1658912"/>
            <a:ext cx="7608304" cy="3611131"/>
          </a:xfrm>
          <a:prstGeom prst="rect">
            <a:avLst/>
          </a:prstGeom>
        </p:spPr>
      </p:pic>
      <p:sp>
        <p:nvSpPr>
          <p:cNvPr id="29" name="Rectangle 28">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7413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ED5C85-9B0F-97DA-8251-FCF9BEB6A6D7}"/>
            </a:ext>
          </a:extLst>
        </p:cNvPr>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a16="http://schemas.microsoft.com/office/drawing/2014/main" id="{FC1C73C4-12FE-D5C9-0644-DD61DC6AC1DF}"/>
              </a:ext>
            </a:extLst>
          </p:cNvPr>
          <p:cNvSpPr txBox="1"/>
          <p:nvPr/>
        </p:nvSpPr>
        <p:spPr>
          <a:xfrm>
            <a:off x="1113810" y="2960716"/>
            <a:ext cx="4036334" cy="2387600"/>
          </a:xfrm>
          <a:prstGeom prst="rect">
            <a:avLst/>
          </a:prstGeom>
        </p:spPr>
        <p:txBody>
          <a:bodyPr vert="horz" lIns="91440" tIns="45720" rIns="91440" bIns="45720" rtlCol="0" anchor="t">
            <a:normAutofit/>
          </a:bodyPr>
          <a:lstStyle/>
          <a:p>
            <a:r>
              <a:rPr lang="it-IT" sz="4400" b="1" i="0" dirty="0">
                <a:solidFill>
                  <a:srgbClr val="2C3E50"/>
                </a:solidFill>
                <a:effectLst/>
                <a:latin typeface="Arial" panose="020B0604020202020204" pitchFamily="34" charset="0"/>
              </a:rPr>
              <a:t>Dalla Strategia al Action Plan</a:t>
            </a:r>
            <a:endParaRPr lang="it-IT" sz="4400" b="0" i="1" dirty="0">
              <a:solidFill>
                <a:srgbClr val="7F8C8D"/>
              </a:solidFill>
              <a:effectLst/>
              <a:latin typeface="Arial" panose="020B0604020202020204" pitchFamily="34" charset="0"/>
            </a:endParaRPr>
          </a:p>
        </p:txBody>
      </p:sp>
      <p:grpSp>
        <p:nvGrpSpPr>
          <p:cNvPr id="2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descr="Immagine che contiene testo, schermata, Carattere, numero&#10;&#10;Descrizione generata automaticamente">
            <a:extLst>
              <a:ext uri="{FF2B5EF4-FFF2-40B4-BE49-F238E27FC236}">
                <a16:creationId xmlns:a16="http://schemas.microsoft.com/office/drawing/2014/main" id="{FB04ABCF-D556-2EAD-A172-B86AD8BFD005}"/>
              </a:ext>
            </a:extLst>
          </p:cNvPr>
          <p:cNvPicPr>
            <a:picLocks noChangeAspect="1"/>
          </p:cNvPicPr>
          <p:nvPr/>
        </p:nvPicPr>
        <p:blipFill>
          <a:blip r:embed="rId3">
            <a:extLst>
              <a:ext uri="{28A0092B-C50C-407E-A947-70E740481C1C}">
                <a14:useLocalDpi xmlns:a14="http://schemas.microsoft.com/office/drawing/2010/main" val="0"/>
              </a:ext>
            </a:extLst>
          </a:blip>
          <a:srcRect t="10335"/>
          <a:stretch>
            <a:fillRect/>
          </a:stretch>
        </p:blipFill>
        <p:spPr>
          <a:xfrm>
            <a:off x="5881666" y="379866"/>
            <a:ext cx="5774170" cy="5752653"/>
          </a:xfrm>
          <a:prstGeom prst="rect">
            <a:avLst/>
          </a:prstGeom>
        </p:spPr>
      </p:pic>
    </p:spTree>
    <p:extLst>
      <p:ext uri="{BB962C8B-B14F-4D97-AF65-F5344CB8AC3E}">
        <p14:creationId xmlns:p14="http://schemas.microsoft.com/office/powerpoint/2010/main" val="2511505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573808-6D95-6BFA-5DED-59F6C112046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4" name="Freeform: Shape 1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Immagine 1" descr="Immagine che contiene testo, schermata, Carattere&#10;&#10;Descrizione generata automaticamente">
            <a:extLst>
              <a:ext uri="{FF2B5EF4-FFF2-40B4-BE49-F238E27FC236}">
                <a16:creationId xmlns:a16="http://schemas.microsoft.com/office/drawing/2014/main" id="{018DBADE-EC89-D2AA-42D0-E822E991D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42" y="2072776"/>
            <a:ext cx="11525864" cy="2247541"/>
          </a:xfrm>
          <a:prstGeom prst="rect">
            <a:avLst/>
          </a:prstGeom>
        </p:spPr>
      </p:pic>
      <p:grpSp>
        <p:nvGrpSpPr>
          <p:cNvPr id="19" name="Group 1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0" name="Freeform: Shape 1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509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a:t>Questions &amp;</a:t>
            </a:r>
            <a:br>
              <a:rPr lang="en-US"/>
            </a:br>
            <a:r>
              <a:rPr lang="en-US"/>
              <a:t>Answers</a:t>
            </a:r>
            <a:endParaRPr lang="el-GR" dirty="0"/>
          </a:p>
        </p:txBody>
      </p:sp>
      <p:sp>
        <p:nvSpPr>
          <p:cNvPr id="3" name="Θέση κειμένου 2"/>
          <p:cNvSpPr>
            <a:spLocks noGrp="1"/>
          </p:cNvSpPr>
          <p:nvPr>
            <p:ph type="body" sz="half" idx="2"/>
          </p:nvPr>
        </p:nvSpPr>
        <p:spPr/>
        <p:txBody>
          <a:bodyPr/>
          <a:lstStyle/>
          <a:p>
            <a:r>
              <a:rPr lang="en-US" dirty="0"/>
              <a:t>Contact Details</a:t>
            </a:r>
            <a:endParaRPr lang="el-GR" dirty="0"/>
          </a:p>
        </p:txBody>
      </p:sp>
      <p:sp>
        <p:nvSpPr>
          <p:cNvPr id="4" name="Θέση κειμένου 3"/>
          <p:cNvSpPr>
            <a:spLocks noGrp="1"/>
          </p:cNvSpPr>
          <p:nvPr>
            <p:ph type="body" sz="half" idx="13"/>
          </p:nvPr>
        </p:nvSpPr>
        <p:spPr>
          <a:xfrm>
            <a:off x="4332181" y="4025227"/>
            <a:ext cx="3138302" cy="441652"/>
          </a:xfrm>
        </p:spPr>
        <p:txBody>
          <a:bodyPr/>
          <a:lstStyle/>
          <a:p>
            <a:r>
              <a:rPr lang="en-US" dirty="0" err="1"/>
              <a:t>Piergiuseppe</a:t>
            </a:r>
            <a:r>
              <a:rPr lang="en-US" dirty="0"/>
              <a:t> </a:t>
            </a:r>
            <a:r>
              <a:rPr lang="en-US" dirty="0" err="1"/>
              <a:t>Morone</a:t>
            </a:r>
            <a:endParaRPr lang="el-GR" dirty="0"/>
          </a:p>
        </p:txBody>
      </p:sp>
      <p:sp>
        <p:nvSpPr>
          <p:cNvPr id="8" name="Θέση κειμένου 7"/>
          <p:cNvSpPr>
            <a:spLocks noGrp="1"/>
          </p:cNvSpPr>
          <p:nvPr>
            <p:ph type="body" sz="half" idx="15"/>
          </p:nvPr>
        </p:nvSpPr>
        <p:spPr>
          <a:xfrm>
            <a:off x="8085668" y="4025227"/>
            <a:ext cx="3727668" cy="441652"/>
          </a:xfrm>
        </p:spPr>
        <p:txBody>
          <a:bodyPr>
            <a:normAutofit fontScale="70000" lnSpcReduction="20000"/>
          </a:bodyPr>
          <a:lstStyle/>
          <a:p>
            <a:r>
              <a:rPr lang="en-US"/>
              <a:t>piergiuseppe.morone@unitelmasapienza.it</a:t>
            </a:r>
            <a:endParaRPr lang="el-GR" dirty="0"/>
          </a:p>
        </p:txBody>
      </p:sp>
    </p:spTree>
    <p:extLst>
      <p:ext uri="{BB962C8B-B14F-4D97-AF65-F5344CB8AC3E}">
        <p14:creationId xmlns:p14="http://schemas.microsoft.com/office/powerpoint/2010/main" val="27381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DA34E5-7DE1-20D0-B0D4-F7CCB69F28EC}"/>
            </a:ext>
          </a:extLst>
        </p:cNvPr>
        <p:cNvGrpSpPr/>
        <p:nvPr/>
      </p:nvGrpSpPr>
      <p:grpSpPr>
        <a:xfrm>
          <a:off x="0" y="0"/>
          <a:ext cx="0" cy="0"/>
          <a:chOff x="0" y="0"/>
          <a:chExt cx="0" cy="0"/>
        </a:xfrm>
      </p:grpSpPr>
      <p:sp useBgFill="1">
        <p:nvSpPr>
          <p:cNvPr id="57" name="Rectangle 47">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49">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1">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3">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Rectangle 55">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1BAB4A5-AA10-9C00-FDB3-F2EF6ED93934}"/>
              </a:ext>
            </a:extLst>
          </p:cNvPr>
          <p:cNvSpPr>
            <a:spLocks noGrp="1"/>
          </p:cNvSpPr>
          <p:nvPr>
            <p:ph type="title"/>
          </p:nvPr>
        </p:nvSpPr>
        <p:spPr>
          <a:xfrm>
            <a:off x="662180" y="2862471"/>
            <a:ext cx="3041803" cy="2907802"/>
          </a:xfrm>
        </p:spPr>
        <p:txBody>
          <a:bodyPr vert="horz" lIns="91440" tIns="45720" rIns="91440" bIns="45720" rtlCol="0" anchor="t">
            <a:normAutofit/>
          </a:bodyPr>
          <a:lstStyle/>
          <a:p>
            <a:r>
              <a:rPr lang="it-IT" sz="4000" noProof="0">
                <a:solidFill>
                  <a:srgbClr val="FFFFFF"/>
                </a:solidFill>
              </a:rPr>
              <a:t>Crescita </a:t>
            </a:r>
            <a:r>
              <a:rPr lang="it-IT" sz="4000" noProof="0" dirty="0" err="1">
                <a:solidFill>
                  <a:srgbClr val="FFFFFF"/>
                </a:solidFill>
              </a:rPr>
              <a:t>economioca</a:t>
            </a:r>
            <a:r>
              <a:rPr lang="it-IT" sz="4000" noProof="0" dirty="0">
                <a:solidFill>
                  <a:srgbClr val="FFFFFF"/>
                </a:solidFill>
              </a:rPr>
              <a:t>: un fenomeno recente</a:t>
            </a:r>
          </a:p>
        </p:txBody>
      </p:sp>
      <p:pic>
        <p:nvPicPr>
          <p:cNvPr id="14" name="Immagine 13">
            <a:extLst>
              <a:ext uri="{FF2B5EF4-FFF2-40B4-BE49-F238E27FC236}">
                <a16:creationId xmlns:a16="http://schemas.microsoft.com/office/drawing/2014/main" id="{C689B65E-7ECC-332F-A8DF-AD2662AAD15F}"/>
              </a:ext>
            </a:extLst>
          </p:cNvPr>
          <p:cNvPicPr>
            <a:picLocks noChangeAspect="1"/>
          </p:cNvPicPr>
          <p:nvPr/>
        </p:nvPicPr>
        <p:blipFill>
          <a:blip r:embed="rId2"/>
          <a:stretch>
            <a:fillRect/>
          </a:stretch>
        </p:blipFill>
        <p:spPr>
          <a:xfrm>
            <a:off x="4703434" y="782159"/>
            <a:ext cx="2785131" cy="1719819"/>
          </a:xfrm>
          <a:prstGeom prst="rect">
            <a:avLst/>
          </a:prstGeom>
        </p:spPr>
      </p:pic>
      <p:pic>
        <p:nvPicPr>
          <p:cNvPr id="12" name="Immagine 11">
            <a:extLst>
              <a:ext uri="{FF2B5EF4-FFF2-40B4-BE49-F238E27FC236}">
                <a16:creationId xmlns:a16="http://schemas.microsoft.com/office/drawing/2014/main" id="{D8B183F3-2347-8309-AFD8-4BDCE01FCEA8}"/>
              </a:ext>
            </a:extLst>
          </p:cNvPr>
          <p:cNvPicPr>
            <a:picLocks noChangeAspect="1"/>
          </p:cNvPicPr>
          <p:nvPr/>
        </p:nvPicPr>
        <p:blipFill>
          <a:blip r:embed="rId3"/>
          <a:srcRect t="4380" r="1" b="7824"/>
          <a:stretch>
            <a:fillRect/>
          </a:stretch>
        </p:blipFill>
        <p:spPr>
          <a:xfrm>
            <a:off x="8130516" y="633305"/>
            <a:ext cx="3419533" cy="2229166"/>
          </a:xfrm>
          <a:prstGeom prst="rect">
            <a:avLst/>
          </a:prstGeom>
        </p:spPr>
      </p:pic>
      <p:pic>
        <p:nvPicPr>
          <p:cNvPr id="18" name="Immagine 17">
            <a:extLst>
              <a:ext uri="{FF2B5EF4-FFF2-40B4-BE49-F238E27FC236}">
                <a16:creationId xmlns:a16="http://schemas.microsoft.com/office/drawing/2014/main" id="{AE53BA61-2DA5-F02E-7E97-5265BABB19FA}"/>
              </a:ext>
            </a:extLst>
          </p:cNvPr>
          <p:cNvPicPr>
            <a:picLocks noChangeAspect="1"/>
          </p:cNvPicPr>
          <p:nvPr/>
        </p:nvPicPr>
        <p:blipFill>
          <a:blip r:embed="rId4"/>
          <a:stretch>
            <a:fillRect/>
          </a:stretch>
        </p:blipFill>
        <p:spPr>
          <a:xfrm>
            <a:off x="4601040" y="3395084"/>
            <a:ext cx="4273137" cy="3398401"/>
          </a:xfrm>
          <a:prstGeom prst="rect">
            <a:avLst/>
          </a:prstGeom>
        </p:spPr>
      </p:pic>
      <p:sp>
        <p:nvSpPr>
          <p:cNvPr id="22" name="CasellaDiTesto 21">
            <a:extLst>
              <a:ext uri="{FF2B5EF4-FFF2-40B4-BE49-F238E27FC236}">
                <a16:creationId xmlns:a16="http://schemas.microsoft.com/office/drawing/2014/main" id="{B8336E9D-EFA1-1585-343F-82492C26CBC7}"/>
              </a:ext>
            </a:extLst>
          </p:cNvPr>
          <p:cNvSpPr txBox="1"/>
          <p:nvPr/>
        </p:nvSpPr>
        <p:spPr>
          <a:xfrm>
            <a:off x="9331377" y="3152075"/>
            <a:ext cx="2579783" cy="3416320"/>
          </a:xfrm>
          <a:prstGeom prst="rect">
            <a:avLst/>
          </a:prstGeom>
          <a:noFill/>
        </p:spPr>
        <p:txBody>
          <a:bodyPr wrap="square">
            <a:spAutoFit/>
          </a:bodyPr>
          <a:lstStyle/>
          <a:p>
            <a:r>
              <a:rPr lang="en-GB" dirty="0"/>
              <a:t>It all started in 1776 when the new design of the James Watt steam engine was first introduced …</a:t>
            </a:r>
          </a:p>
          <a:p>
            <a:endParaRPr lang="en-GB" dirty="0"/>
          </a:p>
          <a:p>
            <a:endParaRPr lang="en-GB" dirty="0"/>
          </a:p>
          <a:p>
            <a:r>
              <a:rPr lang="en-GB" dirty="0"/>
              <a:t>… and Adam Smith published is seminal contribution “Into the nature and causes of the Wealth of nations” </a:t>
            </a:r>
            <a:endParaRPr lang="it-IT" dirty="0"/>
          </a:p>
        </p:txBody>
      </p:sp>
    </p:spTree>
    <p:extLst>
      <p:ext uri="{BB962C8B-B14F-4D97-AF65-F5344CB8AC3E}">
        <p14:creationId xmlns:p14="http://schemas.microsoft.com/office/powerpoint/2010/main" val="49795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29B6C0-79D5-A29C-7AF5-42CA4C56375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9EFB043F-BCF9-C241-8E53-8C82B2A6491E}"/>
              </a:ext>
            </a:extLst>
          </p:cNvPr>
          <p:cNvSpPr>
            <a:spLocks noGrp="1"/>
          </p:cNvSpPr>
          <p:nvPr>
            <p:ph type="title"/>
          </p:nvPr>
        </p:nvSpPr>
        <p:spPr>
          <a:xfrm>
            <a:off x="660041" y="2767106"/>
            <a:ext cx="3107728" cy="3071906"/>
          </a:xfrm>
        </p:spPr>
        <p:txBody>
          <a:bodyPr vert="horz" lIns="91440" tIns="45720" rIns="91440" bIns="45720" rtlCol="0" anchor="t">
            <a:normAutofit/>
          </a:bodyPr>
          <a:lstStyle/>
          <a:p>
            <a:r>
              <a:rPr lang="it-IT" sz="4000" kern="1200" noProof="0">
                <a:solidFill>
                  <a:srgbClr val="FFFFFF"/>
                </a:solidFill>
                <a:latin typeface="+mj-lt"/>
                <a:ea typeface="+mj-ea"/>
                <a:cs typeface="+mj-cs"/>
              </a:rPr>
              <a:t>… che ha portato tanti benefici …</a:t>
            </a:r>
          </a:p>
        </p:txBody>
      </p:sp>
      <p:pic>
        <p:nvPicPr>
          <p:cNvPr id="9" name="Immagine 8">
            <a:extLst>
              <a:ext uri="{FF2B5EF4-FFF2-40B4-BE49-F238E27FC236}">
                <a16:creationId xmlns:a16="http://schemas.microsoft.com/office/drawing/2014/main" id="{2966D149-7D24-4306-837A-DABEFCC2DA4E}"/>
              </a:ext>
            </a:extLst>
          </p:cNvPr>
          <p:cNvPicPr>
            <a:picLocks noChangeAspect="1"/>
          </p:cNvPicPr>
          <p:nvPr/>
        </p:nvPicPr>
        <p:blipFill>
          <a:blip r:embed="rId2"/>
          <a:stretch>
            <a:fillRect/>
          </a:stretch>
        </p:blipFill>
        <p:spPr>
          <a:xfrm>
            <a:off x="4997626" y="467208"/>
            <a:ext cx="6235352" cy="5923584"/>
          </a:xfrm>
          <a:prstGeom prst="rect">
            <a:avLst/>
          </a:prstGeom>
        </p:spPr>
      </p:pic>
    </p:spTree>
    <p:extLst>
      <p:ext uri="{BB962C8B-B14F-4D97-AF65-F5344CB8AC3E}">
        <p14:creationId xmlns:p14="http://schemas.microsoft.com/office/powerpoint/2010/main" val="1645824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3B2DEB-B6E9-761E-8974-71F617247D21}"/>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069B867-C507-C450-4D75-72C9A6E653EC}"/>
              </a:ext>
            </a:extLst>
          </p:cNvPr>
          <p:cNvSpPr>
            <a:spLocks noGrp="1"/>
          </p:cNvSpPr>
          <p:nvPr>
            <p:ph type="title"/>
          </p:nvPr>
        </p:nvSpPr>
        <p:spPr>
          <a:xfrm>
            <a:off x="8949834" y="1832610"/>
            <a:ext cx="3074459" cy="2846070"/>
          </a:xfrm>
        </p:spPr>
        <p:txBody>
          <a:bodyPr vert="horz" lIns="91440" tIns="45720" rIns="91440" bIns="45720" rtlCol="0" anchor="ctr">
            <a:normAutofit/>
          </a:bodyPr>
          <a:lstStyle/>
          <a:p>
            <a:r>
              <a:rPr lang="it-IT" sz="3700" dirty="0"/>
              <a:t>… e</a:t>
            </a:r>
            <a:r>
              <a:rPr lang="it-IT" sz="3700" kern="1200" noProof="0" dirty="0">
                <a:solidFill>
                  <a:schemeClr val="tx1"/>
                </a:solidFill>
                <a:latin typeface="+mj-lt"/>
                <a:ea typeface="+mj-ea"/>
                <a:cs typeface="+mj-cs"/>
              </a:rPr>
              <a:t> convergenza …</a:t>
            </a:r>
          </a:p>
        </p:txBody>
      </p:sp>
      <p:sp>
        <p:nvSpPr>
          <p:cNvPr id="15" name="Rectangle 1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magine 7">
            <a:extLst>
              <a:ext uri="{FF2B5EF4-FFF2-40B4-BE49-F238E27FC236}">
                <a16:creationId xmlns:a16="http://schemas.microsoft.com/office/drawing/2014/main" id="{164414A2-5D75-C250-8174-C15AE0D15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508" y="858525"/>
            <a:ext cx="5649764" cy="5211906"/>
          </a:xfrm>
          <a:prstGeom prst="rect">
            <a:avLst/>
          </a:prstGeom>
        </p:spPr>
      </p:pic>
      <p:sp>
        <p:nvSpPr>
          <p:cNvPr id="19" name="Rectangle 18">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86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EC9119-009F-8E46-C971-D39E665DD470}"/>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olo 1">
            <a:extLst>
              <a:ext uri="{FF2B5EF4-FFF2-40B4-BE49-F238E27FC236}">
                <a16:creationId xmlns:a16="http://schemas.microsoft.com/office/drawing/2014/main" id="{FEA95BF0-8308-9160-759F-5E017DA951CD}"/>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it-IT" sz="3600" noProof="0" dirty="0"/>
              <a:t>… ma anche squilibri sociali …</a:t>
            </a:r>
          </a:p>
        </p:txBody>
      </p:sp>
      <p:pic>
        <p:nvPicPr>
          <p:cNvPr id="3" name="Immagine 2">
            <a:extLst>
              <a:ext uri="{FF2B5EF4-FFF2-40B4-BE49-F238E27FC236}">
                <a16:creationId xmlns:a16="http://schemas.microsoft.com/office/drawing/2014/main" id="{3B9F946E-DDA7-29F5-4DC5-F13BE63B6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42" y="2641436"/>
            <a:ext cx="5557468" cy="3417841"/>
          </a:xfrm>
          <a:prstGeom prst="rect">
            <a:avLst/>
          </a:prstGeom>
        </p:spPr>
      </p:pic>
      <p:sp>
        <p:nvSpPr>
          <p:cNvPr id="38" name="Freeform: Shape 37">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magine 7" descr="Immagine che contiene testo, Diagramma, linea, Carattere&#10;&#10;Descrizione generata automaticamente">
            <a:extLst>
              <a:ext uri="{FF2B5EF4-FFF2-40B4-BE49-F238E27FC236}">
                <a16:creationId xmlns:a16="http://schemas.microsoft.com/office/drawing/2014/main" id="{6D3385F5-E7DC-65F6-4A41-7955515769AB}"/>
              </a:ext>
            </a:extLst>
          </p:cNvPr>
          <p:cNvPicPr>
            <a:picLocks noChangeAspect="1"/>
          </p:cNvPicPr>
          <p:nvPr/>
        </p:nvPicPr>
        <p:blipFill>
          <a:blip r:embed="rId3">
            <a:extLst>
              <a:ext uri="{28A0092B-C50C-407E-A947-70E740481C1C}">
                <a14:useLocalDpi xmlns:a14="http://schemas.microsoft.com/office/drawing/2010/main" val="0"/>
              </a:ext>
            </a:extLst>
          </a:blip>
          <a:srcRect l="33636"/>
          <a:stretch/>
        </p:blipFill>
        <p:spPr>
          <a:xfrm>
            <a:off x="6716710" y="2986983"/>
            <a:ext cx="3328990" cy="2821647"/>
          </a:xfrm>
          <a:prstGeom prst="rect">
            <a:avLst/>
          </a:prstGeom>
        </p:spPr>
      </p:pic>
      <p:pic>
        <p:nvPicPr>
          <p:cNvPr id="7" name="Immagine 6" descr="Immagine che contiene testo, schermata, Volantino, grafica&#10;&#10;Il contenuto generato dall'IA potrebbe non essere corretto.">
            <a:extLst>
              <a:ext uri="{FF2B5EF4-FFF2-40B4-BE49-F238E27FC236}">
                <a16:creationId xmlns:a16="http://schemas.microsoft.com/office/drawing/2014/main" id="{5329F404-AD31-76D0-F8DB-F5B6F5DB7B6C}"/>
              </a:ext>
            </a:extLst>
          </p:cNvPr>
          <p:cNvPicPr>
            <a:picLocks noChangeAspect="1"/>
          </p:cNvPicPr>
          <p:nvPr/>
        </p:nvPicPr>
        <p:blipFill>
          <a:blip r:embed="rId4"/>
          <a:srcRect t="11647" b="5736"/>
          <a:stretch>
            <a:fillRect/>
          </a:stretch>
        </p:blipFill>
        <p:spPr>
          <a:xfrm>
            <a:off x="9307601" y="763320"/>
            <a:ext cx="2459708" cy="2842161"/>
          </a:xfrm>
          <a:prstGeom prst="rect">
            <a:avLst/>
          </a:prstGeom>
        </p:spPr>
      </p:pic>
    </p:spTree>
    <p:extLst>
      <p:ext uri="{BB962C8B-B14F-4D97-AF65-F5344CB8AC3E}">
        <p14:creationId xmlns:p14="http://schemas.microsoft.com/office/powerpoint/2010/main" val="420944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9380FF-413D-4920-754B-131FE306ABD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03C72CE6-493B-509A-FAE0-B9D3773DA476}"/>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it-IT" kern="1200" noProof="0" dirty="0">
                <a:solidFill>
                  <a:schemeClr val="tx1"/>
                </a:solidFill>
                <a:latin typeface="+mj-lt"/>
                <a:ea typeface="+mj-ea"/>
                <a:cs typeface="+mj-cs"/>
              </a:rPr>
              <a:t>… e criticità ambientali</a:t>
            </a:r>
          </a:p>
        </p:txBody>
      </p:sp>
      <p:pic>
        <p:nvPicPr>
          <p:cNvPr id="6" name="Immagine 5" descr="Immagine che contiene testo, schermata, Carattere, design&#10;&#10;Descrizione generata automaticamente">
            <a:extLst>
              <a:ext uri="{FF2B5EF4-FFF2-40B4-BE49-F238E27FC236}">
                <a16:creationId xmlns:a16="http://schemas.microsoft.com/office/drawing/2014/main" id="{94ACB40D-8BD8-A642-9399-14270004D30A}"/>
              </a:ext>
            </a:extLst>
          </p:cNvPr>
          <p:cNvPicPr>
            <a:picLocks noChangeAspect="1"/>
          </p:cNvPicPr>
          <p:nvPr/>
        </p:nvPicPr>
        <p:blipFill rotWithShape="1">
          <a:blip r:embed="rId2">
            <a:extLst>
              <a:ext uri="{28A0092B-C50C-407E-A947-70E740481C1C}">
                <a14:useLocalDpi xmlns:a14="http://schemas.microsoft.com/office/drawing/2010/main" val="0"/>
              </a:ext>
            </a:extLst>
          </a:blip>
          <a:srcRect l="4862" t="10090" r="44045"/>
          <a:stretch/>
        </p:blipFill>
        <p:spPr>
          <a:xfrm>
            <a:off x="5895751" y="890031"/>
            <a:ext cx="5708649" cy="5047963"/>
          </a:xfrm>
          <a:prstGeom prst="rect">
            <a:avLst/>
          </a:prstGeom>
        </p:spPr>
      </p:pic>
    </p:spTree>
    <p:extLst>
      <p:ext uri="{BB962C8B-B14F-4D97-AF65-F5344CB8AC3E}">
        <p14:creationId xmlns:p14="http://schemas.microsoft.com/office/powerpoint/2010/main" val="184104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2289FA-EE74-293C-A89C-6206641C6613}"/>
            </a:ext>
          </a:extLst>
        </p:cNvPr>
        <p:cNvGrpSpPr/>
        <p:nvPr/>
      </p:nvGrpSpPr>
      <p:grpSpPr>
        <a:xfrm>
          <a:off x="0" y="0"/>
          <a:ext cx="0" cy="0"/>
          <a:chOff x="0" y="0"/>
          <a:chExt cx="0" cy="0"/>
        </a:xfrm>
      </p:grpSpPr>
      <p:sp useBgFill="1">
        <p:nvSpPr>
          <p:cNvPr id="32" name="Rectangle 26">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267D8B3-DC87-5AE1-4EF4-3303DF5BB3A1}"/>
              </a:ext>
            </a:extLst>
          </p:cNvPr>
          <p:cNvSpPr>
            <a:spLocks noGrp="1"/>
          </p:cNvSpPr>
          <p:nvPr>
            <p:ph type="title"/>
          </p:nvPr>
        </p:nvSpPr>
        <p:spPr>
          <a:xfrm>
            <a:off x="645064" y="525982"/>
            <a:ext cx="4282983" cy="1200361"/>
          </a:xfrm>
        </p:spPr>
        <p:txBody>
          <a:bodyPr anchor="b">
            <a:normAutofit/>
          </a:bodyPr>
          <a:lstStyle/>
          <a:p>
            <a:r>
              <a:rPr lang="it-IT" sz="2300" noProof="0"/>
              <a:t>È possibile riconciliare la crescita economica con la sostenibilità sociale ed ambientale?</a:t>
            </a:r>
          </a:p>
        </p:txBody>
      </p:sp>
      <p:sp>
        <p:nvSpPr>
          <p:cNvPr id="34" name="Rectangle 2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1">
            <a:extLst>
              <a:ext uri="{FF2B5EF4-FFF2-40B4-BE49-F238E27FC236}">
                <a16:creationId xmlns:a16="http://schemas.microsoft.com/office/drawing/2014/main" id="{037E4092-0051-C614-15BE-C3F53E082BF9}"/>
              </a:ext>
            </a:extLst>
          </p:cNvPr>
          <p:cNvSpPr>
            <a:spLocks noGrp="1"/>
          </p:cNvSpPr>
          <p:nvPr>
            <p:ph idx="1"/>
          </p:nvPr>
        </p:nvSpPr>
        <p:spPr>
          <a:xfrm>
            <a:off x="645066" y="2031101"/>
            <a:ext cx="4282984" cy="3511943"/>
          </a:xfrm>
        </p:spPr>
        <p:txBody>
          <a:bodyPr anchor="ctr">
            <a:normAutofit/>
          </a:bodyPr>
          <a:lstStyle/>
          <a:p>
            <a:pPr marL="0" indent="0">
              <a:buNone/>
            </a:pPr>
            <a:r>
              <a:rPr lang="en-GB" sz="1800" i="1" dirty="0"/>
              <a:t>The transition towards a circular and sustainable bioeconomy</a:t>
            </a:r>
            <a:br>
              <a:rPr lang="en-GB" sz="1800" dirty="0"/>
            </a:br>
            <a:br>
              <a:rPr lang="en-GB" sz="1800" dirty="0"/>
            </a:br>
            <a:r>
              <a:rPr lang="en-GB" sz="1800" i="1" dirty="0"/>
              <a:t>New production and consumption models</a:t>
            </a:r>
          </a:p>
          <a:p>
            <a:pPr marL="0" indent="0">
              <a:buNone/>
            </a:pPr>
            <a:endParaRPr lang="en-GB" sz="1800" i="1" dirty="0"/>
          </a:p>
          <a:p>
            <a:pPr marL="0" indent="0">
              <a:buNone/>
            </a:pPr>
            <a:r>
              <a:rPr lang="en-GB" sz="1800" i="1" dirty="0"/>
              <a:t>Just transition – Leaving No One Behind</a:t>
            </a:r>
            <a:br>
              <a:rPr lang="en-GB" sz="1800" dirty="0"/>
            </a:br>
            <a:endParaRPr lang="en-GB" sz="1800" dirty="0"/>
          </a:p>
        </p:txBody>
      </p:sp>
      <p:sp>
        <p:nvSpPr>
          <p:cNvPr id="31" name="Rectangle 3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testo, schermata, Blu elettrico, Carattere&#10;&#10;Il contenuto generato dall'IA potrebbe non essere corretto.">
            <a:extLst>
              <a:ext uri="{FF2B5EF4-FFF2-40B4-BE49-F238E27FC236}">
                <a16:creationId xmlns:a16="http://schemas.microsoft.com/office/drawing/2014/main" id="{A4425D66-4215-3FBD-FDB9-2B55BE706CE3}"/>
              </a:ext>
            </a:extLst>
          </p:cNvPr>
          <p:cNvPicPr>
            <a:picLocks noChangeAspect="1"/>
          </p:cNvPicPr>
          <p:nvPr/>
        </p:nvPicPr>
        <p:blipFill>
          <a:blip r:embed="rId2"/>
          <a:stretch>
            <a:fillRect/>
          </a:stretch>
        </p:blipFill>
        <p:spPr>
          <a:xfrm>
            <a:off x="5987738" y="934727"/>
            <a:ext cx="5628018" cy="4755675"/>
          </a:xfrm>
          <a:prstGeom prst="rect">
            <a:avLst/>
          </a:prstGeom>
        </p:spPr>
      </p:pic>
    </p:spTree>
    <p:extLst>
      <p:ext uri="{BB962C8B-B14F-4D97-AF65-F5344CB8AC3E}">
        <p14:creationId xmlns:p14="http://schemas.microsoft.com/office/powerpoint/2010/main" val="1436571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ED7AC4-8220-5042-7E63-8D1C7AE2C587}"/>
            </a:ext>
          </a:extLst>
        </p:cNvPr>
        <p:cNvGrpSpPr/>
        <p:nvPr/>
      </p:nvGrpSpPr>
      <p:grpSpPr>
        <a:xfrm>
          <a:off x="0" y="0"/>
          <a:ext cx="0" cy="0"/>
          <a:chOff x="0" y="0"/>
          <a:chExt cx="0" cy="0"/>
        </a:xfrm>
      </p:grpSpPr>
      <p:sp useBgFill="1">
        <p:nvSpPr>
          <p:cNvPr id="36" name="Rectangle 2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olo 1">
            <a:extLst>
              <a:ext uri="{FF2B5EF4-FFF2-40B4-BE49-F238E27FC236}">
                <a16:creationId xmlns:a16="http://schemas.microsoft.com/office/drawing/2014/main" id="{0CACB766-120A-4487-377D-926A34F1E8A6}"/>
              </a:ext>
            </a:extLst>
          </p:cNvPr>
          <p:cNvSpPr>
            <a:spLocks noGrp="1"/>
          </p:cNvSpPr>
          <p:nvPr>
            <p:ph type="title"/>
          </p:nvPr>
        </p:nvSpPr>
        <p:spPr>
          <a:xfrm>
            <a:off x="479394" y="1070800"/>
            <a:ext cx="3939688" cy="5583126"/>
          </a:xfrm>
          <a:prstGeom prst="ellipse">
            <a:avLst/>
          </a:prstGeom>
        </p:spPr>
        <p:txBody>
          <a:bodyPr vert="horz" lIns="91440" tIns="45720" rIns="91440" bIns="45720" rtlCol="0">
            <a:normAutofit/>
          </a:bodyPr>
          <a:lstStyle/>
          <a:p>
            <a:pPr algn="r"/>
            <a:r>
              <a:rPr lang="en-US" sz="3800" kern="1200">
                <a:latin typeface="+mj-lt"/>
                <a:ea typeface="+mj-ea"/>
                <a:cs typeface="+mj-cs"/>
              </a:rPr>
              <a:t>The EU Bioeconomy Strategy</a:t>
            </a:r>
          </a:p>
        </p:txBody>
      </p:sp>
      <p:cxnSp>
        <p:nvCxnSpPr>
          <p:cNvPr id="37" name="Straight Connector 2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3" name="Titolo 1">
            <a:extLst>
              <a:ext uri="{FF2B5EF4-FFF2-40B4-BE49-F238E27FC236}">
                <a16:creationId xmlns:a16="http://schemas.microsoft.com/office/drawing/2014/main" id="{4777C892-82C5-3696-52B7-362FDAE1558E}"/>
              </a:ext>
            </a:extLst>
          </p:cNvPr>
          <p:cNvGraphicFramePr>
            <a:graphicFrameLocks noGrp="1"/>
          </p:cNvGraphicFramePr>
          <p:nvPr>
            <p:ph idx="1"/>
            <p:extLst>
              <p:ext uri="{D42A27DB-BD31-4B8C-83A1-F6EECF244321}">
                <p14:modId xmlns:p14="http://schemas.microsoft.com/office/powerpoint/2010/main" val="2863756255"/>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6775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Sfondo con circuito stampato">
            <a:extLst>
              <a:ext uri="{FF2B5EF4-FFF2-40B4-BE49-F238E27FC236}">
                <a16:creationId xmlns:a16="http://schemas.microsoft.com/office/drawing/2014/main" id="{A43921C8-C03E-4663-0396-28AB4A10C2C8}"/>
              </a:ext>
            </a:extLst>
          </p:cNvPr>
          <p:cNvPicPr>
            <a:picLocks noChangeAspect="1"/>
          </p:cNvPicPr>
          <p:nvPr/>
        </p:nvPicPr>
        <p:blipFill>
          <a:blip r:embed="rId2"/>
          <a:srcRect l="6546" r="40993"/>
          <a:stretch>
            <a:fillRect/>
          </a:stretch>
        </p:blipFill>
        <p:spPr>
          <a:xfrm>
            <a:off x="-1" y="-2"/>
            <a:ext cx="5410198" cy="6858002"/>
          </a:xfrm>
          <a:prstGeom prst="rect">
            <a:avLst/>
          </a:prstGeom>
        </p:spPr>
      </p:pic>
      <p:sp useBgFill="1">
        <p:nvSpPr>
          <p:cNvPr id="44" name="Rectangle 43">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48B1622-8E26-BAFE-C2C5-283432A74E78}"/>
              </a:ext>
            </a:extLst>
          </p:cNvPr>
          <p:cNvSpPr>
            <a:spLocks noGrp="1"/>
          </p:cNvSpPr>
          <p:nvPr>
            <p:ph type="title"/>
          </p:nvPr>
        </p:nvSpPr>
        <p:spPr>
          <a:xfrm>
            <a:off x="5728996" y="405685"/>
            <a:ext cx="6214188" cy="1559301"/>
          </a:xfrm>
          <a:prstGeom prst="ellipse">
            <a:avLst/>
          </a:prstGeom>
        </p:spPr>
        <p:txBody>
          <a:bodyPr vert="horz" lIns="91440" tIns="45720" rIns="91440" bIns="45720" rtlCol="0" anchor="ctr">
            <a:normAutofit fontScale="90000"/>
          </a:bodyPr>
          <a:lstStyle/>
          <a:p>
            <a:r>
              <a:rPr lang="it-IT" sz="3400" noProof="0"/>
              <a:t>Quattro azioni  strategiche per raggiungere questi obiettivi</a:t>
            </a:r>
          </a:p>
        </p:txBody>
      </p:sp>
      <p:pic>
        <p:nvPicPr>
          <p:cNvPr id="7" name="Immagine 6" descr="Immagine che contiene testo, schermata, Carattere, design&#10;&#10;Descrizione generata automaticamente">
            <a:extLst>
              <a:ext uri="{FF2B5EF4-FFF2-40B4-BE49-F238E27FC236}">
                <a16:creationId xmlns:a16="http://schemas.microsoft.com/office/drawing/2014/main" id="{8F574D08-C7FF-1924-EE36-A884563E00C0}"/>
              </a:ext>
            </a:extLst>
          </p:cNvPr>
          <p:cNvPicPr>
            <a:picLocks noChangeAspect="1"/>
          </p:cNvPicPr>
          <p:nvPr/>
        </p:nvPicPr>
        <p:blipFill>
          <a:blip r:embed="rId3">
            <a:extLst>
              <a:ext uri="{28A0092B-C50C-407E-A947-70E740481C1C}">
                <a14:useLocalDpi xmlns:a14="http://schemas.microsoft.com/office/drawing/2010/main" val="0"/>
              </a:ext>
            </a:extLst>
          </a:blip>
          <a:srcRect t="13750" r="2456"/>
          <a:stretch>
            <a:fillRect/>
          </a:stretch>
        </p:blipFill>
        <p:spPr>
          <a:xfrm>
            <a:off x="6284126" y="2584988"/>
            <a:ext cx="4871087" cy="4188626"/>
          </a:xfrm>
          <a:prstGeom prst="rect">
            <a:avLst/>
          </a:prstGeom>
        </p:spPr>
      </p:pic>
    </p:spTree>
    <p:extLst>
      <p:ext uri="{BB962C8B-B14F-4D97-AF65-F5344CB8AC3E}">
        <p14:creationId xmlns:p14="http://schemas.microsoft.com/office/powerpoint/2010/main" val="380061622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5560</TotalTime>
  <Words>873</Words>
  <Application>Microsoft Macintosh PowerPoint</Application>
  <PresentationFormat>Widescreen</PresentationFormat>
  <Paragraphs>57</Paragraphs>
  <Slides>13</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13</vt:i4>
      </vt:variant>
    </vt:vector>
  </HeadingPairs>
  <TitlesOfParts>
    <vt:vector size="21" baseType="lpstr">
      <vt:lpstr>Aptos</vt:lpstr>
      <vt:lpstr>Aptos Display</vt:lpstr>
      <vt:lpstr>Arial</vt:lpstr>
      <vt:lpstr>Calibri</vt:lpstr>
      <vt:lpstr>Graduate</vt:lpstr>
      <vt:lpstr>Roboto</vt:lpstr>
      <vt:lpstr>Roboto Condensed</vt:lpstr>
      <vt:lpstr>Tema di Office</vt:lpstr>
      <vt:lpstr>Presentazione standard di PowerPoint</vt:lpstr>
      <vt:lpstr>Crescita economioca: un fenomeno recente</vt:lpstr>
      <vt:lpstr>… che ha portato tanti benefici …</vt:lpstr>
      <vt:lpstr>… e convergenza …</vt:lpstr>
      <vt:lpstr>… ma anche squilibri sociali …</vt:lpstr>
      <vt:lpstr>… e criticità ambientali</vt:lpstr>
      <vt:lpstr>È possibile riconciliare la crescita economica con la sostenibilità sociale ed ambientale?</vt:lpstr>
      <vt:lpstr>The EU Bioeconomy Strategy</vt:lpstr>
      <vt:lpstr>Quattro azioni  strategiche per raggiungere questi obiettivi</vt:lpstr>
      <vt:lpstr>Presentazione standard di PowerPoint</vt:lpstr>
      <vt:lpstr>Presentazione standard di PowerPoint</vt:lpstr>
      <vt:lpstr>Presentazione standard di PowerPoint</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Piergiuseppe Morone</dc:creator>
  <cp:lastModifiedBy>Piergiuseppe Morone</cp:lastModifiedBy>
  <cp:revision>94</cp:revision>
  <dcterms:created xsi:type="dcterms:W3CDTF">2025-02-04T09:17:16Z</dcterms:created>
  <dcterms:modified xsi:type="dcterms:W3CDTF">2025-12-11T11:51:12Z</dcterms:modified>
</cp:coreProperties>
</file>