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5" r:id="rId2"/>
    <p:sldId id="324" r:id="rId3"/>
    <p:sldId id="309" r:id="rId4"/>
    <p:sldId id="276" r:id="rId5"/>
    <p:sldId id="339" r:id="rId6"/>
    <p:sldId id="341" r:id="rId7"/>
    <p:sldId id="342" r:id="rId8"/>
    <p:sldId id="336" r:id="rId9"/>
    <p:sldId id="326" r:id="rId10"/>
    <p:sldId id="334" r:id="rId11"/>
    <p:sldId id="330" r:id="rId12"/>
    <p:sldId id="321" r:id="rId13"/>
    <p:sldId id="332" r:id="rId14"/>
    <p:sldId id="340" r:id="rId15"/>
    <p:sldId id="333" r:id="rId16"/>
    <p:sldId id="331" r:id="rId17"/>
    <p:sldId id="328" r:id="rId18"/>
    <p:sldId id="315" r:id="rId19"/>
    <p:sldId id="329" r:id="rId20"/>
    <p:sldId id="325" r:id="rId21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FF9900"/>
    <a:srgbClr val="006600"/>
    <a:srgbClr val="FF66FF"/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90" autoAdjust="0"/>
    <p:restoredTop sz="94660"/>
  </p:normalViewPr>
  <p:slideViewPr>
    <p:cSldViewPr>
      <p:cViewPr varScale="1">
        <p:scale>
          <a:sx n="105" d="100"/>
          <a:sy n="105" d="100"/>
        </p:scale>
        <p:origin x="114" y="186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4</a:t>
            </a:fld>
            <a:endParaRPr lang="it-IT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/>
              <a:t>Capo I – Sviluppo competitivo delle PMI - continua</a:t>
            </a:r>
          </a:p>
        </p:txBody>
      </p:sp>
    </p:spTree>
    <p:extLst>
      <p:ext uri="{BB962C8B-B14F-4D97-AF65-F5344CB8AC3E}">
        <p14:creationId xmlns:p14="http://schemas.microsoft.com/office/powerpoint/2010/main" val="135059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07504" y="908720"/>
            <a:ext cx="9036496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 smtClean="0">
                <a:solidFill>
                  <a:schemeClr val="bg1"/>
                </a:solidFill>
              </a:rPr>
              <a:t>L.R</a:t>
            </a:r>
            <a:r>
              <a:rPr lang="it-IT" sz="3600" b="1" dirty="0">
                <a:solidFill>
                  <a:schemeClr val="bg1"/>
                </a:solidFill>
              </a:rPr>
              <a:t>. 16/14: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Il contenuto degli Avvisi </a:t>
            </a:r>
            <a:r>
              <a:rPr lang="it-IT" sz="3600" b="1" dirty="0" smtClean="0">
                <a:solidFill>
                  <a:schemeClr val="bg1"/>
                </a:solidFill>
              </a:rPr>
              <a:t>e </a:t>
            </a:r>
            <a:r>
              <a:rPr lang="it-IT" sz="3600" b="1" dirty="0">
                <a:solidFill>
                  <a:schemeClr val="bg1"/>
                </a:solidFill>
              </a:rPr>
              <a:t>il procedimento </a:t>
            </a:r>
            <a:endParaRPr lang="it-IT" sz="36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it-IT" sz="3600" b="1" dirty="0" smtClean="0">
                <a:solidFill>
                  <a:schemeClr val="bg1"/>
                </a:solidFill>
              </a:rPr>
              <a:t>di </a:t>
            </a:r>
            <a:r>
              <a:rPr lang="it-IT" sz="3600" b="1" dirty="0">
                <a:solidFill>
                  <a:schemeClr val="bg1"/>
                </a:solidFill>
              </a:rPr>
              <a:t>erogazione </a:t>
            </a:r>
            <a:r>
              <a:rPr lang="it-IT" sz="3600" b="1" dirty="0" smtClean="0">
                <a:solidFill>
                  <a:schemeClr val="bg1"/>
                </a:solidFill>
              </a:rPr>
              <a:t>degli incentivi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4800" b="1" dirty="0" smtClean="0">
                <a:solidFill>
                  <a:schemeClr val="bg1"/>
                </a:solidFill>
              </a:rPr>
              <a:t>GLI UNDICI AVVISI </a:t>
            </a:r>
          </a:p>
          <a:p>
            <a:pPr eaLnBrk="1" hangingPunct="1"/>
            <a:r>
              <a:rPr lang="it-IT" sz="4800" b="1" dirty="0" smtClean="0">
                <a:solidFill>
                  <a:schemeClr val="bg1"/>
                </a:solidFill>
              </a:rPr>
              <a:t>ATTIVITA’ CULTURALI </a:t>
            </a:r>
          </a:p>
          <a:p>
            <a:pPr eaLnBrk="1" hangingPunct="1"/>
            <a:r>
              <a:rPr lang="it-IT" sz="2800" b="1" dirty="0" smtClean="0">
                <a:solidFill>
                  <a:schemeClr val="bg1"/>
                </a:solidFill>
              </a:rPr>
              <a:t>Anno 2017 </a:t>
            </a:r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>
                <a:solidFill>
                  <a:schemeClr val="bg1"/>
                </a:solidFill>
              </a:rPr>
              <a:t>Cristina Cristofoli</a:t>
            </a:r>
          </a:p>
          <a:p>
            <a:pPr eaLnBrk="1" hangingPunct="1"/>
            <a:r>
              <a:rPr lang="it-IT" sz="1600" b="1" dirty="0">
                <a:solidFill>
                  <a:schemeClr val="bg1"/>
                </a:solidFill>
              </a:rPr>
              <a:t>Servizio Attività </a:t>
            </a:r>
            <a:r>
              <a:rPr lang="it-IT" sz="1600" b="1" dirty="0" smtClean="0">
                <a:solidFill>
                  <a:schemeClr val="bg1"/>
                </a:solidFill>
              </a:rPr>
              <a:t>culturali</a:t>
            </a:r>
          </a:p>
          <a:p>
            <a:pPr eaLnBrk="1" hangingPunct="1"/>
            <a:endParaRPr lang="it-IT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dirty="0" smtClean="0">
                <a:solidFill>
                  <a:schemeClr val="bg1"/>
                </a:solidFill>
              </a:rPr>
              <a:t>Direzione Cultura, Sport, Solidarietà </a:t>
            </a:r>
          </a:p>
          <a:p>
            <a:pPr eaLnBrk="1" hangingPunct="1"/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324544" y="1052736"/>
            <a:ext cx="54726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kern="0" cap="all" dirty="0" smtClean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I partner del progetto  </a:t>
            </a:r>
            <a:r>
              <a:rPr lang="it-IT" sz="3200" b="1" kern="0" cap="all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3200" b="1" kern="0" cap="all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1988840"/>
            <a:ext cx="93245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000" b="1" kern="0" dirty="0">
                <a:solidFill>
                  <a:srgbClr val="3333CC"/>
                </a:solidFill>
                <a:latin typeface="DecimaWE Rg"/>
                <a:ea typeface="+mj-ea"/>
                <a:cs typeface="Times New Roman" pitchFamily="18" charset="0"/>
              </a:rPr>
              <a:t>►</a:t>
            </a:r>
            <a:r>
              <a:rPr lang="it-IT" sz="2000" b="1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IL   PARTNER </a:t>
            </a:r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:	</a:t>
            </a:r>
            <a:endParaRPr lang="it-IT" sz="1800" b="1" kern="0" dirty="0" smtClean="0">
              <a:solidFill>
                <a:srgbClr val="000000"/>
              </a:solidFill>
              <a:latin typeface="DecimaWE Rg"/>
              <a:ea typeface="+mj-ea"/>
              <a:cs typeface="+mj-cs"/>
            </a:endParaRPr>
          </a:p>
          <a:p>
            <a:pPr algn="l"/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</a:br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	- </a:t>
            </a:r>
            <a:r>
              <a:rPr lang="it-IT" sz="1800" b="1" kern="0" dirty="0">
                <a:solidFill>
                  <a:srgbClr val="000000"/>
                </a:solidFill>
                <a:latin typeface="DecimaWE Rg"/>
              </a:rPr>
              <a:t>non può essere una persona fisica</a:t>
            </a:r>
            <a:br>
              <a:rPr lang="it-IT" sz="1800" b="1" kern="0" dirty="0">
                <a:solidFill>
                  <a:srgbClr val="000000"/>
                </a:solidFill>
                <a:latin typeface="DecimaWE Rg"/>
              </a:rPr>
            </a:br>
            <a:r>
              <a:rPr lang="it-IT" sz="1800" b="1" kern="0" dirty="0" smtClean="0">
                <a:solidFill>
                  <a:srgbClr val="000000"/>
                </a:solidFill>
                <a:latin typeface="DecimaWE Rg"/>
              </a:rPr>
              <a:t>	- non può essere un’impresa con finalità di lucro</a:t>
            </a:r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</a:br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	</a:t>
            </a:r>
            <a:r>
              <a:rPr lang="it-IT" sz="1800" b="1" kern="0" dirty="0" smtClean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- </a:t>
            </a:r>
            <a:r>
              <a:rPr lang="it-IT" sz="1800" b="1" kern="0" cap="small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PUO’ PARTECIPARE </a:t>
            </a:r>
            <a:r>
              <a:rPr lang="it-IT" sz="1800" b="1" u="sng" kern="0" dirty="0" smtClean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A </a:t>
            </a:r>
            <a:r>
              <a:rPr lang="it-IT" sz="1800" b="1" u="sng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UN SOLO </a:t>
            </a:r>
            <a:r>
              <a:rPr lang="it-IT" sz="1800" b="1" u="sng" kern="0" dirty="0" smtClean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 PROGETTO SU UN UNICO AVVISO </a:t>
            </a:r>
          </a:p>
          <a:p>
            <a:pPr algn="l"/>
            <a:r>
              <a:rPr lang="it-IT" sz="1800" b="1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 </a:t>
            </a:r>
            <a:r>
              <a:rPr lang="it-IT" sz="1800" b="1" kern="0" dirty="0" smtClean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                    (</a:t>
            </a:r>
            <a:r>
              <a:rPr lang="it-IT" sz="1800" b="1" kern="0" dirty="0" smtClean="0">
                <a:solidFill>
                  <a:srgbClr val="3333CC"/>
                </a:solidFill>
                <a:latin typeface="DecimaWE Rg"/>
              </a:rPr>
              <a:t> </a:t>
            </a:r>
            <a:r>
              <a:rPr lang="it-IT" sz="1800" b="1" kern="0" dirty="0">
                <a:solidFill>
                  <a:srgbClr val="3333CC"/>
                </a:solidFill>
                <a:latin typeface="DecimaWE Rg"/>
              </a:rPr>
              <a:t>A PENA DI ESCLUSIONE DAL RUOLO DI PARTNER DA TUTTI GLI AVVISI</a:t>
            </a:r>
            <a:r>
              <a:rPr lang="it-IT" sz="1800" b="1" kern="0" dirty="0" smtClean="0">
                <a:solidFill>
                  <a:srgbClr val="3333CC"/>
                </a:solidFill>
                <a:latin typeface="DecimaWE Rg"/>
              </a:rPr>
              <a:t>!)</a:t>
            </a:r>
            <a:r>
              <a:rPr lang="it-IT" sz="1800" b="1" kern="0" dirty="0">
                <a:solidFill>
                  <a:srgbClr val="3333CC"/>
                </a:solidFill>
                <a:latin typeface="DecimaWE Rg"/>
              </a:rPr>
              <a:t/>
            </a:r>
            <a:br>
              <a:rPr lang="it-IT" sz="1800" b="1" kern="0" dirty="0">
                <a:solidFill>
                  <a:srgbClr val="3333CC"/>
                </a:solidFill>
                <a:latin typeface="DecimaWE Rg"/>
              </a:rPr>
            </a:br>
            <a:endParaRPr lang="it-IT" sz="1800" dirty="0"/>
          </a:p>
          <a:p>
            <a:pPr algn="l"/>
            <a:r>
              <a:rPr lang="it-IT" sz="1800" b="1" kern="0" dirty="0">
                <a:solidFill>
                  <a:srgbClr val="FF0000"/>
                </a:solidFill>
                <a:latin typeface="DecimaWE Rg"/>
                <a:cs typeface="Times New Roman" pitchFamily="18" charset="0"/>
              </a:rPr>
              <a:t>► </a:t>
            </a:r>
            <a:r>
              <a:rPr lang="it-IT" sz="2400" b="1" kern="0" dirty="0" smtClean="0">
                <a:solidFill>
                  <a:srgbClr val="FF0000"/>
                </a:solidFill>
                <a:latin typeface="DecimaWE Rg"/>
                <a:ea typeface="+mj-ea"/>
                <a:cs typeface="+mj-cs"/>
              </a:rPr>
              <a:t>NOVITA’ AVVISI 2017:  </a:t>
            </a:r>
          </a:p>
          <a:p>
            <a:pPr algn="l"/>
            <a:r>
              <a:rPr lang="it-IT" sz="2400" b="1" kern="0" dirty="0" smtClean="0">
                <a:solidFill>
                  <a:srgbClr val="FF0000"/>
                </a:solidFill>
                <a:latin typeface="DecimaWE Rg"/>
                <a:ea typeface="+mj-ea"/>
                <a:cs typeface="+mj-cs"/>
              </a:rPr>
              <a:t>gli enti pubblici territoriali possono</a:t>
            </a:r>
            <a:r>
              <a:rPr lang="it-IT" sz="2400" i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</a:rPr>
              <a:t>partecipare come partner a </a:t>
            </a:r>
            <a:r>
              <a:rPr lang="it-IT" sz="2400" b="1" dirty="0" smtClean="0">
                <a:solidFill>
                  <a:srgbClr val="FF0000"/>
                </a:solidFill>
              </a:rPr>
              <a:t>più  progetti, purché </a:t>
            </a:r>
            <a:r>
              <a:rPr lang="it-IT" sz="2400" b="1" dirty="0">
                <a:solidFill>
                  <a:srgbClr val="FF0000"/>
                </a:solidFill>
              </a:rPr>
              <a:t>non sul medesimo </a:t>
            </a:r>
            <a:r>
              <a:rPr lang="it-IT" sz="2400" b="1" dirty="0" smtClean="0">
                <a:solidFill>
                  <a:srgbClr val="FF0000"/>
                </a:solidFill>
              </a:rPr>
              <a:t>avviso!</a:t>
            </a:r>
          </a:p>
          <a:p>
            <a:pPr algn="l"/>
            <a:endParaRPr lang="it-IT" sz="1800" b="1" kern="0" dirty="0" smtClean="0">
              <a:solidFill>
                <a:srgbClr val="3333CC"/>
              </a:solidFill>
              <a:latin typeface="DecimaWE Rg"/>
              <a:ea typeface="+mj-ea"/>
              <a:cs typeface="+mj-cs"/>
            </a:endParaRPr>
          </a:p>
          <a:p>
            <a:pPr algn="l"/>
            <a:r>
              <a:rPr lang="it-IT" sz="1800" b="1" kern="0" dirty="0">
                <a:solidFill>
                  <a:srgbClr val="3333CC"/>
                </a:solidFill>
                <a:latin typeface="DecimaWE Rg"/>
                <a:cs typeface="Times New Roman" pitchFamily="18" charset="0"/>
              </a:rPr>
              <a:t>► </a:t>
            </a:r>
            <a:r>
              <a:rPr lang="it-IT" sz="2000" b="1" kern="0" cap="all" dirty="0" smtClean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>E’ previsto un numero massimo di 10 partner per progetto </a:t>
            </a:r>
            <a:endParaRPr lang="it-IT" sz="2000" b="1" kern="0" cap="all" dirty="0">
              <a:solidFill>
                <a:srgbClr val="3333CC"/>
              </a:solidFill>
              <a:latin typeface="DecimaWE Rg"/>
              <a:ea typeface="+mj-ea"/>
              <a:cs typeface="+mj-cs"/>
            </a:endParaRPr>
          </a:p>
          <a:p>
            <a:pPr algn="l"/>
            <a:r>
              <a:rPr lang="it-IT" sz="1800" b="1" u="sng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1800" b="1" u="sng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</a:br>
            <a:r>
              <a:rPr lang="it-IT" sz="1800" b="1" kern="0" dirty="0">
                <a:solidFill>
                  <a:srgbClr val="000000"/>
                </a:solidFill>
                <a:latin typeface="DecimaWE Rg"/>
                <a:ea typeface="+mj-ea"/>
                <a:cs typeface="+mj-cs"/>
              </a:rPr>
              <a:t>	</a:t>
            </a:r>
            <a:endParaRPr lang="it-IT" sz="1800" b="1" kern="0" dirty="0" smtClean="0">
              <a:solidFill>
                <a:srgbClr val="000000"/>
              </a:solidFill>
              <a:latin typeface="DecimaWE Rg"/>
              <a:ea typeface="+mj-ea"/>
              <a:cs typeface="+mj-cs"/>
            </a:endParaRPr>
          </a:p>
          <a:p>
            <a:pPr algn="l"/>
            <a:endParaRPr lang="it-IT" sz="1800" b="1" kern="0" dirty="0">
              <a:solidFill>
                <a:srgbClr val="000000"/>
              </a:solidFill>
              <a:latin typeface="DecimaWE Rg"/>
              <a:ea typeface="+mj-ea"/>
              <a:cs typeface="+mj-cs"/>
            </a:endParaRPr>
          </a:p>
          <a:p>
            <a:pPr algn="l"/>
            <a:endParaRPr lang="it-IT" sz="1800" b="1" kern="0" dirty="0" smtClean="0">
              <a:solidFill>
                <a:srgbClr val="000000"/>
              </a:solidFill>
              <a:latin typeface="DecimaWE Rg"/>
              <a:ea typeface="+mj-ea"/>
              <a:cs typeface="+mj-cs"/>
            </a:endParaRPr>
          </a:p>
          <a:p>
            <a:pPr algn="l"/>
            <a:endParaRPr lang="it-IT" sz="1800" b="1" kern="0" dirty="0">
              <a:solidFill>
                <a:srgbClr val="000000"/>
              </a:solidFill>
              <a:latin typeface="DecimaWE Rg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1850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400050" y="908050"/>
            <a:ext cx="8564563" cy="720725"/>
          </a:xfrm>
        </p:spPr>
        <p:txBody>
          <a:bodyPr/>
          <a:lstStyle/>
          <a:p>
            <a:r>
              <a:rPr lang="it-IT" sz="2800" smtClean="0">
                <a:solidFill>
                  <a:schemeClr val="accent2"/>
                </a:solidFill>
              </a:rPr>
              <a:t>CRITERI  QUALITATIVI OGGETTIVI E VALUTATIVI</a:t>
            </a:r>
            <a:endParaRPr lang="it-IT" sz="28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46799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it-IT" sz="2400" b="1" dirty="0" smtClean="0"/>
              <a:t>Totale </a:t>
            </a:r>
            <a:r>
              <a:rPr lang="it-IT" sz="2400" b="1" u="sng" dirty="0" smtClean="0"/>
              <a:t>100 punti</a:t>
            </a:r>
            <a:r>
              <a:rPr lang="it-IT" sz="2400" b="1" dirty="0" smtClean="0"/>
              <a:t>, suddivisi in due gruppi di criteri qualitativi</a:t>
            </a:r>
            <a:r>
              <a:rPr lang="it-IT" sz="2400" dirty="0" smtClean="0"/>
              <a:t>:</a:t>
            </a:r>
          </a:p>
          <a:p>
            <a:pPr marL="0" indent="0">
              <a:buFontTx/>
              <a:buNone/>
              <a:defRPr/>
            </a:pPr>
            <a:r>
              <a:rPr lang="it-IT" dirty="0" smtClean="0"/>
              <a:t>	- </a:t>
            </a:r>
            <a:r>
              <a:rPr lang="it-IT" sz="2400" b="1" cap="all" dirty="0" smtClean="0">
                <a:solidFill>
                  <a:schemeClr val="accent2"/>
                </a:solidFill>
              </a:rPr>
              <a:t>oggettivi</a:t>
            </a:r>
            <a:r>
              <a:rPr lang="it-IT" sz="2400" dirty="0" smtClean="0"/>
              <a:t> </a:t>
            </a:r>
          </a:p>
          <a:p>
            <a:pPr marL="0" indent="0">
              <a:buFontTx/>
              <a:buNone/>
              <a:defRPr/>
            </a:pPr>
            <a:r>
              <a:rPr lang="it-IT" sz="1800" dirty="0"/>
              <a:t>	</a:t>
            </a:r>
            <a:r>
              <a:rPr lang="it-IT" sz="1600" dirty="0" smtClean="0"/>
              <a:t>(ad es.: apporto di fondi al progetto diversi dal contributo regionale, apporto in  natura al progetto da 	parte di soggetti terzi, estensione territoriale dell’iniziativa, etc.) </a:t>
            </a:r>
          </a:p>
          <a:p>
            <a:pPr marL="0" indent="0">
              <a:buFontTx/>
              <a:buNone/>
              <a:defRPr/>
            </a:pPr>
            <a:r>
              <a:rPr lang="it-IT" dirty="0"/>
              <a:t>	</a:t>
            </a:r>
            <a:r>
              <a:rPr lang="it-IT" dirty="0" smtClean="0"/>
              <a:t>- </a:t>
            </a:r>
            <a:r>
              <a:rPr lang="it-IT" sz="2400" b="1" cap="all" dirty="0" smtClean="0">
                <a:solidFill>
                  <a:schemeClr val="accent2"/>
                </a:solidFill>
              </a:rPr>
              <a:t>valutativi  </a:t>
            </a:r>
          </a:p>
          <a:p>
            <a:pPr marL="0" indent="0">
              <a:buFontTx/>
              <a:buNone/>
              <a:defRPr/>
            </a:pPr>
            <a:r>
              <a:rPr lang="it-IT" sz="2400" b="1" cap="all" dirty="0">
                <a:solidFill>
                  <a:schemeClr val="accent2"/>
                </a:solidFill>
              </a:rPr>
              <a:t>	</a:t>
            </a:r>
            <a:r>
              <a:rPr lang="it-IT" sz="1600" dirty="0" smtClean="0"/>
              <a:t>(ad es. congruenza delle risorse umane, grado di innovatività  del progetto, capacità dell’evento di 	promuovere il territorio, composizione e qualità del </a:t>
            </a:r>
            <a:r>
              <a:rPr lang="it-IT" sz="1600" dirty="0" err="1" smtClean="0"/>
              <a:t>patnerariato</a:t>
            </a:r>
            <a:r>
              <a:rPr lang="it-IT" sz="1600" dirty="0" smtClean="0"/>
              <a:t>, </a:t>
            </a:r>
            <a:r>
              <a:rPr lang="it-IT" sz="1600" b="1" dirty="0" smtClean="0"/>
              <a:t>valenza internazionale del 	progetto, valorizzazione delle lingue minoritarie,  </a:t>
            </a:r>
            <a:r>
              <a:rPr lang="it-IT" sz="1600" b="1" dirty="0" smtClean="0">
                <a:solidFill>
                  <a:srgbClr val="FF0000"/>
                </a:solidFill>
              </a:rPr>
              <a:t>capacità  del progetto di promuovere 	l’integrazione degli immigrati presenti nel territorio</a:t>
            </a:r>
            <a:r>
              <a:rPr lang="it-IT" sz="1600" b="1" dirty="0" smtClean="0"/>
              <a:t>,</a:t>
            </a:r>
            <a:r>
              <a:rPr lang="it-IT" sz="1600" dirty="0" smtClean="0"/>
              <a:t> </a:t>
            </a:r>
            <a:r>
              <a:rPr lang="it-IT" sz="1600" dirty="0" err="1" smtClean="0"/>
              <a:t>etc</a:t>
            </a:r>
            <a:r>
              <a:rPr lang="it-IT" sz="1600" dirty="0" smtClean="0"/>
              <a:t> .)</a:t>
            </a:r>
          </a:p>
          <a:p>
            <a:pPr marL="0" indent="0" algn="ctr">
              <a:buFontTx/>
              <a:buNone/>
              <a:defRPr/>
            </a:pPr>
            <a:r>
              <a:rPr lang="it-IT" sz="1800" dirty="0" smtClean="0">
                <a:solidFill>
                  <a:schemeClr val="accent2"/>
                </a:solidFill>
                <a:sym typeface="Symbol"/>
              </a:rPr>
              <a:t></a:t>
            </a:r>
          </a:p>
          <a:p>
            <a:pPr marL="0" indent="0" algn="ctr">
              <a:buFontTx/>
              <a:buNone/>
              <a:defRPr/>
            </a:pPr>
            <a:r>
              <a:rPr lang="it-IT" sz="1800" b="1" dirty="0" smtClean="0">
                <a:solidFill>
                  <a:schemeClr val="accent2"/>
                </a:solidFill>
                <a:sym typeface="Symbol"/>
              </a:rPr>
              <a:t>A CURA DI UN’APPOSITA COMMISSIONE di VALUTAZIONE </a:t>
            </a:r>
          </a:p>
          <a:p>
            <a:pPr marL="0" indent="0" algn="ctr">
              <a:buFontTx/>
              <a:buNone/>
              <a:defRPr/>
            </a:pPr>
            <a:r>
              <a:rPr lang="it-IT" sz="1600" dirty="0" smtClean="0">
                <a:sym typeface="Symbol"/>
              </a:rPr>
              <a:t>(che può includere anche esperti della Commissione Regionale Cultura L.R. 16/2014) </a:t>
            </a:r>
          </a:p>
          <a:p>
            <a:pPr marL="0" indent="0" algn="ctr">
              <a:buFontTx/>
              <a:buNone/>
              <a:defRPr/>
            </a:pPr>
            <a:endParaRPr lang="it-IT" sz="1600" dirty="0" smtClean="0"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smtClean="0">
                <a:solidFill>
                  <a:schemeClr val="accent2"/>
                </a:solidFill>
              </a:rPr>
              <a:t>IL «FABBISOGNO DI FINANZIAMENTO»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856662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FABBISOGNO FINANZIAMENTO  </a:t>
            </a:r>
            <a:r>
              <a:rPr lang="it-IT" sz="2000" b="1" dirty="0" smtClean="0"/>
              <a:t>=  costi previsti– entrate complessive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L’importo della partecipazione finanziaria della Regione può arrivare fino al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			</a:t>
            </a:r>
            <a:r>
              <a:rPr lang="it-IT" sz="1800" b="1" u="sng" dirty="0" smtClean="0">
                <a:solidFill>
                  <a:schemeClr val="accent2"/>
                </a:solidFill>
              </a:rPr>
              <a:t>100% dei costi ammissibili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b="1" u="sng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1600" dirty="0" smtClean="0"/>
              <a:t>I </a:t>
            </a:r>
            <a:r>
              <a:rPr lang="it-IT" sz="1600" b="1" dirty="0" smtClean="0"/>
              <a:t>Costi previsti devono rientrare tra le spese ammissibili</a:t>
            </a:r>
            <a:r>
              <a:rPr lang="it-IT" sz="1600" dirty="0" smtClean="0"/>
              <a:t> (in sintesi: </a:t>
            </a:r>
            <a:r>
              <a:rPr lang="it-IT" sz="1600" i="1" dirty="0" smtClean="0"/>
              <a:t>spese direttamente collegabili al progetto</a:t>
            </a:r>
            <a:r>
              <a:rPr lang="it-IT" sz="1600" dirty="0" smtClean="0"/>
              <a:t>, </a:t>
            </a:r>
            <a:r>
              <a:rPr lang="it-IT" sz="1600" i="1" dirty="0" smtClean="0"/>
              <a:t>spese di rappresentanza </a:t>
            </a:r>
            <a:r>
              <a:rPr lang="it-IT" sz="1600" dirty="0" smtClean="0"/>
              <a:t>entro il limite del 5% dell’incentivo, </a:t>
            </a:r>
            <a:r>
              <a:rPr lang="it-IT" sz="1600" i="1" dirty="0" smtClean="0"/>
              <a:t>spese generali di funzionamento  </a:t>
            </a:r>
            <a:r>
              <a:rPr lang="it-IT" sz="1600" dirty="0" smtClean="0"/>
              <a:t>fino al 5% dell’incentivo, o fino al 30% se la loro esclusiva riferibilità al progetto è documentata </a:t>
            </a:r>
            <a:r>
              <a:rPr lang="it-IT" sz="1600" dirty="0" err="1" smtClean="0"/>
              <a:t>etc</a:t>
            </a:r>
            <a:r>
              <a:rPr lang="it-IT" sz="1600" dirty="0" smtClean="0"/>
              <a:t>).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600" b="1" dirty="0" smtClean="0"/>
              <a:t>Non sono in ogni caso ammissibili </a:t>
            </a:r>
            <a:r>
              <a:rPr lang="it-IT" sz="1600" dirty="0" smtClean="0"/>
              <a:t>alcune tipologie di spese (ad es. liberalità, oneri finanziari etc</a:t>
            </a:r>
            <a:r>
              <a:rPr lang="it-IT" sz="1600" dirty="0" smtClean="0">
                <a:sym typeface="Wingdings" pitchFamily="2" charset="2"/>
              </a:rPr>
              <a:t>.) </a:t>
            </a:r>
            <a:endParaRPr lang="it-IT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600" dirty="0" smtClean="0"/>
              <a:t>Per </a:t>
            </a:r>
            <a:r>
              <a:rPr lang="it-IT" sz="1600" b="1" dirty="0" smtClean="0"/>
              <a:t> Entrate </a:t>
            </a:r>
            <a:r>
              <a:rPr lang="it-IT" sz="1600" dirty="0" smtClean="0"/>
              <a:t>si intendono le fonti di finanziamento direttamente connesse con il progetto (ad es. le entrate generate dalla realizzazione del progetto,  i fondi propri del proponente e/o partner, le donazioni, le raccolte fondi e sponsorizzazioni, i contributi pubblici etc..)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i="1" dirty="0" smtClean="0">
                <a:solidFill>
                  <a:srgbClr val="FF0000"/>
                </a:solidFill>
              </a:rPr>
              <a:t>E’ previsto un anticipo del 100%, su richiesta del beneficiario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490198" cy="834008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chemeClr val="accent2"/>
                </a:solidFill>
              </a:rPr>
              <a:t>AVVIO dei PROGETTI e AMMISSIBILITA’ SPESE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432048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it-IT" sz="2400" b="1" dirty="0" smtClean="0"/>
              <a:t>I progetti devono essere </a:t>
            </a:r>
            <a:r>
              <a:rPr lang="it-IT" sz="2400" b="1" u="sng" dirty="0" smtClean="0">
                <a:solidFill>
                  <a:srgbClr val="FF0000"/>
                </a:solidFill>
              </a:rPr>
              <a:t>avviati DOPO la pubblicazione </a:t>
            </a:r>
            <a:r>
              <a:rPr lang="it-IT" sz="2400" b="1" dirty="0" smtClean="0"/>
              <a:t>delle graduatorie sul sito www.regione.fvg.it!</a:t>
            </a:r>
          </a:p>
          <a:p>
            <a:pPr>
              <a:buFontTx/>
              <a:buChar char="-"/>
              <a:defRPr/>
            </a:pPr>
            <a:r>
              <a:rPr lang="it-IT" sz="2400" b="1" dirty="0" smtClean="0"/>
              <a:t>La documentazione di spesa </a:t>
            </a:r>
            <a:r>
              <a:rPr lang="it-IT" sz="2400" b="1" dirty="0" smtClean="0">
                <a:solidFill>
                  <a:srgbClr val="FF0000"/>
                </a:solidFill>
              </a:rPr>
              <a:t>deve avere una </a:t>
            </a:r>
            <a:r>
              <a:rPr lang="it-IT" sz="2400" b="1" u="sng" dirty="0" smtClean="0">
                <a:solidFill>
                  <a:srgbClr val="FF0000"/>
                </a:solidFill>
              </a:rPr>
              <a:t>data successiva</a:t>
            </a:r>
            <a:r>
              <a:rPr lang="it-IT" sz="2400" b="1" dirty="0" smtClean="0">
                <a:solidFill>
                  <a:srgbClr val="FF0000"/>
                </a:solidFill>
              </a:rPr>
              <a:t> a quella di </a:t>
            </a:r>
            <a:r>
              <a:rPr lang="it-IT" sz="2400" b="1" u="sng" dirty="0" smtClean="0">
                <a:solidFill>
                  <a:srgbClr val="FF0000"/>
                </a:solidFill>
              </a:rPr>
              <a:t>pubblicazione </a:t>
            </a:r>
            <a:r>
              <a:rPr lang="it-IT" sz="2400" b="1" dirty="0" smtClean="0">
                <a:solidFill>
                  <a:srgbClr val="FF0000"/>
                </a:solidFill>
              </a:rPr>
              <a:t>delle graduatorie!</a:t>
            </a:r>
          </a:p>
          <a:p>
            <a:pPr marL="0" indent="0">
              <a:buNone/>
              <a:defRPr/>
            </a:pPr>
            <a:endParaRPr lang="it-IT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it-IT" sz="2400" b="1" i="1" dirty="0" smtClean="0">
                <a:solidFill>
                  <a:schemeClr val="accent2"/>
                </a:solidFill>
              </a:rPr>
              <a:t>ECCEZIONI:</a:t>
            </a:r>
          </a:p>
          <a:p>
            <a:pPr marL="0" indent="0">
              <a:buNone/>
              <a:defRPr/>
            </a:pPr>
            <a:r>
              <a:rPr lang="it-IT" sz="2400" b="1" dirty="0" smtClean="0"/>
              <a:t>Solo per tre Avvisi (Stagioni e Rassegne, </a:t>
            </a:r>
            <a:r>
              <a:rPr lang="it-IT" sz="2400" b="1" u="sng" dirty="0" smtClean="0"/>
              <a:t>Centri</a:t>
            </a:r>
            <a:r>
              <a:rPr lang="it-IT" sz="2400" b="1" dirty="0" smtClean="0"/>
              <a:t> di Divulgazione della cultura umanistica e Memoria storica) :</a:t>
            </a:r>
          </a:p>
          <a:p>
            <a:pPr marL="0" indent="0">
              <a:buNone/>
              <a:defRPr/>
            </a:pPr>
            <a:r>
              <a:rPr lang="it-IT" sz="2400" b="1" dirty="0" smtClean="0"/>
              <a:t>- i progetti potranno essere avviati già dal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u="sng" dirty="0" smtClean="0">
                <a:solidFill>
                  <a:srgbClr val="FF0000"/>
                </a:solidFill>
              </a:rPr>
              <a:t>1.1.2017 </a:t>
            </a:r>
          </a:p>
          <a:p>
            <a:pPr marL="0" indent="0">
              <a:buNone/>
              <a:defRPr/>
            </a:pPr>
            <a:r>
              <a:rPr lang="it-IT" sz="2400" b="1" dirty="0" smtClean="0"/>
              <a:t>- la documentazione di spesa sarà  ammissibile </a:t>
            </a:r>
            <a:r>
              <a:rPr lang="it-IT" sz="2400" b="1" dirty="0" smtClean="0">
                <a:solidFill>
                  <a:srgbClr val="FF0000"/>
                </a:solidFill>
              </a:rPr>
              <a:t>dall’1.1.2017</a:t>
            </a:r>
          </a:p>
          <a:p>
            <a:pPr marL="0" indent="0">
              <a:buNone/>
              <a:defRPr/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it-IT" sz="2400" b="1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6382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Art. 12 </a:t>
            </a:r>
            <a:r>
              <a:rPr lang="it-IT" cap="all" dirty="0" smtClean="0">
                <a:solidFill>
                  <a:schemeClr val="accent2"/>
                </a:solidFill>
              </a:rPr>
              <a:t>Variazioni in itinere</a:t>
            </a:r>
            <a:endParaRPr lang="it-IT" cap="all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3505200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i="1" dirty="0" smtClean="0">
                <a:solidFill>
                  <a:srgbClr val="FF0000"/>
                </a:solidFill>
              </a:rPr>
              <a:t>MODIFICHE SOSTANZIALI:</a:t>
            </a:r>
          </a:p>
          <a:p>
            <a:pPr marL="0" indent="0">
              <a:buNone/>
            </a:pPr>
            <a:r>
              <a:rPr lang="it-IT" b="1" dirty="0"/>
              <a:t>-</a:t>
            </a:r>
            <a:r>
              <a:rPr lang="it-IT" b="1" dirty="0" smtClean="0"/>
              <a:t>  Variazioni che alterano significativamente i contenuti e obiettivi del progetto</a:t>
            </a:r>
          </a:p>
          <a:p>
            <a:pPr marL="0" indent="0">
              <a:buNone/>
            </a:pPr>
            <a:r>
              <a:rPr lang="it-IT" b="1" dirty="0" smtClean="0"/>
              <a:t>- Variazioni che alterano il punteggio di valutazione in modo rilevante</a:t>
            </a:r>
          </a:p>
          <a:p>
            <a:pPr marL="0" lvl="0" indent="0" algn="ctr">
              <a:buNone/>
              <a:defRPr/>
            </a:pPr>
            <a:r>
              <a:rPr lang="it-IT" b="1" dirty="0">
                <a:solidFill>
                  <a:srgbClr val="FF0000"/>
                </a:solidFill>
                <a:sym typeface="Symbol"/>
              </a:rPr>
              <a:t></a:t>
            </a:r>
          </a:p>
          <a:p>
            <a:pPr marL="0" indent="0" algn="ctr">
              <a:buNone/>
            </a:pPr>
            <a:r>
              <a:rPr lang="it-IT" b="1" cap="all" dirty="0" smtClean="0">
                <a:solidFill>
                  <a:srgbClr val="FF0000"/>
                </a:solidFill>
              </a:rPr>
              <a:t>vanno comunicate agli uffici via PEC </a:t>
            </a:r>
          </a:p>
          <a:p>
            <a:pPr marL="0" indent="0" algn="ctr">
              <a:buNone/>
            </a:pPr>
            <a:r>
              <a:rPr lang="it-IT" b="1" cap="all" dirty="0" smtClean="0">
                <a:solidFill>
                  <a:srgbClr val="FF0000"/>
                </a:solidFill>
              </a:rPr>
              <a:t>con richiesta di autorizzazione!</a:t>
            </a:r>
            <a:endParaRPr lang="it-IT" sz="3600" b="1" cap="al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3200" b="1" cap="smal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3200" b="1" cap="smal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3200" b="1" cap="smal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200" b="1" cap="small" dirty="0" smtClean="0">
                <a:solidFill>
                  <a:srgbClr val="FF0000"/>
                </a:solidFill>
              </a:rPr>
              <a:t>a pena di revoca dell’incentivo!!!</a:t>
            </a:r>
          </a:p>
          <a:p>
            <a:pPr marL="0" lvl="0" indent="0" algn="ctr">
              <a:buNone/>
            </a:pPr>
            <a:r>
              <a:rPr lang="it-IT" sz="3200" b="1" dirty="0">
                <a:solidFill>
                  <a:srgbClr val="3333CC"/>
                </a:solidFill>
                <a:sym typeface="Symbol"/>
              </a:rPr>
              <a:t></a:t>
            </a:r>
          </a:p>
          <a:p>
            <a:pPr marL="0" indent="0" algn="ctr">
              <a:buNone/>
            </a:pPr>
            <a:endParaRPr lang="it-IT" sz="3200" b="1" cap="sm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16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DOCUMENTAZIONE DI SPESA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0050" y="1700808"/>
            <a:ext cx="8420422" cy="4320480"/>
          </a:xfrm>
        </p:spPr>
        <p:txBody>
          <a:bodyPr/>
          <a:lstStyle/>
          <a:p>
            <a:r>
              <a:rPr lang="it-IT" dirty="0" smtClean="0"/>
              <a:t>Deve essere </a:t>
            </a:r>
            <a:r>
              <a:rPr lang="it-IT" b="1" dirty="0" smtClean="0"/>
              <a:t>intestata al soggetto beneficiario</a:t>
            </a:r>
          </a:p>
          <a:p>
            <a:r>
              <a:rPr lang="it-IT" dirty="0" smtClean="0"/>
              <a:t>Può essere una </a:t>
            </a:r>
            <a:r>
              <a:rPr lang="it-IT" b="1" dirty="0" smtClean="0"/>
              <a:t>fattura o un documento equivalente </a:t>
            </a:r>
            <a:r>
              <a:rPr lang="it-IT" dirty="0" smtClean="0"/>
              <a:t>con </a:t>
            </a:r>
            <a:r>
              <a:rPr lang="it-IT" b="1" dirty="0" smtClean="0"/>
              <a:t>attestazione dell’avvenuto pagamento </a:t>
            </a:r>
            <a:r>
              <a:rPr lang="it-IT" sz="2400" dirty="0" smtClean="0"/>
              <a:t>(es. estratto conto, ricevuta di eseguito bonifico etc.)</a:t>
            </a:r>
          </a:p>
          <a:p>
            <a:r>
              <a:rPr lang="it-IT" sz="2400" dirty="0" smtClean="0"/>
              <a:t>Per retribuzioni da lavoro dipendente: CU, busta paga, F24</a:t>
            </a:r>
          </a:p>
          <a:p>
            <a:r>
              <a:rPr lang="it-IT" b="1" dirty="0" smtClean="0"/>
              <a:t>Scontrino fiscale «parlante</a:t>
            </a:r>
            <a:r>
              <a:rPr lang="it-IT" dirty="0" smtClean="0"/>
              <a:t>»</a:t>
            </a:r>
          </a:p>
          <a:p>
            <a:r>
              <a:rPr lang="it-IT" b="1" dirty="0" smtClean="0"/>
              <a:t>Pagamento in contanti solo entro i limiti di legge</a:t>
            </a:r>
          </a:p>
          <a:p>
            <a:pPr marL="0" lvl="0" indent="0" algn="ctr">
              <a:buNone/>
              <a:defRPr/>
            </a:pPr>
            <a:r>
              <a:rPr lang="it-IT" b="1" dirty="0">
                <a:solidFill>
                  <a:srgbClr val="3333CC"/>
                </a:solidFill>
                <a:sym typeface="Symbol"/>
              </a:rPr>
              <a:t></a:t>
            </a:r>
          </a:p>
          <a:p>
            <a:pPr marL="0" indent="0" algn="ctr">
              <a:buNone/>
            </a:pPr>
            <a:r>
              <a:rPr lang="it-IT" b="1" i="1" dirty="0" smtClean="0">
                <a:solidFill>
                  <a:schemeClr val="accent2"/>
                </a:solidFill>
              </a:rPr>
              <a:t>NB: verificare art. 9 del Regolamento!</a:t>
            </a:r>
            <a:endParaRPr lang="it-IT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41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489950" cy="762000"/>
          </a:xfrm>
        </p:spPr>
        <p:txBody>
          <a:bodyPr/>
          <a:lstStyle/>
          <a:p>
            <a:pPr algn="ctr">
              <a:defRPr/>
            </a:pPr>
            <a:r>
              <a:rPr lang="it-IT" sz="3200" cap="all" dirty="0" smtClean="0">
                <a:solidFill>
                  <a:schemeClr val="accent2"/>
                </a:solidFill>
              </a:rPr>
              <a:t>Apporti in natura</a:t>
            </a:r>
            <a:endParaRPr lang="it-IT" sz="3200" cap="all" dirty="0">
              <a:solidFill>
                <a:schemeClr val="accent2"/>
              </a:solidFill>
            </a:endParaRP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250824" y="1916832"/>
            <a:ext cx="8929688" cy="403244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Beni e canoni di locazione </a:t>
            </a:r>
            <a:r>
              <a:rPr lang="it-IT" dirty="0" smtClean="0"/>
              <a:t>quantificati in prezzi di mercato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    (IVA compresa)</a:t>
            </a:r>
          </a:p>
          <a:p>
            <a:r>
              <a:rPr lang="it-IT" dirty="0" smtClean="0"/>
              <a:t>E’ necessaria la </a:t>
            </a:r>
            <a:r>
              <a:rPr lang="it-IT" b="1" dirty="0" smtClean="0"/>
              <a:t>dichiarazione sostitutiva </a:t>
            </a:r>
            <a:r>
              <a:rPr lang="it-IT" dirty="0" smtClean="0"/>
              <a:t>di atto di notorietà sottoscritta dal soggetto apportante</a:t>
            </a:r>
          </a:p>
          <a:p>
            <a:r>
              <a:rPr lang="it-IT" b="1" dirty="0" smtClean="0"/>
              <a:t>Non devono essere fatti dal Proponente e/o dai Partner</a:t>
            </a:r>
          </a:p>
          <a:p>
            <a:r>
              <a:rPr lang="it-IT" dirty="0" smtClean="0"/>
              <a:t>Rientrano tra i criteri qualitativi oggettivi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		</a:t>
            </a:r>
            <a:r>
              <a:rPr lang="it-IT" b="1" dirty="0" smtClean="0">
                <a:solidFill>
                  <a:srgbClr val="FF0000"/>
                </a:solidFill>
              </a:rPr>
              <a:t>NB: NON PIU’ SERVIZI!!!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836712"/>
            <a:ext cx="8058150" cy="792088"/>
          </a:xfrm>
        </p:spPr>
        <p:txBody>
          <a:bodyPr/>
          <a:lstStyle/>
          <a:p>
            <a:pPr algn="ctr">
              <a:defRPr/>
            </a:pPr>
            <a:r>
              <a:rPr lang="it-IT" sz="3200" cap="all" dirty="0" smtClean="0">
                <a:solidFill>
                  <a:schemeClr val="accent2"/>
                </a:solidFill>
              </a:rPr>
              <a:t>Rendicontazione</a:t>
            </a:r>
            <a:endParaRPr lang="it-IT" sz="3200" cap="all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628775"/>
            <a:ext cx="8713788" cy="4320505"/>
          </a:xfrm>
        </p:spPr>
        <p:txBody>
          <a:bodyPr/>
          <a:lstStyle/>
          <a:p>
            <a:pPr>
              <a:defRPr/>
            </a:pPr>
            <a:r>
              <a:rPr lang="it-IT" sz="2400" dirty="0" smtClean="0"/>
              <a:t>Per gli </a:t>
            </a:r>
            <a:r>
              <a:rPr lang="it-IT" sz="2400" b="1" dirty="0" smtClean="0"/>
              <a:t>enti locali, enti pubblici, enti regionali</a:t>
            </a:r>
            <a:r>
              <a:rPr lang="it-IT" sz="2400" dirty="0" smtClean="0"/>
              <a:t>,  etc. (art. 42 L.R. 7/2000): dichiarazione  del </a:t>
            </a:r>
            <a:r>
              <a:rPr lang="it-IT" sz="2400" b="1" dirty="0" smtClean="0"/>
              <a:t>Responsabile del procedimento</a:t>
            </a:r>
          </a:p>
          <a:p>
            <a:pPr>
              <a:defRPr/>
            </a:pPr>
            <a:r>
              <a:rPr lang="it-IT" sz="2400" dirty="0" smtClean="0"/>
              <a:t>Per le i</a:t>
            </a:r>
            <a:r>
              <a:rPr lang="it-IT" sz="2400" b="1" dirty="0" smtClean="0"/>
              <a:t>mprese</a:t>
            </a:r>
            <a:r>
              <a:rPr lang="it-IT" sz="2400" dirty="0" smtClean="0"/>
              <a:t> (art. 41, 41 bis L.R. 7/2000): copia </a:t>
            </a:r>
            <a:r>
              <a:rPr lang="it-IT" sz="2400" b="1" dirty="0" smtClean="0"/>
              <a:t>documentazione</a:t>
            </a:r>
            <a:r>
              <a:rPr lang="it-IT" sz="2400" dirty="0" smtClean="0"/>
              <a:t> di spesa annullata in </a:t>
            </a:r>
            <a:r>
              <a:rPr lang="it-IT" sz="2400" b="1" dirty="0" smtClean="0"/>
              <a:t>originale </a:t>
            </a:r>
          </a:p>
          <a:p>
            <a:pPr>
              <a:defRPr/>
            </a:pPr>
            <a:r>
              <a:rPr lang="it-IT" sz="2400" dirty="0" smtClean="0"/>
              <a:t>Per </a:t>
            </a:r>
            <a:r>
              <a:rPr lang="it-IT" sz="2400" b="1" dirty="0" smtClean="0"/>
              <a:t>associazioni senza fini di lucro, ONLUS etc</a:t>
            </a:r>
            <a:r>
              <a:rPr lang="it-IT" sz="2400" dirty="0" smtClean="0"/>
              <a:t>. (art. 43 L.R. 7/2000): </a:t>
            </a:r>
            <a:r>
              <a:rPr lang="it-IT" sz="2400" b="1" dirty="0" smtClean="0"/>
              <a:t>elenco analitico documentazione</a:t>
            </a:r>
          </a:p>
          <a:p>
            <a:pPr marL="0" indent="0" algn="ctr">
              <a:buFontTx/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IN OGNI CASO, </a:t>
            </a:r>
          </a:p>
          <a:p>
            <a:pPr marL="0" indent="0" algn="ctr">
              <a:buFontTx/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E’ RICHIESTA UNA RENDICONTAZIONE PARI ALMENO*</a:t>
            </a:r>
          </a:p>
          <a:p>
            <a:pPr marL="0" indent="0" algn="ctr">
              <a:buFontTx/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ALL’AMMONTARE DELL’INCENTIVO CONCESSO </a:t>
            </a:r>
          </a:p>
          <a:p>
            <a:pPr marL="0" indent="0" algn="ctr">
              <a:buFontTx/>
              <a:buNone/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(ART. 32 L.R. 16/2014)</a:t>
            </a:r>
          </a:p>
          <a:p>
            <a:pPr marL="0" indent="0">
              <a:buFontTx/>
              <a:buNone/>
              <a:defRPr/>
            </a:pPr>
            <a:r>
              <a:rPr lang="it-IT" sz="1600" dirty="0" smtClean="0"/>
              <a:t>* NB:  E’ bene rendicontare di più, per evitare problemi nel caso di presenza di spese di dubbia ammissibilità!</a:t>
            </a:r>
            <a:endParaRPr lang="it-I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9468544" cy="6852610"/>
          </a:xfrm>
        </p:spPr>
        <p:txBody>
          <a:bodyPr/>
          <a:lstStyle/>
          <a:p>
            <a:pPr eaLnBrk="1" hangingPunct="1"/>
            <a:r>
              <a:rPr lang="it-IT" sz="3200" dirty="0" smtClean="0">
                <a:solidFill>
                  <a:schemeClr val="accent2"/>
                </a:solidFill>
              </a:rPr>
              <a:t>	</a:t>
            </a:r>
            <a:br>
              <a:rPr lang="it-IT" sz="3200" dirty="0" smtClean="0">
                <a:solidFill>
                  <a:schemeClr val="accent2"/>
                </a:solidFill>
              </a:rPr>
            </a:br>
            <a:r>
              <a:rPr lang="it-IT" sz="3200" dirty="0">
                <a:solidFill>
                  <a:schemeClr val="accent2"/>
                </a:solidFill>
              </a:rPr>
              <a:t>	</a:t>
            </a:r>
            <a:r>
              <a:rPr lang="it-IT" sz="3200" dirty="0" smtClean="0">
                <a:solidFill>
                  <a:schemeClr val="accent2"/>
                </a:solidFill>
              </a:rPr>
              <a:t>DATE/SCADENZE DA RICORDARE</a:t>
            </a:r>
            <a:br>
              <a:rPr lang="it-IT" sz="3200" dirty="0" smtClean="0">
                <a:solidFill>
                  <a:schemeClr val="accent2"/>
                </a:solidFill>
              </a:rPr>
            </a:br>
            <a:r>
              <a:rPr lang="it-IT" sz="3200" dirty="0" smtClean="0">
                <a:solidFill>
                  <a:schemeClr val="accent2"/>
                </a:solidFill>
              </a:rPr>
              <a:t/>
            </a:r>
            <a:br>
              <a:rPr lang="it-IT" sz="3200" dirty="0" smtClean="0">
                <a:solidFill>
                  <a:schemeClr val="accent2"/>
                </a:solidFill>
              </a:rPr>
            </a:br>
            <a:r>
              <a:rPr lang="it-IT" sz="2500" dirty="0" smtClean="0">
                <a:cs typeface="Times New Roman" pitchFamily="18" charset="0"/>
              </a:rPr>
              <a:t>→ 	La </a:t>
            </a:r>
            <a:r>
              <a:rPr lang="it-IT" sz="2500" dirty="0" smtClean="0">
                <a:solidFill>
                  <a:schemeClr val="accent2"/>
                </a:solidFill>
                <a:cs typeface="Times New Roman" pitchFamily="18" charset="0"/>
              </a:rPr>
              <a:t>domanda</a:t>
            </a:r>
            <a:r>
              <a:rPr lang="it-IT" sz="2500" dirty="0" smtClean="0">
                <a:cs typeface="Times New Roman" pitchFamily="18" charset="0"/>
              </a:rPr>
              <a:t> va presentata </a:t>
            </a:r>
            <a:r>
              <a:rPr lang="it-IT" sz="2500" u="sng" dirty="0" smtClean="0">
                <a:cs typeface="Times New Roman" pitchFamily="18" charset="0"/>
              </a:rPr>
              <a:t>perentoriamente</a:t>
            </a:r>
            <a:r>
              <a:rPr lang="it-IT" sz="2500" dirty="0" smtClean="0">
                <a:cs typeface="Times New Roman" pitchFamily="18" charset="0"/>
              </a:rPr>
              <a:t> entro:</a:t>
            </a:r>
            <a:br>
              <a:rPr lang="it-IT" sz="2500" dirty="0" smtClean="0">
                <a:cs typeface="Times New Roman" pitchFamily="18" charset="0"/>
              </a:rPr>
            </a:br>
            <a:r>
              <a:rPr lang="it-IT" sz="2500" dirty="0">
                <a:cs typeface="Times New Roman" pitchFamily="18" charset="0"/>
              </a:rPr>
              <a:t>	</a:t>
            </a:r>
            <a:r>
              <a:rPr lang="it-IT" sz="2500" dirty="0" smtClean="0">
                <a:cs typeface="Times New Roman" pitchFamily="18" charset="0"/>
              </a:rPr>
              <a:t> le </a:t>
            </a:r>
            <a:r>
              <a:rPr lang="it-IT" sz="2500" u="sng" dirty="0" smtClean="0">
                <a:solidFill>
                  <a:srgbClr val="FF0000"/>
                </a:solidFill>
                <a:cs typeface="Times New Roman" pitchFamily="18" charset="0"/>
              </a:rPr>
              <a:t>ore 12.00.00  del 15 dicembre 2016</a:t>
            </a:r>
            <a:br>
              <a:rPr lang="it-IT" sz="2500" u="sng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it-IT" sz="2500" u="sng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it-IT" sz="2500" u="sng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it-IT" sz="2500" dirty="0" smtClean="0">
                <a:solidFill>
                  <a:srgbClr val="000000"/>
                </a:solidFill>
                <a:cs typeface="Times New Roman" pitchFamily="18" charset="0"/>
              </a:rPr>
              <a:t>→ 	Le </a:t>
            </a:r>
            <a:r>
              <a:rPr lang="it-IT" sz="2500" dirty="0" smtClean="0">
                <a:solidFill>
                  <a:schemeClr val="accent2"/>
                </a:solidFill>
                <a:cs typeface="Times New Roman" pitchFamily="18" charset="0"/>
              </a:rPr>
              <a:t>graduatorie</a:t>
            </a:r>
            <a:r>
              <a:rPr lang="it-IT" sz="2500" dirty="0" smtClean="0">
                <a:solidFill>
                  <a:srgbClr val="000000"/>
                </a:solidFill>
                <a:cs typeface="Times New Roman" pitchFamily="18" charset="0"/>
              </a:rPr>
              <a:t> verranno pubblicate </a:t>
            </a:r>
            <a:r>
              <a:rPr lang="it-IT" sz="2500" dirty="0" smtClean="0">
                <a:solidFill>
                  <a:srgbClr val="3333CC"/>
                </a:solidFill>
                <a:cs typeface="Times New Roman" pitchFamily="18" charset="0"/>
              </a:rPr>
              <a:t>entro </a:t>
            </a:r>
            <a:r>
              <a:rPr lang="it-IT" sz="2500" dirty="0">
                <a:solidFill>
                  <a:srgbClr val="3333CC"/>
                </a:solidFill>
                <a:cs typeface="Times New Roman" pitchFamily="18" charset="0"/>
              </a:rPr>
              <a:t>90 gg </a:t>
            </a:r>
            <a:r>
              <a:rPr lang="it-IT" sz="1800" b="0" dirty="0" smtClean="0">
                <a:solidFill>
                  <a:schemeClr val="tx1"/>
                </a:solidFill>
                <a:cs typeface="Times New Roman" pitchFamily="18" charset="0"/>
              </a:rPr>
              <a:t>(dal 15/12/2016)</a:t>
            </a:r>
            <a:br>
              <a:rPr lang="it-IT" sz="18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it-IT" sz="1800" b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it-IT" sz="2500" dirty="0" smtClean="0">
                <a:cs typeface="Times New Roman" pitchFamily="18" charset="0"/>
              </a:rPr>
              <a:t>→ 	L’incentivo è concesso </a:t>
            </a:r>
            <a:r>
              <a:rPr lang="it-IT" sz="2500" dirty="0" smtClean="0">
                <a:solidFill>
                  <a:schemeClr val="accent2"/>
                </a:solidFill>
                <a:cs typeface="Times New Roman" pitchFamily="18" charset="0"/>
              </a:rPr>
              <a:t>entro 90 gg dalla pubblicazione </a:t>
            </a:r>
            <a:r>
              <a:rPr lang="it-IT" sz="2500" dirty="0" smtClean="0">
                <a:cs typeface="Times New Roman" pitchFamily="18" charset="0"/>
              </a:rPr>
              <a:t>della 	graduatoria (</a:t>
            </a:r>
            <a:r>
              <a:rPr lang="it-IT" sz="2500" dirty="0" smtClean="0">
                <a:solidFill>
                  <a:schemeClr val="tx1"/>
                </a:solidFill>
                <a:cs typeface="Times New Roman" pitchFamily="18" charset="0"/>
              </a:rPr>
              <a:t>su richiesta è possibile </a:t>
            </a:r>
            <a:r>
              <a:rPr lang="it-IT" sz="2500" u="sng" dirty="0" smtClean="0">
                <a:solidFill>
                  <a:srgbClr val="FF0000"/>
                </a:solidFill>
                <a:cs typeface="Times New Roman" pitchFamily="18" charset="0"/>
              </a:rPr>
              <a:t>l’anticipo del 100%)</a:t>
            </a:r>
            <a:r>
              <a:rPr lang="it-IT" sz="2500" u="sng" dirty="0" smtClean="0">
                <a:cs typeface="Times New Roman" pitchFamily="18" charset="0"/>
              </a:rPr>
              <a:t/>
            </a:r>
            <a:br>
              <a:rPr lang="it-IT" sz="2500" u="sng" dirty="0" smtClean="0">
                <a:cs typeface="Times New Roman" pitchFamily="18" charset="0"/>
              </a:rPr>
            </a:br>
            <a:r>
              <a:rPr lang="it-IT" sz="2500" dirty="0" smtClean="0">
                <a:cs typeface="Times New Roman" pitchFamily="18" charset="0"/>
              </a:rPr>
              <a:t/>
            </a:r>
            <a:br>
              <a:rPr lang="it-IT" sz="2500" dirty="0" smtClean="0">
                <a:cs typeface="Times New Roman" pitchFamily="18" charset="0"/>
              </a:rPr>
            </a:br>
            <a:r>
              <a:rPr lang="it-IT" sz="2500" dirty="0" smtClean="0">
                <a:cs typeface="Times New Roman" pitchFamily="18" charset="0"/>
              </a:rPr>
              <a:t>→ 	Il rendiconto va presentato </a:t>
            </a:r>
            <a:r>
              <a:rPr lang="it-IT" sz="2500" u="sng" dirty="0" smtClean="0">
                <a:cs typeface="Times New Roman" pitchFamily="18" charset="0"/>
              </a:rPr>
              <a:t>perentoriamente entro il:</a:t>
            </a:r>
            <a:r>
              <a:rPr lang="it-IT" sz="2500" dirty="0" smtClean="0">
                <a:cs typeface="Times New Roman" pitchFamily="18" charset="0"/>
              </a:rPr>
              <a:t/>
            </a:r>
            <a:br>
              <a:rPr lang="it-IT" sz="2500" dirty="0" smtClean="0">
                <a:cs typeface="Times New Roman" pitchFamily="18" charset="0"/>
              </a:rPr>
            </a:br>
            <a:r>
              <a:rPr lang="it-IT" sz="2500" dirty="0">
                <a:cs typeface="Times New Roman" pitchFamily="18" charset="0"/>
              </a:rPr>
              <a:t>	</a:t>
            </a:r>
            <a:r>
              <a:rPr lang="it-IT" sz="2500" u="sng" dirty="0" smtClean="0">
                <a:solidFill>
                  <a:srgbClr val="FF0000"/>
                </a:solidFill>
                <a:cs typeface="Times New Roman" pitchFamily="18" charset="0"/>
              </a:rPr>
              <a:t>31 marzo 2018</a:t>
            </a:r>
            <a:br>
              <a:rPr lang="it-IT" sz="2500" u="sng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it-IT" sz="18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990600"/>
            <a:ext cx="8424863" cy="762000"/>
          </a:xfrm>
        </p:spPr>
        <p:txBody>
          <a:bodyPr/>
          <a:lstStyle/>
          <a:p>
            <a:pPr algn="ctr">
              <a:defRPr/>
            </a:pPr>
            <a:r>
              <a:rPr lang="it-IT" sz="2800" cap="all" dirty="0" smtClean="0">
                <a:solidFill>
                  <a:schemeClr val="accent2"/>
                </a:solidFill>
              </a:rPr>
              <a:t>Rideterminazione e revoca dell’incentivo</a:t>
            </a:r>
            <a:br>
              <a:rPr lang="it-IT" sz="2800" cap="all" dirty="0" smtClean="0">
                <a:solidFill>
                  <a:schemeClr val="accent2"/>
                </a:solidFill>
              </a:rPr>
            </a:br>
            <a:r>
              <a:rPr lang="it-IT" sz="1800" i="1" cap="all" dirty="0" smtClean="0">
                <a:solidFill>
                  <a:schemeClr val="accent2"/>
                </a:solidFill>
              </a:rPr>
              <a:t>(ELENCO NON TASSATIVO DI ALCUNI SIGNIFICATIVI CASI)</a:t>
            </a:r>
            <a:endParaRPr lang="it-IT" sz="1800" i="1" cap="all" dirty="0">
              <a:solidFill>
                <a:schemeClr val="accent2"/>
              </a:solidFill>
            </a:endParaRPr>
          </a:p>
        </p:txBody>
      </p:sp>
      <p:sp>
        <p:nvSpPr>
          <p:cNvPr id="30723" name="Segnaposto contenuto 2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482453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1900" dirty="0" smtClean="0">
                <a:solidFill>
                  <a:schemeClr val="accent2"/>
                </a:solidFill>
                <a:cs typeface="Times New Roman" pitchFamily="18" charset="0"/>
              </a:rPr>
              <a:t>► </a:t>
            </a:r>
            <a:r>
              <a:rPr lang="it-IT" sz="2000" b="1" dirty="0" smtClean="0"/>
              <a:t>Rideterminazione in caso di</a:t>
            </a:r>
            <a:r>
              <a:rPr lang="it-IT" sz="1900" b="1" dirty="0" smtClean="0"/>
              <a:t>:</a:t>
            </a:r>
            <a:r>
              <a:rPr lang="it-IT" sz="1900" dirty="0" smtClean="0"/>
              <a:t>	</a:t>
            </a:r>
            <a:r>
              <a:rPr lang="it-IT" sz="2000" dirty="0" smtClean="0"/>
              <a:t>- diminuzione fabbisogno finanziamento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				- spesa rendicontata inferiore all’incentivo</a:t>
            </a:r>
          </a:p>
          <a:p>
            <a:pPr marL="0" indent="0">
              <a:buFontTx/>
              <a:buNone/>
            </a:pPr>
            <a:endParaRPr lang="it-IT" sz="1900" dirty="0" smtClean="0"/>
          </a:p>
          <a:p>
            <a:pPr marL="0" indent="0">
              <a:buFontTx/>
              <a:buNone/>
            </a:pPr>
            <a:r>
              <a:rPr lang="it-IT" sz="1900" dirty="0" smtClean="0">
                <a:solidFill>
                  <a:schemeClr val="accent2"/>
                </a:solidFill>
                <a:cs typeface="Times New Roman" pitchFamily="18" charset="0"/>
              </a:rPr>
              <a:t>► </a:t>
            </a:r>
            <a:r>
              <a:rPr lang="it-IT" sz="2000" b="1" dirty="0" smtClean="0"/>
              <a:t>Revoca in caso di:</a:t>
            </a:r>
            <a:r>
              <a:rPr lang="it-IT" sz="1900" dirty="0" smtClean="0"/>
              <a:t>		</a:t>
            </a:r>
            <a:r>
              <a:rPr lang="it-IT" sz="2000" dirty="0" smtClean="0"/>
              <a:t>- rinuncia del beneficiario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				- mancanza requisiti ammissibilità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				- mancato rispetto termini rendiconto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				- spesa rendicontata che comporta un incentivo 				inferiore agli importi minimi previsti  						- mancata realizzazione progetto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				- </a:t>
            </a:r>
            <a:r>
              <a:rPr lang="it-IT" sz="2000" b="1" dirty="0" smtClean="0">
                <a:solidFill>
                  <a:srgbClr val="FF0000"/>
                </a:solidFill>
              </a:rPr>
              <a:t>modifiche sostanziali del progetto </a:t>
            </a:r>
          </a:p>
          <a:p>
            <a:pPr marL="0" indent="0">
              <a:buFontTx/>
              <a:buNone/>
            </a:pPr>
            <a:r>
              <a:rPr lang="it-IT" sz="2000" b="1" dirty="0">
                <a:solidFill>
                  <a:srgbClr val="FF0000"/>
                </a:solidFill>
              </a:rPr>
              <a:t>	</a:t>
            </a:r>
            <a:r>
              <a:rPr lang="it-IT" sz="2000" b="1" dirty="0" smtClean="0">
                <a:solidFill>
                  <a:srgbClr val="FF0000"/>
                </a:solidFill>
              </a:rPr>
              <a:t>			               NON  AUTORIZZATE! </a:t>
            </a:r>
          </a:p>
          <a:p>
            <a:pPr marL="0" indent="0">
              <a:buFontTx/>
              <a:buNone/>
            </a:pPr>
            <a:r>
              <a:rPr lang="it-IT" sz="16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11 AVVISI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000" b="1" dirty="0" smtClean="0">
                <a:solidFill>
                  <a:srgbClr val="00B050"/>
                </a:solidFill>
              </a:rPr>
              <a:t>Stagioni e rassegne di spettacolo dal vivo 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rgbClr val="00B050"/>
                </a:solidFill>
              </a:rPr>
              <a:t>Produzione di spettacoli  teatrali di prosa</a:t>
            </a:r>
          </a:p>
          <a:p>
            <a:pPr marL="0" indent="0" algn="just" eaLnBrk="1" hangingPunct="1">
              <a:buNone/>
              <a:defRPr/>
            </a:pPr>
            <a:endParaRPr lang="it-IT" sz="1050" b="1" dirty="0" smtClean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Eventi e festival (nel settore dello spettacolo dal vivo)</a:t>
            </a:r>
          </a:p>
          <a:p>
            <a:pPr marL="0" indent="0" algn="just" eaLnBrk="1" hangingPunct="1">
              <a:buNone/>
              <a:defRPr/>
            </a:pPr>
            <a:endParaRPr lang="it-IT" sz="1050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rgbClr val="006600"/>
                </a:solidFill>
              </a:rPr>
              <a:t>Attività concertistica e manifestazioni musicali delle orchestre del FVG</a:t>
            </a:r>
          </a:p>
          <a:p>
            <a:pPr marL="0" indent="0" algn="just" eaLnBrk="1" hangingPunct="1">
              <a:buNone/>
              <a:defRPr/>
            </a:pPr>
            <a:endParaRPr lang="it-IT" sz="1050" b="1" dirty="0" smtClean="0">
              <a:solidFill>
                <a:srgbClr val="006600"/>
              </a:solidFill>
            </a:endParaRPr>
          </a:p>
          <a:p>
            <a:pPr algn="just" eaLnBrk="1" hangingPunct="1">
              <a:defRPr/>
            </a:pPr>
            <a:r>
              <a:rPr lang="it-IT" sz="2000" b="1" i="1" dirty="0" smtClean="0">
                <a:solidFill>
                  <a:srgbClr val="FF9900"/>
                </a:solidFill>
              </a:rPr>
              <a:t> Manifestazioni di valorizzazione della cultura cinematografica e dell’audiovisivo </a:t>
            </a:r>
          </a:p>
          <a:p>
            <a:pPr algn="just" eaLnBrk="1" hangingPunct="1">
              <a:defRPr/>
            </a:pPr>
            <a:r>
              <a:rPr lang="it-IT" sz="2000" b="1" i="1" dirty="0" smtClean="0">
                <a:solidFill>
                  <a:srgbClr val="FF9900"/>
                </a:solidFill>
              </a:rPr>
              <a:t>Festival cinematografici internazionali</a:t>
            </a:r>
          </a:p>
          <a:p>
            <a:pPr marL="0" indent="0" algn="just" eaLnBrk="1" hangingPunct="1">
              <a:buNone/>
              <a:defRPr/>
            </a:pPr>
            <a:endParaRPr lang="it-IT" sz="1050" b="1" i="1" dirty="0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2000" b="1" dirty="0" smtClean="0"/>
              <a:t> Manifestazioni espositive</a:t>
            </a:r>
          </a:p>
          <a:p>
            <a:pPr marL="0" indent="0" algn="just" eaLnBrk="1" hangingPunct="1">
              <a:buNone/>
              <a:defRPr/>
            </a:pPr>
            <a:endParaRPr lang="it-IT" sz="1050" b="1" dirty="0" smtClean="0"/>
          </a:p>
          <a:p>
            <a:pPr algn="just" eaLnBrk="1" hangingPunct="1">
              <a:defRPr/>
            </a:pPr>
            <a:r>
              <a:rPr lang="it-IT" sz="2000" b="1" i="1" dirty="0" smtClean="0">
                <a:solidFill>
                  <a:srgbClr val="7030A0"/>
                </a:solidFill>
              </a:rPr>
              <a:t>Centri di </a:t>
            </a:r>
            <a:r>
              <a:rPr lang="it-IT" sz="2000" b="1" i="1" dirty="0">
                <a:solidFill>
                  <a:srgbClr val="7030A0"/>
                </a:solidFill>
              </a:rPr>
              <a:t>d</a:t>
            </a:r>
            <a:r>
              <a:rPr lang="it-IT" sz="2000" b="1" i="1" dirty="0" smtClean="0">
                <a:solidFill>
                  <a:srgbClr val="7030A0"/>
                </a:solidFill>
              </a:rPr>
              <a:t>ivulgazione della cultura umanistica </a:t>
            </a:r>
          </a:p>
          <a:p>
            <a:pPr algn="just" eaLnBrk="1" hangingPunct="1">
              <a:defRPr/>
            </a:pPr>
            <a:r>
              <a:rPr lang="it-IT" sz="2000" b="1" i="1" dirty="0" smtClean="0">
                <a:solidFill>
                  <a:srgbClr val="7030A0"/>
                </a:solidFill>
              </a:rPr>
              <a:t>Divulgazione </a:t>
            </a:r>
            <a:r>
              <a:rPr lang="it-IT" sz="2000" b="1" i="1" dirty="0">
                <a:solidFill>
                  <a:srgbClr val="7030A0"/>
                </a:solidFill>
              </a:rPr>
              <a:t>della cultura umanistica </a:t>
            </a:r>
            <a:endParaRPr lang="it-IT" sz="2000" b="1" i="1" dirty="0" smtClean="0">
              <a:solidFill>
                <a:srgbClr val="7030A0"/>
              </a:solidFill>
            </a:endParaRPr>
          </a:p>
          <a:p>
            <a:pPr algn="just" eaLnBrk="1" hangingPunct="1">
              <a:defRPr/>
            </a:pPr>
            <a:r>
              <a:rPr lang="it-IT" sz="2000" b="1" i="1" dirty="0">
                <a:solidFill>
                  <a:srgbClr val="7030A0"/>
                </a:solidFill>
              </a:rPr>
              <a:t>Divulgazione della </a:t>
            </a:r>
            <a:r>
              <a:rPr lang="it-IT" sz="2000" b="1" i="1" dirty="0" smtClean="0">
                <a:solidFill>
                  <a:srgbClr val="7030A0"/>
                </a:solidFill>
              </a:rPr>
              <a:t>cultura scientifica</a:t>
            </a:r>
          </a:p>
          <a:p>
            <a:pPr marL="0" indent="0" algn="just" eaLnBrk="1" hangingPunct="1">
              <a:buNone/>
              <a:defRPr/>
            </a:pPr>
            <a:endParaRPr lang="it-IT" sz="1050" b="1" i="1" dirty="0" smtClean="0">
              <a:solidFill>
                <a:srgbClr val="7030A0"/>
              </a:solidFill>
            </a:endParaRPr>
          </a:p>
          <a:p>
            <a:pPr algn="just" eaLnBrk="1" hangingPunct="1">
              <a:defRPr/>
            </a:pPr>
            <a:r>
              <a:rPr lang="it-IT" sz="2000" b="1" i="1" dirty="0" smtClean="0">
                <a:solidFill>
                  <a:srgbClr val="663300"/>
                </a:solidFill>
              </a:rPr>
              <a:t>Valorizzazione della Memoria storica</a:t>
            </a:r>
            <a:endParaRPr lang="it-IT" sz="2000" b="1" i="1" dirty="0">
              <a:solidFill>
                <a:srgbClr val="663300"/>
              </a:solidFill>
            </a:endParaRPr>
          </a:p>
          <a:p>
            <a:pPr marL="0" indent="0" algn="just" eaLnBrk="1" hangingPunct="1">
              <a:buNone/>
              <a:defRPr/>
            </a:pPr>
            <a:endParaRPr lang="it-IT" sz="1400" b="1" i="1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936" y="116632"/>
            <a:ext cx="5148064" cy="648072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0000"/>
                </a:solidFill>
              </a:rPr>
              <a:t>Per ulteriori informazioni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9217024" cy="511256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z="2400" b="1" dirty="0" smtClean="0">
                <a:solidFill>
                  <a:schemeClr val="accent1"/>
                </a:solidFill>
              </a:rPr>
              <a:t>- </a:t>
            </a:r>
            <a:r>
              <a:rPr lang="it-IT" sz="2400" b="1" dirty="0" smtClean="0">
                <a:solidFill>
                  <a:srgbClr val="00B050"/>
                </a:solidFill>
              </a:rPr>
              <a:t>Settori teatro e orchestre</a:t>
            </a:r>
            <a:r>
              <a:rPr lang="it-IT" sz="2400" b="1" dirty="0">
                <a:solidFill>
                  <a:schemeClr val="accent2"/>
                </a:solidFill>
              </a:rPr>
              <a:t> </a:t>
            </a:r>
            <a:r>
              <a:rPr lang="it-IT" sz="2400" b="1" dirty="0" smtClean="0">
                <a:solidFill>
                  <a:schemeClr val="accent2"/>
                </a:solidFill>
              </a:rPr>
              <a:t>	</a:t>
            </a:r>
            <a:r>
              <a:rPr lang="it-IT" sz="2000" b="1" dirty="0" smtClean="0"/>
              <a:t>Anna </a:t>
            </a:r>
            <a:r>
              <a:rPr lang="it-IT" sz="2000" b="1" dirty="0"/>
              <a:t>M</a:t>
            </a:r>
            <a:r>
              <a:rPr lang="it-IT" sz="2000" b="1" dirty="0" smtClean="0"/>
              <a:t>aria Puglisi	 tel. 040/3773449 				Adriano Agnelli	 	 tel</a:t>
            </a:r>
            <a:r>
              <a:rPr lang="it-IT" sz="2000" b="1" dirty="0"/>
              <a:t>. 040/3773448</a:t>
            </a:r>
            <a:endParaRPr lang="it-IT" sz="2000" b="1" dirty="0" smtClean="0"/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</a:rPr>
              <a:t>- Eventi e festival		</a:t>
            </a:r>
            <a:r>
              <a:rPr lang="it-IT" sz="2000" b="1" dirty="0" smtClean="0"/>
              <a:t>Adriano Agnelli 	 	 tel. 040/3773448 </a:t>
            </a:r>
          </a:p>
          <a:p>
            <a:pPr marL="0" lvl="0" indent="0" eaLnBrk="1" hangingPunct="1">
              <a:buNone/>
              <a:defRPr/>
            </a:pPr>
            <a:r>
              <a:rPr lang="it-IT" sz="2000" b="1" dirty="0" smtClean="0"/>
              <a:t>				</a:t>
            </a:r>
            <a:r>
              <a:rPr lang="it-IT" sz="2000" b="1" dirty="0">
                <a:solidFill>
                  <a:srgbClr val="000000"/>
                </a:solidFill>
              </a:rPr>
              <a:t>Susanna  Abatangelo </a:t>
            </a:r>
            <a:r>
              <a:rPr lang="it-IT" sz="2000" b="1" dirty="0" smtClean="0">
                <a:solidFill>
                  <a:srgbClr val="000000"/>
                </a:solidFill>
              </a:rPr>
              <a:t>	 </a:t>
            </a:r>
            <a:r>
              <a:rPr lang="it-IT" sz="2000" b="1" dirty="0">
                <a:solidFill>
                  <a:srgbClr val="000000"/>
                </a:solidFill>
              </a:rPr>
              <a:t>tel. 040/3773403</a:t>
            </a:r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rgbClr val="FFC000"/>
                </a:solidFill>
              </a:rPr>
              <a:t>- Settore cinema </a:t>
            </a:r>
            <a:r>
              <a:rPr lang="it-IT" sz="2400" b="1" dirty="0" smtClean="0"/>
              <a:t>		</a:t>
            </a:r>
            <a:r>
              <a:rPr lang="it-IT" sz="2000" b="1" dirty="0" smtClean="0"/>
              <a:t>Daniela Biasiol		 tel. 040/3775704</a:t>
            </a:r>
          </a:p>
          <a:p>
            <a:pPr marL="0" lvl="0" indent="0" eaLnBrk="1" hangingPunct="1">
              <a:buNone/>
              <a:defRPr/>
            </a:pPr>
            <a:r>
              <a:rPr lang="it-IT" sz="2000" b="1" dirty="0" smtClean="0">
                <a:solidFill>
                  <a:srgbClr val="000000"/>
                </a:solidFill>
              </a:rPr>
              <a:t>				Susanna  </a:t>
            </a:r>
            <a:r>
              <a:rPr lang="it-IT" sz="2000" b="1" dirty="0">
                <a:solidFill>
                  <a:srgbClr val="000000"/>
                </a:solidFill>
              </a:rPr>
              <a:t>Abatangelo  </a:t>
            </a:r>
            <a:r>
              <a:rPr lang="it-IT" sz="2000" b="1" dirty="0" smtClean="0">
                <a:solidFill>
                  <a:srgbClr val="000000"/>
                </a:solidFill>
              </a:rPr>
              <a:t>	 tel</a:t>
            </a:r>
            <a:r>
              <a:rPr lang="it-IT" sz="2000" b="1" dirty="0">
                <a:solidFill>
                  <a:srgbClr val="000000"/>
                </a:solidFill>
              </a:rPr>
              <a:t>. 040/3773403</a:t>
            </a:r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rgbClr val="7030A0"/>
                </a:solidFill>
              </a:rPr>
              <a:t>- </a:t>
            </a:r>
            <a:r>
              <a:rPr lang="it-IT" sz="2400" b="1" u="sng" dirty="0" smtClean="0">
                <a:solidFill>
                  <a:srgbClr val="7030A0"/>
                </a:solidFill>
              </a:rPr>
              <a:t>Centri </a:t>
            </a:r>
            <a:r>
              <a:rPr lang="it-IT" sz="2400" b="1" dirty="0" smtClean="0">
                <a:solidFill>
                  <a:srgbClr val="7030A0"/>
                </a:solidFill>
              </a:rPr>
              <a:t>di divulgazione </a:t>
            </a:r>
            <a:r>
              <a:rPr lang="it-IT" sz="2400" b="1" dirty="0" smtClean="0"/>
              <a:t>	</a:t>
            </a:r>
            <a:r>
              <a:rPr lang="it-IT" sz="2000" b="1" dirty="0" smtClean="0"/>
              <a:t>Elena Anziutti		 tel. 040/3775709</a:t>
            </a:r>
          </a:p>
          <a:p>
            <a:pPr marL="3657600" lvl="8" indent="0">
              <a:buNone/>
              <a:defRPr/>
            </a:pPr>
            <a:r>
              <a:rPr lang="it-IT" sz="2000" b="1" dirty="0">
                <a:solidFill>
                  <a:srgbClr val="000000"/>
                </a:solidFill>
                <a:latin typeface="DecimaWE Rg"/>
                <a:ea typeface="+mn-ea"/>
                <a:cs typeface="+mn-cs"/>
              </a:rPr>
              <a:t>Antonella Ruggieri	 tel. 040/3773411</a:t>
            </a:r>
            <a:endParaRPr lang="it-IT" sz="1000" b="1" dirty="0" smtClean="0"/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rgbClr val="7030A0"/>
                </a:solidFill>
              </a:rPr>
              <a:t>- Divulgazione  cultura </a:t>
            </a:r>
            <a:r>
              <a:rPr lang="it-IT" sz="2400" b="1" dirty="0" smtClean="0">
                <a:solidFill>
                  <a:schemeClr val="accent2"/>
                </a:solidFill>
              </a:rPr>
              <a:t>	</a:t>
            </a:r>
            <a:r>
              <a:rPr lang="it-IT" sz="2000" b="1" dirty="0" smtClean="0"/>
              <a:t>Maria Teresa Simonetti 	 tel. 0432/555820 </a:t>
            </a:r>
            <a:r>
              <a:rPr lang="it-IT" sz="2400" b="1" dirty="0" smtClean="0"/>
              <a:t> 				</a:t>
            </a:r>
            <a:r>
              <a:rPr lang="it-IT" sz="2000" b="1" dirty="0" smtClean="0"/>
              <a:t>Cristina Cristofoli	 tel. 0432/555518</a:t>
            </a:r>
          </a:p>
          <a:p>
            <a:pPr marL="0" indent="0" eaLnBrk="1" hangingPunct="1">
              <a:buNone/>
              <a:defRPr/>
            </a:pPr>
            <a:r>
              <a:rPr lang="it-IT" sz="2400" b="1" dirty="0" smtClean="0"/>
              <a:t>- Manifestazioni espositive </a:t>
            </a:r>
            <a:r>
              <a:rPr lang="it-IT" sz="2400" b="1" dirty="0"/>
              <a:t>	</a:t>
            </a:r>
            <a:r>
              <a:rPr lang="it-IT" sz="2000" b="1" dirty="0" smtClean="0"/>
              <a:t>Antonella Ruggieri	 tel. 040/3773411</a:t>
            </a:r>
          </a:p>
          <a:p>
            <a:pPr marL="0" lvl="0" indent="0" eaLnBrk="1" hangingPunct="1">
              <a:buNone/>
              <a:defRPr/>
            </a:pPr>
            <a:r>
              <a:rPr lang="it-IT" sz="2000" b="1" dirty="0" smtClean="0">
                <a:solidFill>
                  <a:srgbClr val="000000"/>
                </a:solidFill>
              </a:rPr>
              <a:t>				Elena </a:t>
            </a:r>
            <a:r>
              <a:rPr lang="it-IT" sz="2000" b="1" dirty="0">
                <a:solidFill>
                  <a:srgbClr val="000000"/>
                </a:solidFill>
              </a:rPr>
              <a:t>Anziutti		 tel. 040/3775709</a:t>
            </a:r>
          </a:p>
          <a:p>
            <a:pPr marL="0" indent="0" eaLnBrk="1" hangingPunct="1">
              <a:buNone/>
              <a:defRPr/>
            </a:pPr>
            <a:r>
              <a:rPr lang="it-IT" sz="2400" b="1" dirty="0" smtClean="0">
                <a:solidFill>
                  <a:srgbClr val="663300"/>
                </a:solidFill>
              </a:rPr>
              <a:t>- Memoria storica</a:t>
            </a:r>
            <a:r>
              <a:rPr lang="it-IT" sz="2400" b="1" dirty="0" smtClean="0"/>
              <a:t>		</a:t>
            </a:r>
            <a:r>
              <a:rPr lang="it-IT" sz="2000" b="1" dirty="0" smtClean="0"/>
              <a:t>Silvia Cimadori		 tel. 040/3775702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FF0000"/>
                </a:solidFill>
              </a:rPr>
              <a:t>Da </a:t>
            </a:r>
            <a:r>
              <a:rPr lang="it-IT" sz="3200" b="1" dirty="0" err="1" smtClean="0">
                <a:solidFill>
                  <a:srgbClr val="FF0000"/>
                </a:solidFill>
              </a:rPr>
              <a:t>lun</a:t>
            </a:r>
            <a:r>
              <a:rPr lang="it-IT" sz="3200" b="1" dirty="0" smtClean="0">
                <a:solidFill>
                  <a:srgbClr val="FF0000"/>
                </a:solidFill>
              </a:rPr>
              <a:t>. a </a:t>
            </a:r>
            <a:r>
              <a:rPr lang="it-IT" sz="3200" b="1" dirty="0" err="1" smtClean="0">
                <a:solidFill>
                  <a:srgbClr val="FF0000"/>
                </a:solidFill>
              </a:rPr>
              <a:t>ven</a:t>
            </a:r>
            <a:r>
              <a:rPr lang="it-IT" sz="3200" b="1" dirty="0" smtClean="0">
                <a:solidFill>
                  <a:srgbClr val="FF0000"/>
                </a:solidFill>
              </a:rPr>
              <a:t>. dalle 9.30 alle 12.30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" autoRev="1" fill="remove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" autoRev="1" fill="remove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" autoRev="1" fill="remove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989887" cy="9874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200" cap="all" dirty="0" smtClean="0">
                <a:solidFill>
                  <a:schemeClr val="accent2"/>
                </a:solidFill>
              </a:rPr>
              <a:t>Beneficiari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28775"/>
            <a:ext cx="8928546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Enti pubblici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b="1" dirty="0" smtClean="0">
                <a:solidFill>
                  <a:schemeClr val="accent2"/>
                </a:solidFill>
              </a:rPr>
              <a:t>Soggetti di diritto privato senza finalità di lucro </a:t>
            </a:r>
            <a:r>
              <a:rPr lang="it-IT" sz="2200" b="1" dirty="0" smtClean="0"/>
              <a:t>*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2200" b="1" dirty="0" smtClean="0"/>
              <a:t>      (NB: no persone fisiche!)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b="1" dirty="0" smtClean="0">
                <a:solidFill>
                  <a:srgbClr val="FF0000"/>
                </a:solidFill>
              </a:rPr>
              <a:t>Cooperative</a:t>
            </a:r>
            <a:r>
              <a:rPr lang="it-IT" sz="2200" b="1" dirty="0" smtClean="0"/>
              <a:t>**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200" b="1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2000" b="1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sz="1600" b="1" dirty="0"/>
              <a:t>*</a:t>
            </a:r>
            <a:r>
              <a:rPr lang="it-IT" sz="1600" b="1" dirty="0" smtClean="0"/>
              <a:t>O con obbligo statutario di reinvestire gli utili e gli avanzi di gestione nello svolgimento delle attività previste nell’oggetto sociale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it-IT" sz="1600" b="1" dirty="0" smtClean="0"/>
              <a:t>** Con statuto inerente prevalentemente il settore culturale e artistico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1600" b="1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NB: La sede legale e/o operativa deve essere in F.V.G.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al momento della liquidazione dell’incentivo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it-IT" sz="18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b="1" i="1" dirty="0" smtClean="0"/>
              <a:t/>
            </a:r>
            <a:br>
              <a:rPr lang="it-IT" sz="1400" b="1" i="1" dirty="0" smtClean="0"/>
            </a:br>
            <a:endParaRPr lang="it-IT" sz="1400" b="1" i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1" y="836712"/>
            <a:ext cx="8928546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200" cap="all" dirty="0" smtClean="0">
                <a:solidFill>
                  <a:schemeClr val="accent6"/>
                </a:solidFill>
              </a:rPr>
              <a:t>Contributi previsti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Stagioni e rassegne				15.000 – 30.000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Produzione teatro di prosa</a:t>
            </a:r>
            <a:r>
              <a:rPr lang="it-IT" sz="1700" b="1" i="1" dirty="0" smtClean="0">
                <a:solidFill>
                  <a:srgbClr val="21449C"/>
                </a:solidFill>
              </a:rPr>
              <a:t>			</a:t>
            </a:r>
            <a:r>
              <a:rPr lang="it-IT" sz="1700" b="1" dirty="0" smtClean="0"/>
              <a:t>20.000 – 40-000 </a:t>
            </a:r>
            <a:r>
              <a:rPr lang="it-IT" sz="1700" b="1" dirty="0">
                <a:latin typeface="SimSun"/>
                <a:ea typeface="SimSun"/>
              </a:rPr>
              <a:t>€ </a:t>
            </a:r>
            <a:endParaRPr lang="it-IT" sz="1700" b="1" dirty="0" smtClean="0">
              <a:latin typeface="SimSun"/>
              <a:ea typeface="SimSun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1700" b="1" i="1" dirty="0" smtClean="0"/>
              <a:t>	</a:t>
            </a: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Eventi e festival 				20.000 – 40.000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17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Orchestre</a:t>
            </a:r>
            <a:r>
              <a:rPr lang="it-IT" sz="1700" dirty="0" smtClean="0"/>
              <a:t>					</a:t>
            </a:r>
            <a:r>
              <a:rPr lang="it-IT" sz="1700" b="1" dirty="0" smtClean="0"/>
              <a:t>10.000 – 30.000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7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Valorizzazione cultura cinematografica		15.000 – 25.000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Festival cinematografici internazionali 		25.000 – 50.000 </a:t>
            </a:r>
            <a:r>
              <a:rPr lang="it-IT" sz="1700" b="1" dirty="0">
                <a:latin typeface="SimSun"/>
                <a:ea typeface="SimSun"/>
              </a:rPr>
              <a:t>€</a:t>
            </a:r>
            <a:r>
              <a:rPr lang="it-IT" sz="1700" b="1" dirty="0" smtClean="0"/>
              <a:t> </a:t>
            </a: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Manifestazioni espositive				10.000 – 25.000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u="sng" dirty="0" smtClean="0"/>
              <a:t>Centri </a:t>
            </a:r>
            <a:r>
              <a:rPr lang="it-IT" sz="1700" b="1" dirty="0" smtClean="0"/>
              <a:t>di divulgazione della cult. umanistica</a:t>
            </a:r>
            <a:r>
              <a:rPr lang="it-IT" sz="1700" b="1" dirty="0" smtClean="0">
                <a:solidFill>
                  <a:srgbClr val="FF0000"/>
                </a:solidFill>
              </a:rPr>
              <a:t>		</a:t>
            </a:r>
            <a:r>
              <a:rPr lang="it-IT" sz="1700" b="1" dirty="0" smtClean="0"/>
              <a:t>10.000 – 25.000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Divulgazione cultura umanistica  			10.000 </a:t>
            </a:r>
            <a:r>
              <a:rPr lang="it-IT" sz="1700" b="1" dirty="0"/>
              <a:t>– </a:t>
            </a:r>
            <a:r>
              <a:rPr lang="it-IT" sz="1700" b="1" dirty="0" smtClean="0"/>
              <a:t>25.000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Divulgazione cultura scientifica			10.000 </a:t>
            </a:r>
            <a:r>
              <a:rPr lang="it-IT" sz="1700" b="1" dirty="0"/>
              <a:t>–</a:t>
            </a:r>
            <a:r>
              <a:rPr lang="it-IT" sz="1700" b="1" dirty="0" smtClean="0"/>
              <a:t> </a:t>
            </a:r>
            <a:r>
              <a:rPr lang="it-IT" sz="1700" b="1" dirty="0"/>
              <a:t>25.000 </a:t>
            </a:r>
            <a:r>
              <a:rPr lang="it-IT" sz="1700" b="1" dirty="0" smtClean="0">
                <a:latin typeface="SimSun"/>
                <a:ea typeface="SimSun"/>
              </a:rPr>
              <a:t>€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1700" b="1" dirty="0">
              <a:latin typeface="SimSun"/>
              <a:ea typeface="SimSu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1700" b="1" dirty="0" smtClean="0"/>
              <a:t>Memoria storica			</a:t>
            </a:r>
            <a:r>
              <a:rPr lang="it-IT" sz="1700" b="1" dirty="0"/>
              <a:t>	3.000 – </a:t>
            </a:r>
            <a:r>
              <a:rPr lang="it-IT" sz="1700" b="1" dirty="0" smtClean="0"/>
              <a:t>5.000 </a:t>
            </a:r>
            <a:r>
              <a:rPr lang="it-IT" sz="1700" b="1" dirty="0">
                <a:solidFill>
                  <a:srgbClr val="000000"/>
                </a:solidFill>
                <a:latin typeface="SimSun"/>
                <a:ea typeface="SimSun"/>
              </a:rPr>
              <a:t>€</a:t>
            </a: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 smtClean="0"/>
              <a:t>			</a:t>
            </a:r>
            <a:endParaRPr lang="it-IT" sz="1600" b="1" i="1" dirty="0" smtClean="0">
              <a:solidFill>
                <a:srgbClr val="21449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5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9036496" cy="432048"/>
          </a:xfrm>
        </p:spPr>
        <p:txBody>
          <a:bodyPr/>
          <a:lstStyle/>
          <a:p>
            <a:pPr algn="ctr"/>
            <a:r>
              <a:rPr lang="it-IT" sz="3000" dirty="0" smtClean="0">
                <a:solidFill>
                  <a:schemeClr val="accent2"/>
                </a:solidFill>
              </a:rPr>
              <a:t>I «CAPOFILA» NON POSSONO ESSERE:</a:t>
            </a:r>
            <a:br>
              <a:rPr lang="it-IT" sz="3000" dirty="0" smtClean="0">
                <a:solidFill>
                  <a:schemeClr val="accent2"/>
                </a:solidFill>
              </a:rPr>
            </a:br>
            <a:r>
              <a:rPr lang="it-IT" sz="3000" dirty="0" smtClean="0">
                <a:solidFill>
                  <a:schemeClr val="accent2"/>
                </a:solidFill>
              </a:rPr>
              <a:t/>
            </a:r>
            <a:br>
              <a:rPr lang="it-IT" sz="3000" dirty="0" smtClean="0">
                <a:solidFill>
                  <a:schemeClr val="accent2"/>
                </a:solidFill>
              </a:rPr>
            </a:br>
            <a:endParaRPr lang="it-IT" sz="3000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176464"/>
          </a:xfrm>
        </p:spPr>
        <p:txBody>
          <a:bodyPr/>
          <a:lstStyle/>
          <a:p>
            <a:r>
              <a:rPr lang="it-IT" sz="2300" b="1" dirty="0" smtClean="0"/>
              <a:t>Scuole</a:t>
            </a:r>
            <a:r>
              <a:rPr lang="it-IT" sz="2300" dirty="0" smtClean="0"/>
              <a:t> statali e paritarie</a:t>
            </a:r>
          </a:p>
          <a:p>
            <a:r>
              <a:rPr lang="it-IT" sz="2300" b="1" dirty="0" smtClean="0"/>
              <a:t>Enti di formazione professionale</a:t>
            </a:r>
          </a:p>
          <a:p>
            <a:r>
              <a:rPr lang="it-IT" sz="2300" b="1" dirty="0" smtClean="0"/>
              <a:t>Fondazioni bancarie</a:t>
            </a:r>
          </a:p>
          <a:p>
            <a:r>
              <a:rPr lang="it-IT" sz="2300" b="1" dirty="0" smtClean="0">
                <a:solidFill>
                  <a:srgbClr val="FF0000"/>
                </a:solidFill>
              </a:rPr>
              <a:t>Università</a:t>
            </a:r>
            <a:endParaRPr lang="it-IT" sz="2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400" b="1" i="1" dirty="0" smtClean="0"/>
              <a:t> (NB: Possono </a:t>
            </a:r>
            <a:r>
              <a:rPr lang="it-IT" sz="1400" b="1" i="1" dirty="0"/>
              <a:t>fare domanda solo </a:t>
            </a:r>
            <a:r>
              <a:rPr lang="it-IT" sz="1400" b="1" i="1" dirty="0" smtClean="0"/>
              <a:t>negli Avvisi di </a:t>
            </a:r>
            <a:r>
              <a:rPr lang="it-IT" sz="1400" b="1" i="1" dirty="0"/>
              <a:t>divulgazione della cultura umanistica e scientifica </a:t>
            </a:r>
            <a:r>
              <a:rPr lang="it-IT" sz="1400" b="1" i="1" dirty="0" smtClean="0"/>
              <a:t>)</a:t>
            </a:r>
            <a:endParaRPr lang="it-IT" sz="1400" b="1" i="1" dirty="0"/>
          </a:p>
          <a:p>
            <a:r>
              <a:rPr lang="it-IT" sz="2300" b="1" dirty="0" smtClean="0">
                <a:solidFill>
                  <a:srgbClr val="FF0000"/>
                </a:solidFill>
              </a:rPr>
              <a:t>UTI (Unioni territoriali intercomunali) </a:t>
            </a:r>
          </a:p>
          <a:p>
            <a:endParaRPr lang="it-IT" sz="2300" b="1" dirty="0" smtClean="0"/>
          </a:p>
          <a:p>
            <a:pPr marL="0" indent="0" algn="ctr">
              <a:buNone/>
            </a:pPr>
            <a:r>
              <a:rPr lang="it-IT" sz="2400" b="1" i="1" dirty="0" smtClean="0">
                <a:solidFill>
                  <a:schemeClr val="accent2"/>
                </a:solidFill>
              </a:rPr>
              <a:t>NB:VERIFICARE CON ATTENZIONE IN CIASCUN AVVISO LE ESCLUSIONI/INAMMISSIBILITA’ PREVISTE!</a:t>
            </a:r>
            <a:endParaRPr lang="it-IT" sz="2400" b="1" i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52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>I </a:t>
            </a:r>
            <a:r>
              <a:rPr lang="it-IT" dirty="0">
                <a:solidFill>
                  <a:schemeClr val="accent2"/>
                </a:solidFill>
              </a:rPr>
              <a:t>«CAPOFILA» NON POSSONO ESSERE:</a:t>
            </a:r>
            <a:br>
              <a:rPr lang="it-IT" dirty="0">
                <a:solidFill>
                  <a:schemeClr val="accent2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smtClean="0"/>
              <a:t>Soggetti che hanno già ottenuto il finanziamento previsto dai </a:t>
            </a:r>
            <a:r>
              <a:rPr lang="it-IT" sz="2400" b="1" dirty="0" smtClean="0"/>
              <a:t>Regolamenti «triennali» Cinema (mediateche, enti di cultura cinematografica, festival e premi cinematografici) </a:t>
            </a:r>
            <a:r>
              <a:rPr lang="it-IT" sz="2400" dirty="0" smtClean="0"/>
              <a:t>n.15/2016, n.16/2016 e n.17/2016</a:t>
            </a:r>
            <a:endParaRPr lang="it-IT" sz="2400" dirty="0"/>
          </a:p>
          <a:p>
            <a:r>
              <a:rPr lang="it-IT" sz="2400" dirty="0"/>
              <a:t>Soggetti che hanno già ottenuto il finanziamento previsto </a:t>
            </a:r>
            <a:r>
              <a:rPr lang="it-IT" sz="2400" dirty="0" smtClean="0"/>
              <a:t>dal </a:t>
            </a:r>
            <a:r>
              <a:rPr lang="it-IT" sz="2400" b="1" dirty="0" smtClean="0"/>
              <a:t>«Regolamento per il finanziamento </a:t>
            </a:r>
            <a:r>
              <a:rPr lang="it-IT" sz="2400" b="1" dirty="0"/>
              <a:t>annuale ad attività di rilevanza regionale di associazioni dei profughi istriani, fiumani e dalmati </a:t>
            </a:r>
            <a:r>
              <a:rPr lang="it-IT" sz="2400" dirty="0"/>
              <a:t>aventi sede nel territorio regionale, e della federazione delle </a:t>
            </a:r>
            <a:r>
              <a:rPr lang="it-IT" sz="2400" dirty="0" smtClean="0"/>
              <a:t>medesime» n.110/2016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28962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INAMMISSIBILITA’ SOPRAVVENUTA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600" dirty="0" smtClean="0"/>
              <a:t>Il Servizio o la Commissione di valutazione possono giudicare </a:t>
            </a:r>
            <a:r>
              <a:rPr lang="it-IT" sz="1600" b="1" dirty="0" smtClean="0"/>
              <a:t>inammissibili</a:t>
            </a:r>
            <a:r>
              <a:rPr lang="it-IT" sz="1600" dirty="0" smtClean="0"/>
              <a:t> i progetti presentati da soggetti che, dopo aver presentato domanda, hanno </a:t>
            </a:r>
            <a:r>
              <a:rPr lang="it-IT" sz="1600" dirty="0"/>
              <a:t>ottenuto il </a:t>
            </a:r>
            <a:r>
              <a:rPr lang="it-IT" sz="1600" dirty="0" smtClean="0"/>
              <a:t>finanziamento triennale </a:t>
            </a:r>
            <a:r>
              <a:rPr lang="it-IT" sz="1600" dirty="0"/>
              <a:t>previsto dai </a:t>
            </a:r>
            <a:r>
              <a:rPr lang="it-IT" sz="1600" b="1" dirty="0">
                <a:solidFill>
                  <a:srgbClr val="FF0000"/>
                </a:solidFill>
              </a:rPr>
              <a:t>Regolamenti «triennali</a:t>
            </a:r>
            <a:r>
              <a:rPr lang="it-IT" sz="1600" b="1" dirty="0" smtClean="0">
                <a:solidFill>
                  <a:srgbClr val="FF0000"/>
                </a:solidFill>
              </a:rPr>
              <a:t>» - in corso di emanazione </a:t>
            </a:r>
            <a:r>
              <a:rPr lang="it-IT" sz="1600" dirty="0" smtClean="0"/>
              <a:t>– relativi a:</a:t>
            </a:r>
            <a:endParaRPr lang="it-IT" sz="1600" dirty="0"/>
          </a:p>
          <a:p>
            <a:r>
              <a:rPr lang="it-IT" sz="1600" b="1" dirty="0" smtClean="0"/>
              <a:t>Teatri nazionali e teatri di rilevante interesse culturale beneficiari di incentivi a valere sul Fondo Unico per lo Spettacolo (FUS) </a:t>
            </a:r>
            <a:r>
              <a:rPr lang="it-IT" sz="1600" dirty="0" smtClean="0"/>
              <a:t>– art.11 L.R.16/2014</a:t>
            </a:r>
          </a:p>
          <a:p>
            <a:r>
              <a:rPr lang="it-IT" sz="1600" b="1" dirty="0" smtClean="0"/>
              <a:t>Teatri di ospitalità e produzione e accademie di formazione teatrale – </a:t>
            </a:r>
            <a:r>
              <a:rPr lang="it-IT" sz="1600" dirty="0" smtClean="0"/>
              <a:t>art.12 L.R.16/2014 – </a:t>
            </a:r>
            <a:r>
              <a:rPr lang="it-IT" sz="1600" u="sng" dirty="0" smtClean="0">
                <a:solidFill>
                  <a:srgbClr val="FF0000"/>
                </a:solidFill>
              </a:rPr>
              <a:t>Regolamento n.199/2016 già entrato in vigore (scadenza termini 23 novembre 2016)</a:t>
            </a:r>
          </a:p>
          <a:p>
            <a:r>
              <a:rPr lang="it-IT" sz="1600" b="1" dirty="0" smtClean="0"/>
              <a:t>Festival, rassegne, stagioni musicali o attività concertistiche, e premi nel settore dello spettacolo dal vivo </a:t>
            </a:r>
            <a:r>
              <a:rPr lang="it-IT" sz="1600" dirty="0"/>
              <a:t>– </a:t>
            </a:r>
            <a:r>
              <a:rPr lang="it-IT" sz="1600" dirty="0" smtClean="0"/>
              <a:t>art.13 L.R.16/2014</a:t>
            </a:r>
          </a:p>
          <a:p>
            <a:r>
              <a:rPr lang="it-IT" sz="1600" b="1" dirty="0" smtClean="0"/>
              <a:t>Manifestazioni espositive nelle discipline delle arti figurative e visive, della fotografia e della multimedialità </a:t>
            </a:r>
            <a:r>
              <a:rPr lang="it-IT" sz="1600" dirty="0" smtClean="0"/>
              <a:t>– art.24 L.R.16/2014</a:t>
            </a:r>
          </a:p>
          <a:p>
            <a:r>
              <a:rPr lang="it-IT" sz="1600" b="1" dirty="0" smtClean="0"/>
              <a:t>Iniziative di studio e divulgazione della cultura umanistica, artistica e scientifica, anche da parte di Centri di divulgazione </a:t>
            </a:r>
            <a:r>
              <a:rPr lang="it-IT" sz="1600" dirty="0" smtClean="0"/>
              <a:t>– art.26 L.R.16/2014</a:t>
            </a:r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u="sng" dirty="0" smtClean="0"/>
          </a:p>
          <a:p>
            <a:endParaRPr lang="it-IT" sz="1800" u="sng" dirty="0" smtClean="0"/>
          </a:p>
          <a:p>
            <a:endParaRPr lang="it-IT" sz="1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28007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836712"/>
            <a:ext cx="8058150" cy="720080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accent2"/>
                </a:solidFill>
              </a:rPr>
              <a:t>ALTRI CASI DI INAMMISSIBILITA’ SOPRAVVENUTA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3672408"/>
          </a:xfrm>
        </p:spPr>
        <p:txBody>
          <a:bodyPr/>
          <a:lstStyle/>
          <a:p>
            <a:pPr marL="0" indent="0">
              <a:buNone/>
            </a:pPr>
            <a:r>
              <a:rPr lang="it-IT" sz="2700" dirty="0" smtClean="0"/>
              <a:t>La </a:t>
            </a:r>
            <a:r>
              <a:rPr lang="it-IT" sz="2700" b="1" dirty="0" smtClean="0"/>
              <a:t>Commissione di valutazione </a:t>
            </a:r>
            <a:r>
              <a:rPr lang="it-IT" sz="2700" dirty="0" smtClean="0"/>
              <a:t>può giudicare </a:t>
            </a:r>
            <a:r>
              <a:rPr lang="it-IT" sz="2700" b="1" dirty="0" smtClean="0"/>
              <a:t>inammissibili </a:t>
            </a:r>
            <a:r>
              <a:rPr lang="it-IT" sz="2700" dirty="0" smtClean="0"/>
              <a:t>i </a:t>
            </a:r>
            <a:r>
              <a:rPr lang="it-IT" sz="2700" b="1" dirty="0" smtClean="0">
                <a:solidFill>
                  <a:schemeClr val="accent2"/>
                </a:solidFill>
              </a:rPr>
              <a:t>progetti le cui finalità non siano ritenute pertinenti con gli Avvisi </a:t>
            </a:r>
            <a:r>
              <a:rPr lang="it-IT" sz="2700" dirty="0" smtClean="0"/>
              <a:t>o abbiano </a:t>
            </a:r>
            <a:r>
              <a:rPr lang="it-IT" sz="2400" dirty="0" smtClean="0"/>
              <a:t>come</a:t>
            </a:r>
            <a:r>
              <a:rPr lang="it-IT" sz="2700" dirty="0" smtClean="0"/>
              <a:t> oggetto (esclusivo o principale) </a:t>
            </a:r>
            <a:r>
              <a:rPr lang="it-IT" sz="2700" b="1" u="sng" dirty="0" smtClean="0"/>
              <a:t>ad esempio</a:t>
            </a:r>
            <a:r>
              <a:rPr lang="it-IT" sz="2700" u="sng" dirty="0" smtClean="0"/>
              <a:t>: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accent2"/>
                </a:solidFill>
              </a:rPr>
              <a:t>Il canto corale e l’attività bandistica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accent2"/>
                </a:solidFill>
              </a:rPr>
              <a:t>Il folklore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accent2"/>
                </a:solidFill>
              </a:rPr>
              <a:t>La valorizzazione delle lingue minoritarie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accent2"/>
                </a:solidFill>
              </a:rPr>
              <a:t>Teatro amatoriale</a:t>
            </a:r>
          </a:p>
          <a:p>
            <a:pPr>
              <a:buFontTx/>
              <a:buChar char="-"/>
            </a:pPr>
            <a:endParaRPr lang="it-IT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2"/>
                </a:solidFill>
              </a:rPr>
              <a:t>VERIFICARE  ART. 7  (ESCLUSIONI/INAMMISIBILITA’)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2"/>
                </a:solidFill>
              </a:rPr>
              <a:t>DI </a:t>
            </a:r>
            <a:r>
              <a:rPr lang="it-IT" b="1" u="sng" dirty="0" smtClean="0">
                <a:solidFill>
                  <a:schemeClr val="accent2"/>
                </a:solidFill>
              </a:rPr>
              <a:t>CIASCUN AVVISO</a:t>
            </a:r>
            <a:r>
              <a:rPr lang="it-IT" b="1" dirty="0" smtClean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4" name="Freccia in giù 3"/>
          <p:cNvSpPr/>
          <p:nvPr/>
        </p:nvSpPr>
        <p:spPr bwMode="auto">
          <a:xfrm>
            <a:off x="3923928" y="4509120"/>
            <a:ext cx="484632" cy="4892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21449C"/>
              </a:solidFill>
              <a:effectLst/>
              <a:latin typeface="DecimaWE 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78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508" y="2996952"/>
            <a:ext cx="9144000" cy="2448819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cap="all" dirty="0" smtClean="0">
                <a:solidFill>
                  <a:schemeClr val="accent2"/>
                </a:solidFill>
              </a:rPr>
              <a:t/>
            </a:r>
            <a:br>
              <a:rPr lang="it-IT" sz="3200" cap="all" dirty="0" smtClean="0">
                <a:solidFill>
                  <a:schemeClr val="accent2"/>
                </a:solidFill>
              </a:rPr>
            </a:br>
            <a:r>
              <a:rPr lang="it-IT" sz="3200" cap="all" dirty="0" smtClean="0">
                <a:solidFill>
                  <a:schemeClr val="accent2"/>
                </a:solidFill>
              </a:rPr>
              <a:t>Ruolo del PROPONENTE/capofila</a:t>
            </a:r>
            <a:br>
              <a:rPr lang="it-IT" sz="3200" cap="all" dirty="0" smtClean="0">
                <a:solidFill>
                  <a:schemeClr val="accent2"/>
                </a:solidFill>
              </a:rPr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/>
              <a:t>	</a:t>
            </a:r>
            <a:r>
              <a:rPr lang="it-IT" sz="2000" dirty="0" smtClean="0"/>
              <a:t> - è il referente dell’Amministrazione regionale</a:t>
            </a:r>
            <a:br>
              <a:rPr lang="it-IT" sz="2000" dirty="0" smtClean="0"/>
            </a:br>
            <a:r>
              <a:rPr lang="it-IT" sz="2000" dirty="0"/>
              <a:t>	</a:t>
            </a:r>
            <a:r>
              <a:rPr lang="it-IT" sz="2000" dirty="0" smtClean="0"/>
              <a:t> - deve avere tutti i requisiti richiesti dall’Avviso</a:t>
            </a:r>
            <a:br>
              <a:rPr lang="it-IT" sz="2000" dirty="0" smtClean="0"/>
            </a:br>
            <a:r>
              <a:rPr lang="it-IT" sz="2000" dirty="0" smtClean="0"/>
              <a:t>	 - PUO’ PRESENTARE SOLO </a:t>
            </a:r>
            <a:r>
              <a:rPr lang="it-IT" sz="2000" u="sng" dirty="0" smtClean="0">
                <a:solidFill>
                  <a:schemeClr val="accent2"/>
                </a:solidFill>
              </a:rPr>
              <a:t>UNA </a:t>
            </a:r>
            <a:r>
              <a:rPr lang="it-IT" sz="2000" dirty="0" smtClean="0"/>
              <a:t>DOMANDA (a scelta in un Avviso</a:t>
            </a:r>
            <a:r>
              <a:rPr lang="it-IT" sz="2000" dirty="0" smtClean="0">
                <a:solidFill>
                  <a:schemeClr val="tx1"/>
                </a:solidFill>
              </a:rPr>
              <a:t>)</a:t>
            </a:r>
            <a:r>
              <a:rPr lang="it-IT" sz="2000" dirty="0">
                <a:solidFill>
                  <a:schemeClr val="accent2"/>
                </a:solidFill>
                <a:sym typeface="Symbol"/>
              </a:rPr>
              <a:t>*</a:t>
            </a:r>
            <a:r>
              <a:rPr lang="it-IT" sz="2000" dirty="0" smtClean="0">
                <a:solidFill>
                  <a:schemeClr val="accent2"/>
                </a:solidFill>
              </a:rPr>
              <a:t/>
            </a:r>
            <a:br>
              <a:rPr lang="it-IT" sz="2000" dirty="0" smtClean="0">
                <a:solidFill>
                  <a:schemeClr val="accent2"/>
                </a:solidFill>
              </a:rPr>
            </a:br>
            <a:r>
              <a:rPr lang="it-IT" sz="2000" dirty="0" smtClean="0"/>
              <a:t>	-  PUO’ fare </a:t>
            </a:r>
            <a:r>
              <a:rPr lang="it-IT" sz="2000" u="sng" dirty="0" smtClean="0">
                <a:solidFill>
                  <a:schemeClr val="accent2"/>
                </a:solidFill>
              </a:rPr>
              <a:t>anche</a:t>
            </a:r>
            <a:r>
              <a:rPr lang="it-IT" sz="2000" dirty="0" smtClean="0">
                <a:solidFill>
                  <a:schemeClr val="accent2"/>
                </a:solidFill>
              </a:rPr>
              <a:t> il PARTNER  UN’UNICA VOLTA </a:t>
            </a:r>
            <a:r>
              <a:rPr lang="it-IT" sz="2000" dirty="0" smtClean="0"/>
              <a:t>(a </a:t>
            </a:r>
            <a:r>
              <a:rPr lang="it-IT" sz="2000" dirty="0"/>
              <a:t>scelta in un </a:t>
            </a:r>
            <a:r>
              <a:rPr lang="it-IT" sz="2000" dirty="0" smtClean="0"/>
              <a:t>Avviso)</a:t>
            </a:r>
            <a:r>
              <a:rPr lang="it-IT" sz="2000" dirty="0">
                <a:solidFill>
                  <a:srgbClr val="000000"/>
                </a:solidFill>
              </a:rPr>
              <a:t> </a:t>
            </a:r>
            <a:r>
              <a:rPr lang="it-IT" sz="2000" dirty="0" smtClean="0">
                <a:solidFill>
                  <a:srgbClr val="000000"/>
                </a:solidFill>
              </a:rPr>
              <a:t>*</a:t>
            </a:r>
            <a:r>
              <a:rPr lang="it-IT" sz="2000" dirty="0" smtClean="0">
                <a:solidFill>
                  <a:srgbClr val="3333CC"/>
                </a:solidFill>
                <a:sym typeface="Symbol"/>
              </a:rPr>
              <a:t>*</a:t>
            </a:r>
            <a:r>
              <a:rPr lang="it-IT" sz="2000" dirty="0" smtClean="0">
                <a:solidFill>
                  <a:schemeClr val="accent2"/>
                </a:solidFill>
              </a:rPr>
              <a:t/>
            </a:r>
            <a:br>
              <a:rPr lang="it-IT" sz="2000" dirty="0" smtClean="0">
                <a:solidFill>
                  <a:schemeClr val="accent2"/>
                </a:solidFill>
              </a:rPr>
            </a:br>
            <a:r>
              <a:rPr lang="it-IT" sz="1800" dirty="0" smtClean="0">
                <a:solidFill>
                  <a:schemeClr val="accent2"/>
                </a:solidFill>
              </a:rPr>
              <a:t/>
            </a:r>
            <a:br>
              <a:rPr lang="it-IT" sz="1800" dirty="0" smtClean="0">
                <a:solidFill>
                  <a:schemeClr val="accent2"/>
                </a:solidFill>
              </a:rPr>
            </a:br>
            <a:r>
              <a:rPr lang="it-IT" sz="1800" dirty="0" smtClean="0"/>
              <a:t>	</a:t>
            </a:r>
            <a:r>
              <a:rPr lang="it-IT" sz="1500" dirty="0" smtClean="0">
                <a:solidFill>
                  <a:schemeClr val="accent2"/>
                </a:solidFill>
              </a:rPr>
              <a:t>*   A PENA DI ESCLUSIONE DA TUTTE LE DOMANDE!!!!</a:t>
            </a:r>
            <a:br>
              <a:rPr lang="it-IT" sz="1500" dirty="0" smtClean="0">
                <a:solidFill>
                  <a:schemeClr val="accent2"/>
                </a:solidFill>
              </a:rPr>
            </a:br>
            <a:r>
              <a:rPr lang="it-IT" sz="1500" dirty="0" smtClean="0">
                <a:solidFill>
                  <a:schemeClr val="accent2"/>
                </a:solidFill>
              </a:rPr>
              <a:t>	</a:t>
            </a:r>
            <a:r>
              <a:rPr lang="it-IT" sz="1500" dirty="0" smtClean="0">
                <a:solidFill>
                  <a:schemeClr val="tx1"/>
                </a:solidFill>
              </a:rPr>
              <a:t>*</a:t>
            </a:r>
            <a:r>
              <a:rPr lang="it-IT" sz="1500" dirty="0" smtClean="0">
                <a:solidFill>
                  <a:schemeClr val="accent2"/>
                </a:solidFill>
              </a:rPr>
              <a:t>* A PENA DI ESCLUSIONE DAL RUOLO DI PARTNER DA TUTTI GLI AVVISI!</a:t>
            </a:r>
            <a:br>
              <a:rPr lang="it-IT" sz="1500" dirty="0" smtClean="0">
                <a:solidFill>
                  <a:schemeClr val="accent2"/>
                </a:solidFill>
              </a:rPr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i="1" dirty="0" smtClean="0">
                <a:solidFill>
                  <a:schemeClr val="accent2"/>
                </a:solidFill>
              </a:rPr>
              <a:t/>
            </a:r>
            <a:br>
              <a:rPr lang="it-IT" sz="1600" i="1" dirty="0" smtClean="0">
                <a:solidFill>
                  <a:schemeClr val="accent2"/>
                </a:solidFill>
              </a:rPr>
            </a:br>
            <a:r>
              <a:rPr lang="it-IT" sz="2400" dirty="0">
                <a:solidFill>
                  <a:srgbClr val="FF0000"/>
                </a:solidFill>
                <a:cs typeface="Times New Roman" pitchFamily="18" charset="0"/>
              </a:rPr>
              <a:t>► </a:t>
            </a:r>
            <a:r>
              <a:rPr lang="it-IT" sz="2400" dirty="0">
                <a:solidFill>
                  <a:srgbClr val="FF0000"/>
                </a:solidFill>
              </a:rPr>
              <a:t>NOVITA’ AVVISI 2017: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br>
              <a:rPr lang="it-IT" sz="2400" i="1" dirty="0" smtClean="0">
                <a:solidFill>
                  <a:srgbClr val="FF0000"/>
                </a:solidFill>
              </a:rPr>
            </a:br>
            <a:r>
              <a:rPr lang="it-IT" sz="2400" i="1" dirty="0" smtClean="0">
                <a:solidFill>
                  <a:srgbClr val="FF0000"/>
                </a:solidFill>
              </a:rPr>
              <a:t>Gli enti pubblici territoriali del FVG possono partecipare come partner a più progetti, purché non sul medesimo avviso.</a:t>
            </a:r>
            <a:r>
              <a:rPr lang="it-IT" sz="2400" dirty="0" smtClean="0">
                <a:solidFill>
                  <a:srgbClr val="FF0000"/>
                </a:solidFill>
              </a:rPr>
              <a:t/>
            </a:r>
            <a:br>
              <a:rPr lang="it-IT" sz="2400" dirty="0" smtClean="0">
                <a:solidFill>
                  <a:srgbClr val="FF0000"/>
                </a:solidFill>
              </a:rPr>
            </a:br>
            <a:r>
              <a:rPr lang="it-IT" sz="2400" dirty="0" smtClean="0">
                <a:solidFill>
                  <a:schemeClr val="accent2"/>
                </a:solidFill>
              </a:rPr>
              <a:t/>
            </a:r>
            <a:br>
              <a:rPr lang="it-IT" sz="2400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962</Words>
  <Application>Microsoft Office PowerPoint</Application>
  <PresentationFormat>Presentazione su schermo (4:3)</PresentationFormat>
  <Paragraphs>206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9" baseType="lpstr">
      <vt:lpstr>SimSun</vt:lpstr>
      <vt:lpstr>Arial</vt:lpstr>
      <vt:lpstr>DecimaUNI02 Rg</vt:lpstr>
      <vt:lpstr>DecimaW03 Rg</vt:lpstr>
      <vt:lpstr>DecimaWE Rg</vt:lpstr>
      <vt:lpstr>Symbol</vt:lpstr>
      <vt:lpstr>Times New Roman</vt:lpstr>
      <vt:lpstr>Wingdings</vt:lpstr>
      <vt:lpstr>Struttura predefinita</vt:lpstr>
      <vt:lpstr>Presentazione standard di PowerPoint</vt:lpstr>
      <vt:lpstr> 11 AVVISI</vt:lpstr>
      <vt:lpstr>Beneficiari</vt:lpstr>
      <vt:lpstr>Contributi previsti</vt:lpstr>
      <vt:lpstr>I «CAPOFILA» NON POSSONO ESSERE:  </vt:lpstr>
      <vt:lpstr> I «CAPOFILA» NON POSSONO ESSERE: </vt:lpstr>
      <vt:lpstr>INAMMISSIBILITA’ SOPRAVVENUTA</vt:lpstr>
      <vt:lpstr>ALTRI CASI DI INAMMISSIBILITA’ SOPRAVVENUTA</vt:lpstr>
      <vt:lpstr> Ruolo del PROPONENTE/capofila    - è il referente dell’Amministrazione regionale   - deve avere tutti i requisiti richiesti dall’Avviso   - PUO’ PRESENTARE SOLO UNA DOMANDA (a scelta in un Avviso)*  -  PUO’ fare anche il PARTNER  UN’UNICA VOLTA (a scelta in un Avviso) **   *   A PENA DI ESCLUSIONE DA TUTTE LE DOMANDE!!!!  ** A PENA DI ESCLUSIONE DAL RUOLO DI PARTNER DA TUTTI GLI AVVISI!   ► NOVITA’ AVVISI 2017:  Gli enti pubblici territoriali del FVG possono partecipare come partner a più progetti, purché non sul medesimo avviso.     </vt:lpstr>
      <vt:lpstr>Presentazione standard di PowerPoint</vt:lpstr>
      <vt:lpstr>CRITERI  QUALITATIVI OGGETTIVI E VALUTATIVI</vt:lpstr>
      <vt:lpstr>IL «FABBISOGNO DI FINANZIAMENTO»</vt:lpstr>
      <vt:lpstr>AVVIO dei PROGETTI e AMMISSIBILITA’ SPESE</vt:lpstr>
      <vt:lpstr>Art. 12 Variazioni in itinere</vt:lpstr>
      <vt:lpstr>DOCUMENTAZIONE DI SPESA</vt:lpstr>
      <vt:lpstr>Apporti in natura</vt:lpstr>
      <vt:lpstr>Rendicontazione</vt:lpstr>
      <vt:lpstr>   DATE/SCADENZE DA RICORDARE  →  La domanda va presentata perentoriamente entro:   le ore 12.00.00  del 15 dicembre 2016  →  Le graduatorie verranno pubblicate entro 90 gg (dal 15/12/2016)  →  L’incentivo è concesso entro 90 gg dalla pubblicazione della  graduatoria (su richiesta è possibile l’anticipo del 100%)  →  Il rendiconto va presentato perentoriamente entro il:  31 marzo 2018 </vt:lpstr>
      <vt:lpstr>Rideterminazione e revoca dell’incentivo (ELENCO NON TASSATIVO DI ALCUNI SIGNIFICATIVI CASI)</vt:lpstr>
      <vt:lpstr>Per ulteriori informazioni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Spadotto Fabrizio</cp:lastModifiedBy>
  <cp:revision>208</cp:revision>
  <cp:lastPrinted>2016-11-08T12:35:08Z</cp:lastPrinted>
  <dcterms:created xsi:type="dcterms:W3CDTF">2006-02-07T08:20:31Z</dcterms:created>
  <dcterms:modified xsi:type="dcterms:W3CDTF">2016-11-14T15:38:30Z</dcterms:modified>
</cp:coreProperties>
</file>