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9"/>
  </p:notesMasterIdLst>
  <p:sldIdLst>
    <p:sldId id="419" r:id="rId3"/>
    <p:sldId id="433" r:id="rId4"/>
    <p:sldId id="434" r:id="rId5"/>
    <p:sldId id="435" r:id="rId6"/>
    <p:sldId id="436" r:id="rId7"/>
    <p:sldId id="437" r:id="rId8"/>
    <p:sldId id="423" r:id="rId9"/>
    <p:sldId id="426" r:id="rId10"/>
    <p:sldId id="425" r:id="rId11"/>
    <p:sldId id="427" r:id="rId12"/>
    <p:sldId id="428" r:id="rId13"/>
    <p:sldId id="429" r:id="rId14"/>
    <p:sldId id="432" r:id="rId15"/>
    <p:sldId id="430" r:id="rId16"/>
    <p:sldId id="431" r:id="rId17"/>
    <p:sldId id="438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49C"/>
    <a:srgbClr val="F3F8FD"/>
    <a:srgbClr val="F3F8FB"/>
    <a:srgbClr val="F3F7FB"/>
    <a:srgbClr val="E1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369" autoAdjust="0"/>
  </p:normalViewPr>
  <p:slideViewPr>
    <p:cSldViewPr snapToGrid="0">
      <p:cViewPr varScale="1">
        <p:scale>
          <a:sx n="58" d="100"/>
          <a:sy n="58" d="100"/>
        </p:scale>
        <p:origin x="952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olli Agnese" userId="715fb757-50bc-4ab9-aace-cb5e0ea481e9" providerId="ADAL" clId="{C69F2CA3-960F-42A7-9B12-834D532DB4B6}"/>
    <pc:docChg chg="modSld">
      <pc:chgData name="Ciolli Agnese" userId="715fb757-50bc-4ab9-aace-cb5e0ea481e9" providerId="ADAL" clId="{C69F2CA3-960F-42A7-9B12-834D532DB4B6}" dt="2024-02-20T13:37:07.953" v="113" actId="20577"/>
      <pc:docMkLst>
        <pc:docMk/>
      </pc:docMkLst>
      <pc:sldChg chg="modSp mod">
        <pc:chgData name="Ciolli Agnese" userId="715fb757-50bc-4ab9-aace-cb5e0ea481e9" providerId="ADAL" clId="{C69F2CA3-960F-42A7-9B12-834D532DB4B6}" dt="2024-02-20T11:29:15.737" v="17" actId="1076"/>
        <pc:sldMkLst>
          <pc:docMk/>
          <pc:sldMk cId="0" sldId="419"/>
        </pc:sldMkLst>
        <pc:spChg chg="mod">
          <ac:chgData name="Ciolli Agnese" userId="715fb757-50bc-4ab9-aace-cb5e0ea481e9" providerId="ADAL" clId="{C69F2CA3-960F-42A7-9B12-834D532DB4B6}" dt="2024-02-20T11:29:15.737" v="17" actId="1076"/>
          <ac:spMkLst>
            <pc:docMk/>
            <pc:sldMk cId="0" sldId="419"/>
            <ac:spMk id="14339" creationId="{8B6E5413-6629-C059-7DAC-40E2D28F58C3}"/>
          </ac:spMkLst>
        </pc:spChg>
      </pc:sldChg>
      <pc:sldChg chg="modSp mod">
        <pc:chgData name="Ciolli Agnese" userId="715fb757-50bc-4ab9-aace-cb5e0ea481e9" providerId="ADAL" clId="{C69F2CA3-960F-42A7-9B12-834D532DB4B6}" dt="2024-02-20T13:33:59.738" v="111" actId="113"/>
        <pc:sldMkLst>
          <pc:docMk/>
          <pc:sldMk cId="2162587782" sldId="425"/>
        </pc:sldMkLst>
        <pc:spChg chg="mod">
          <ac:chgData name="Ciolli Agnese" userId="715fb757-50bc-4ab9-aace-cb5e0ea481e9" providerId="ADAL" clId="{C69F2CA3-960F-42A7-9B12-834D532DB4B6}" dt="2024-02-20T13:33:59.738" v="111" actId="113"/>
          <ac:spMkLst>
            <pc:docMk/>
            <pc:sldMk cId="2162587782" sldId="425"/>
            <ac:spMk id="26" creationId="{6C72C700-85CA-F402-C11B-87E2627C4CB9}"/>
          </ac:spMkLst>
        </pc:spChg>
      </pc:sldChg>
      <pc:sldChg chg="modSp mod">
        <pc:chgData name="Ciolli Agnese" userId="715fb757-50bc-4ab9-aace-cb5e0ea481e9" providerId="ADAL" clId="{C69F2CA3-960F-42A7-9B12-834D532DB4B6}" dt="2024-02-20T11:29:01.523" v="15" actId="1038"/>
        <pc:sldMkLst>
          <pc:docMk/>
          <pc:sldMk cId="4114219724" sldId="426"/>
        </pc:sldMkLst>
        <pc:spChg chg="mod">
          <ac:chgData name="Ciolli Agnese" userId="715fb757-50bc-4ab9-aace-cb5e0ea481e9" providerId="ADAL" clId="{C69F2CA3-960F-42A7-9B12-834D532DB4B6}" dt="2024-02-20T11:29:01.523" v="15" actId="1038"/>
          <ac:spMkLst>
            <pc:docMk/>
            <pc:sldMk cId="4114219724" sldId="426"/>
            <ac:spMk id="8" creationId="{DC4ADD24-C0CA-575B-D526-766E9B51145F}"/>
          </ac:spMkLst>
        </pc:spChg>
        <pc:spChg chg="mod">
          <ac:chgData name="Ciolli Agnese" userId="715fb757-50bc-4ab9-aace-cb5e0ea481e9" providerId="ADAL" clId="{C69F2CA3-960F-42A7-9B12-834D532DB4B6}" dt="2024-02-20T11:29:01.523" v="15" actId="1038"/>
          <ac:spMkLst>
            <pc:docMk/>
            <pc:sldMk cId="4114219724" sldId="426"/>
            <ac:spMk id="9" creationId="{B88C76E7-DC3D-7FE7-4353-2F281E0AF2F3}"/>
          </ac:spMkLst>
        </pc:spChg>
        <pc:cxnChg chg="mod">
          <ac:chgData name="Ciolli Agnese" userId="715fb757-50bc-4ab9-aace-cb5e0ea481e9" providerId="ADAL" clId="{C69F2CA3-960F-42A7-9B12-834D532DB4B6}" dt="2024-02-20T11:29:01.523" v="15" actId="1038"/>
          <ac:cxnSpMkLst>
            <pc:docMk/>
            <pc:sldMk cId="4114219724" sldId="426"/>
            <ac:cxnSpMk id="6" creationId="{02D4E736-6410-6A89-0939-009FB7D15A67}"/>
          </ac:cxnSpMkLst>
        </pc:cxnChg>
        <pc:cxnChg chg="mod">
          <ac:chgData name="Ciolli Agnese" userId="715fb757-50bc-4ab9-aace-cb5e0ea481e9" providerId="ADAL" clId="{C69F2CA3-960F-42A7-9B12-834D532DB4B6}" dt="2024-02-20T11:29:01.523" v="15" actId="1038"/>
          <ac:cxnSpMkLst>
            <pc:docMk/>
            <pc:sldMk cId="4114219724" sldId="426"/>
            <ac:cxnSpMk id="7" creationId="{3488B4B1-D9FD-9B82-0336-B5A05674A2A0}"/>
          </ac:cxnSpMkLst>
        </pc:cxnChg>
      </pc:sldChg>
      <pc:sldChg chg="modSp mod">
        <pc:chgData name="Ciolli Agnese" userId="715fb757-50bc-4ab9-aace-cb5e0ea481e9" providerId="ADAL" clId="{C69F2CA3-960F-42A7-9B12-834D532DB4B6}" dt="2024-02-20T11:30:15.931" v="21" actId="2085"/>
        <pc:sldMkLst>
          <pc:docMk/>
          <pc:sldMk cId="4076897265" sldId="427"/>
        </pc:sldMkLst>
        <pc:spChg chg="mod">
          <ac:chgData name="Ciolli Agnese" userId="715fb757-50bc-4ab9-aace-cb5e0ea481e9" providerId="ADAL" clId="{C69F2CA3-960F-42A7-9B12-834D532DB4B6}" dt="2024-02-20T11:30:13.058" v="20" actId="2085"/>
          <ac:spMkLst>
            <pc:docMk/>
            <pc:sldMk cId="4076897265" sldId="427"/>
            <ac:spMk id="16" creationId="{FB15BF61-60EF-166A-7C7C-7B28F224B442}"/>
          </ac:spMkLst>
        </pc:spChg>
        <pc:spChg chg="mod">
          <ac:chgData name="Ciolli Agnese" userId="715fb757-50bc-4ab9-aace-cb5e0ea481e9" providerId="ADAL" clId="{C69F2CA3-960F-42A7-9B12-834D532DB4B6}" dt="2024-02-20T11:30:15.931" v="21" actId="2085"/>
          <ac:spMkLst>
            <pc:docMk/>
            <pc:sldMk cId="4076897265" sldId="427"/>
            <ac:spMk id="17" creationId="{898C04D4-E6A9-7799-E6F7-3105543302A8}"/>
          </ac:spMkLst>
        </pc:spChg>
        <pc:spChg chg="mod">
          <ac:chgData name="Ciolli Agnese" userId="715fb757-50bc-4ab9-aace-cb5e0ea481e9" providerId="ADAL" clId="{C69F2CA3-960F-42A7-9B12-834D532DB4B6}" dt="2024-02-20T11:29:47.166" v="18" actId="2085"/>
          <ac:spMkLst>
            <pc:docMk/>
            <pc:sldMk cId="4076897265" sldId="427"/>
            <ac:spMk id="18" creationId="{26D12D61-E592-68F9-B8AF-F05AC02E9AF7}"/>
          </ac:spMkLst>
        </pc:spChg>
        <pc:spChg chg="mod">
          <ac:chgData name="Ciolli Agnese" userId="715fb757-50bc-4ab9-aace-cb5e0ea481e9" providerId="ADAL" clId="{C69F2CA3-960F-42A7-9B12-834D532DB4B6}" dt="2024-02-20T11:29:53.283" v="19" actId="2085"/>
          <ac:spMkLst>
            <pc:docMk/>
            <pc:sldMk cId="4076897265" sldId="427"/>
            <ac:spMk id="19" creationId="{A48F4FB9-A7C5-D109-9D6B-C95F3F7AF1FF}"/>
          </ac:spMkLst>
        </pc:spChg>
      </pc:sldChg>
      <pc:sldChg chg="modSp mod">
        <pc:chgData name="Ciolli Agnese" userId="715fb757-50bc-4ab9-aace-cb5e0ea481e9" providerId="ADAL" clId="{C69F2CA3-960F-42A7-9B12-834D532DB4B6}" dt="2024-02-20T11:30:44.184" v="26" actId="2085"/>
        <pc:sldMkLst>
          <pc:docMk/>
          <pc:sldMk cId="326836019" sldId="428"/>
        </pc:sldMkLst>
        <pc:spChg chg="mod">
          <ac:chgData name="Ciolli Agnese" userId="715fb757-50bc-4ab9-aace-cb5e0ea481e9" providerId="ADAL" clId="{C69F2CA3-960F-42A7-9B12-834D532DB4B6}" dt="2024-02-20T11:30:34.642" v="25" actId="2085"/>
          <ac:spMkLst>
            <pc:docMk/>
            <pc:sldMk cId="326836019" sldId="428"/>
            <ac:spMk id="16" creationId="{FB15BF61-60EF-166A-7C7C-7B28F224B442}"/>
          </ac:spMkLst>
        </pc:spChg>
        <pc:spChg chg="mod">
          <ac:chgData name="Ciolli Agnese" userId="715fb757-50bc-4ab9-aace-cb5e0ea481e9" providerId="ADAL" clId="{C69F2CA3-960F-42A7-9B12-834D532DB4B6}" dt="2024-02-20T11:30:32.472" v="24" actId="2085"/>
          <ac:spMkLst>
            <pc:docMk/>
            <pc:sldMk cId="326836019" sldId="428"/>
            <ac:spMk id="17" creationId="{898C04D4-E6A9-7799-E6F7-3105543302A8}"/>
          </ac:spMkLst>
        </pc:spChg>
        <pc:spChg chg="mod">
          <ac:chgData name="Ciolli Agnese" userId="715fb757-50bc-4ab9-aace-cb5e0ea481e9" providerId="ADAL" clId="{C69F2CA3-960F-42A7-9B12-834D532DB4B6}" dt="2024-02-20T11:30:44.184" v="26" actId="2085"/>
          <ac:spMkLst>
            <pc:docMk/>
            <pc:sldMk cId="326836019" sldId="428"/>
            <ac:spMk id="18" creationId="{26D12D61-E592-68F9-B8AF-F05AC02E9AF7}"/>
          </ac:spMkLst>
        </pc:spChg>
        <pc:spChg chg="mod">
          <ac:chgData name="Ciolli Agnese" userId="715fb757-50bc-4ab9-aace-cb5e0ea481e9" providerId="ADAL" clId="{C69F2CA3-960F-42A7-9B12-834D532DB4B6}" dt="2024-02-20T11:30:30.329" v="23" actId="2085"/>
          <ac:spMkLst>
            <pc:docMk/>
            <pc:sldMk cId="326836019" sldId="428"/>
            <ac:spMk id="19" creationId="{A48F4FB9-A7C5-D109-9D6B-C95F3F7AF1FF}"/>
          </ac:spMkLst>
        </pc:spChg>
      </pc:sldChg>
      <pc:sldChg chg="modSp mod modNotesTx">
        <pc:chgData name="Ciolli Agnese" userId="715fb757-50bc-4ab9-aace-cb5e0ea481e9" providerId="ADAL" clId="{C69F2CA3-960F-42A7-9B12-834D532DB4B6}" dt="2024-02-20T13:37:07.953" v="113" actId="20577"/>
        <pc:sldMkLst>
          <pc:docMk/>
          <pc:sldMk cId="3660059990" sldId="430"/>
        </pc:sldMkLst>
        <pc:spChg chg="mod">
          <ac:chgData name="Ciolli Agnese" userId="715fb757-50bc-4ab9-aace-cb5e0ea481e9" providerId="ADAL" clId="{C69F2CA3-960F-42A7-9B12-834D532DB4B6}" dt="2024-02-20T13:27:10.423" v="108" actId="14100"/>
          <ac:spMkLst>
            <pc:docMk/>
            <pc:sldMk cId="3660059990" sldId="430"/>
            <ac:spMk id="2" creationId="{7E437D9A-4688-1C1A-8876-E9433416BA85}"/>
          </ac:spMkLst>
        </pc:spChg>
        <pc:spChg chg="mod">
          <ac:chgData name="Ciolli Agnese" userId="715fb757-50bc-4ab9-aace-cb5e0ea481e9" providerId="ADAL" clId="{C69F2CA3-960F-42A7-9B12-834D532DB4B6}" dt="2024-02-20T13:29:32.705" v="110" actId="20577"/>
          <ac:spMkLst>
            <pc:docMk/>
            <pc:sldMk cId="3660059990" sldId="430"/>
            <ac:spMk id="3" creationId="{00EC5332-580B-55D7-C44B-E05548C4E9D1}"/>
          </ac:spMkLst>
        </pc:spChg>
        <pc:spChg chg="mod">
          <ac:chgData name="Ciolli Agnese" userId="715fb757-50bc-4ab9-aace-cb5e0ea481e9" providerId="ADAL" clId="{C69F2CA3-960F-42A7-9B12-834D532DB4B6}" dt="2024-02-20T12:30:35.751" v="53" actId="404"/>
          <ac:spMkLst>
            <pc:docMk/>
            <pc:sldMk cId="3660059990" sldId="430"/>
            <ac:spMk id="8" creationId="{6286F0FE-AABA-B6B6-3A5E-95D5029F23AB}"/>
          </ac:spMkLst>
        </pc:spChg>
      </pc:sldChg>
      <pc:sldChg chg="modNotesTx">
        <pc:chgData name="Ciolli Agnese" userId="715fb757-50bc-4ab9-aace-cb5e0ea481e9" providerId="ADAL" clId="{C69F2CA3-960F-42A7-9B12-834D532DB4B6}" dt="2024-02-20T13:37:04.867" v="112" actId="20577"/>
        <pc:sldMkLst>
          <pc:docMk/>
          <pc:sldMk cId="1594451088" sldId="431"/>
        </pc:sldMkLst>
      </pc:sldChg>
      <pc:sldChg chg="modSp mod">
        <pc:chgData name="Ciolli Agnese" userId="715fb757-50bc-4ab9-aace-cb5e0ea481e9" providerId="ADAL" clId="{C69F2CA3-960F-42A7-9B12-834D532DB4B6}" dt="2024-02-20T10:55:42.397" v="3" actId="20577"/>
        <pc:sldMkLst>
          <pc:docMk/>
          <pc:sldMk cId="4182028546" sldId="432"/>
        </pc:sldMkLst>
        <pc:spChg chg="mod">
          <ac:chgData name="Ciolli Agnese" userId="715fb757-50bc-4ab9-aace-cb5e0ea481e9" providerId="ADAL" clId="{C69F2CA3-960F-42A7-9B12-834D532DB4B6}" dt="2024-02-20T10:55:42.397" v="3" actId="20577"/>
          <ac:spMkLst>
            <pc:docMk/>
            <pc:sldMk cId="4182028546" sldId="432"/>
            <ac:spMk id="10" creationId="{2CCDC933-3D31-A09F-E4B6-D85DF540163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Impianti autorizzati</c:v>
                </c:pt>
              </c:strCache>
            </c:strRef>
          </c:tx>
          <c:spPr>
            <a:ln w="28575" cap="rnd">
              <a:solidFill>
                <a:srgbClr val="21449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1449C"/>
              </a:solidFill>
              <a:ln w="9525">
                <a:solidFill>
                  <a:srgbClr val="21449C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6B6-4950-A3BE-E4BA7658CBC8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6B6-4950-A3BE-E4BA7658CBC8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6B6-4950-A3BE-E4BA7658CBC8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6B6-4950-A3BE-E4BA7658CBC8}"/>
              </c:ext>
            </c:extLst>
          </c:dPt>
          <c:cat>
            <c:numRef>
              <c:f>Foglio1!$A$2:$A$6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28</c:v>
                </c:pt>
                <c:pt idx="3">
                  <c:v>25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B6-4950-A3BE-E4BA7658C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79039"/>
        <c:axId val="101781951"/>
      </c:lineChart>
      <c:catAx>
        <c:axId val="10177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781951"/>
        <c:crosses val="autoZero"/>
        <c:auto val="1"/>
        <c:lblAlgn val="ctr"/>
        <c:lblOffset val="100"/>
        <c:noMultiLvlLbl val="0"/>
      </c:catAx>
      <c:valAx>
        <c:axId val="10178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77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Impianti autorizzati</c:v>
                </c:pt>
              </c:strCache>
            </c:strRef>
          </c:tx>
          <c:spPr>
            <a:ln w="28575" cap="rnd">
              <a:solidFill>
                <a:srgbClr val="21449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1449C"/>
              </a:solidFill>
              <a:ln w="9525">
                <a:solidFill>
                  <a:srgbClr val="21449C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6B6-4950-A3BE-E4BA7658CBC8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6B6-4950-A3BE-E4BA7658CBC8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6B6-4950-A3BE-E4BA7658CBC8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21449C"/>
                </a:solidFill>
                <a:ln w="25400">
                  <a:solidFill>
                    <a:srgbClr val="21449C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6B6-4950-A3BE-E4BA7658CBC8}"/>
              </c:ext>
            </c:extLst>
          </c:dPt>
          <c:cat>
            <c:numRef>
              <c:f>Foglio1!$A$2:$A$6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28</c:v>
                </c:pt>
                <c:pt idx="3">
                  <c:v>25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B6-4950-A3BE-E4BA7658C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79039"/>
        <c:axId val="101781951"/>
      </c:lineChart>
      <c:catAx>
        <c:axId val="10177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781951"/>
        <c:crosses val="autoZero"/>
        <c:auto val="1"/>
        <c:lblAlgn val="ctr"/>
        <c:lblOffset val="100"/>
        <c:noMultiLvlLbl val="0"/>
      </c:catAx>
      <c:valAx>
        <c:axId val="10178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77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A109-18AD-45E5-AFC2-A229067842B6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FCA9B-190F-4908-A9A4-B51ECD9577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71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>
            <a:extLst>
              <a:ext uri="{FF2B5EF4-FFF2-40B4-BE49-F238E27FC236}">
                <a16:creationId xmlns:a16="http://schemas.microsoft.com/office/drawing/2014/main" id="{436E93E2-2AB9-F0A9-13D7-0EC33671E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>
            <a:extLst>
              <a:ext uri="{FF2B5EF4-FFF2-40B4-BE49-F238E27FC236}">
                <a16:creationId xmlns:a16="http://schemas.microsoft.com/office/drawing/2014/main" id="{CDEC6428-7E56-9B47-6FF5-D0ADA13F2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id="{9A5FCE3F-8459-57BF-3880-ACEBA8512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A969D5-44A6-48D4-BC52-BD013C19332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FCA9B-190F-4908-A9A4-B51ECD9577E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92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FCA9B-190F-4908-A9A4-B51ECD9577E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449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FCA9B-190F-4908-A9A4-B51ECD9577E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07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FCA9B-190F-4908-A9A4-B51ECD9577E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04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FCA9B-190F-4908-A9A4-B51ECD9577E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18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045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800886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468387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1435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182631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01615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655623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396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072544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982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301012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096176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804425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8796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0412046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8222639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7269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130883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24085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3329348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1907212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5134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995752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1224630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1043402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27951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885676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7510510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402270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13190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6761380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3233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739658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561261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7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59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mbiente@certregione.fvg.it" TargetMode="External"/><Relationship Id="rId2" Type="http://schemas.openxmlformats.org/officeDocument/2006/relationships/hyperlink" Target="mailto:energia@regione.fvg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4">
            <a:extLst>
              <a:ext uri="{FF2B5EF4-FFF2-40B4-BE49-F238E27FC236}">
                <a16:creationId xmlns:a16="http://schemas.microsoft.com/office/drawing/2014/main" id="{A876C30E-95A2-1838-F7F3-643346D8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75"/>
            <a:ext cx="12265569" cy="68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5">
            <a:extLst>
              <a:ext uri="{FF2B5EF4-FFF2-40B4-BE49-F238E27FC236}">
                <a16:creationId xmlns:a16="http://schemas.microsoft.com/office/drawing/2014/main" id="{8B6E5413-6629-C059-7DAC-40E2D28F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062" y="2587121"/>
            <a:ext cx="9603444" cy="10904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0" fontAlgn="base" hangingPunct="0">
              <a:lnSpc>
                <a:spcPct val="115000"/>
              </a:lnSpc>
              <a:spcAft>
                <a:spcPts val="1500"/>
              </a:spcAft>
              <a:buNone/>
              <a:defRPr/>
            </a:pPr>
            <a:r>
              <a:rPr lang="it-IT" sz="60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sz="6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Rettangolo 4">
            <a:extLst>
              <a:ext uri="{FF2B5EF4-FFF2-40B4-BE49-F238E27FC236}">
                <a16:creationId xmlns:a16="http://schemas.microsoft.com/office/drawing/2014/main" id="{1AD3CFCE-4FD9-060F-CA43-0E824FAB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045" y="188914"/>
            <a:ext cx="2736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sz="1800" dirty="0">
                <a:solidFill>
                  <a:srgbClr val="FFFFFF"/>
                </a:solidFill>
              </a:rPr>
              <a:t>Udine 26 e 27 febbraio 2024</a:t>
            </a:r>
          </a:p>
        </p:txBody>
      </p:sp>
      <p:sp>
        <p:nvSpPr>
          <p:cNvPr id="14341" name="Text Box 27">
            <a:extLst>
              <a:ext uri="{FF2B5EF4-FFF2-40B4-BE49-F238E27FC236}">
                <a16:creationId xmlns:a16="http://schemas.microsoft.com/office/drawing/2014/main" id="{8BE1A847-63F0-89DF-9F29-66193502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26950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D239510D-DA1D-4355-A0F7-09269163E4F6}"/>
              </a:ext>
            </a:extLst>
          </p:cNvPr>
          <p:cNvGrpSpPr/>
          <p:nvPr/>
        </p:nvGrpSpPr>
        <p:grpSpPr>
          <a:xfrm>
            <a:off x="876300" y="1844268"/>
            <a:ext cx="10058400" cy="4180932"/>
            <a:chOff x="533400" y="1686468"/>
            <a:chExt cx="10058400" cy="4180932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DAD7F79-C1A5-06B1-EAF0-0B4B6C4495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674"/>
            <a:stretch/>
          </p:blipFill>
          <p:spPr>
            <a:xfrm>
              <a:off x="533400" y="1686468"/>
              <a:ext cx="10058400" cy="4180932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BDC80530-C224-8110-1BD7-6EC26E4F6560}"/>
                </a:ext>
              </a:extLst>
            </p:cNvPr>
            <p:cNvSpPr/>
            <p:nvPr/>
          </p:nvSpPr>
          <p:spPr bwMode="auto">
            <a:xfrm>
              <a:off x="10325701" y="1689757"/>
              <a:ext cx="239785" cy="21783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FB15BF61-60EF-166A-7C7C-7B28F224B442}"/>
                </a:ext>
              </a:extLst>
            </p:cNvPr>
            <p:cNvSpPr/>
            <p:nvPr/>
          </p:nvSpPr>
          <p:spPr bwMode="auto">
            <a:xfrm>
              <a:off x="3091856" y="2381387"/>
              <a:ext cx="473646" cy="167750"/>
            </a:xfrm>
            <a:prstGeom prst="rect">
              <a:avLst/>
            </a:prstGeom>
            <a:solidFill>
              <a:srgbClr val="E1E9F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898C04D4-E6A9-7799-E6F7-3105543302A8}"/>
                </a:ext>
              </a:extLst>
            </p:cNvPr>
            <p:cNvSpPr/>
            <p:nvPr/>
          </p:nvSpPr>
          <p:spPr bwMode="auto">
            <a:xfrm>
              <a:off x="1315683" y="3042518"/>
              <a:ext cx="611793" cy="184196"/>
            </a:xfrm>
            <a:prstGeom prst="rect">
              <a:avLst/>
            </a:prstGeom>
            <a:solidFill>
              <a:srgbClr val="F3F7F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26D12D61-E592-68F9-B8AF-F05AC02E9AF7}"/>
                </a:ext>
              </a:extLst>
            </p:cNvPr>
            <p:cNvSpPr/>
            <p:nvPr/>
          </p:nvSpPr>
          <p:spPr bwMode="auto">
            <a:xfrm>
              <a:off x="1039390" y="3802976"/>
              <a:ext cx="1374889" cy="190123"/>
            </a:xfrm>
            <a:prstGeom prst="rect">
              <a:avLst/>
            </a:prstGeom>
            <a:solidFill>
              <a:srgbClr val="F3F7F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A48F4FB9-A7C5-D109-9D6B-C95F3F7AF1FF}"/>
                </a:ext>
              </a:extLst>
            </p:cNvPr>
            <p:cNvSpPr/>
            <p:nvPr/>
          </p:nvSpPr>
          <p:spPr bwMode="auto">
            <a:xfrm>
              <a:off x="4272682" y="2772803"/>
              <a:ext cx="194063" cy="190774"/>
            </a:xfrm>
            <a:prstGeom prst="ellipse">
              <a:avLst/>
            </a:prstGeom>
            <a:solidFill>
              <a:srgbClr val="F3F8F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</p:grp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Piattaforma unica digitale in FVG</a:t>
            </a: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3290909E-19D4-4B50-9770-5D2428E75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40768972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D239510D-DA1D-4355-A0F7-09269163E4F6}"/>
              </a:ext>
            </a:extLst>
          </p:cNvPr>
          <p:cNvGrpSpPr/>
          <p:nvPr/>
        </p:nvGrpSpPr>
        <p:grpSpPr>
          <a:xfrm>
            <a:off x="876300" y="1844268"/>
            <a:ext cx="10058400" cy="4180932"/>
            <a:chOff x="533400" y="1686468"/>
            <a:chExt cx="10058400" cy="4180932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DAD7F79-C1A5-06B1-EAF0-0B4B6C4495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674"/>
            <a:stretch/>
          </p:blipFill>
          <p:spPr>
            <a:xfrm>
              <a:off x="533400" y="1686468"/>
              <a:ext cx="10058400" cy="4180932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BDC80530-C224-8110-1BD7-6EC26E4F6560}"/>
                </a:ext>
              </a:extLst>
            </p:cNvPr>
            <p:cNvSpPr/>
            <p:nvPr/>
          </p:nvSpPr>
          <p:spPr bwMode="auto">
            <a:xfrm>
              <a:off x="10325701" y="1689757"/>
              <a:ext cx="239785" cy="21783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FB15BF61-60EF-166A-7C7C-7B28F224B442}"/>
                </a:ext>
              </a:extLst>
            </p:cNvPr>
            <p:cNvSpPr/>
            <p:nvPr/>
          </p:nvSpPr>
          <p:spPr bwMode="auto">
            <a:xfrm>
              <a:off x="3091856" y="2381387"/>
              <a:ext cx="473646" cy="167750"/>
            </a:xfrm>
            <a:prstGeom prst="rect">
              <a:avLst/>
            </a:prstGeom>
            <a:solidFill>
              <a:srgbClr val="E1E9F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898C04D4-E6A9-7799-E6F7-3105543302A8}"/>
                </a:ext>
              </a:extLst>
            </p:cNvPr>
            <p:cNvSpPr/>
            <p:nvPr/>
          </p:nvSpPr>
          <p:spPr bwMode="auto">
            <a:xfrm>
              <a:off x="1315683" y="3042518"/>
              <a:ext cx="611793" cy="184196"/>
            </a:xfrm>
            <a:prstGeom prst="rect">
              <a:avLst/>
            </a:prstGeom>
            <a:solidFill>
              <a:srgbClr val="F3F7F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26D12D61-E592-68F9-B8AF-F05AC02E9AF7}"/>
                </a:ext>
              </a:extLst>
            </p:cNvPr>
            <p:cNvSpPr/>
            <p:nvPr/>
          </p:nvSpPr>
          <p:spPr bwMode="auto">
            <a:xfrm>
              <a:off x="1039390" y="3802976"/>
              <a:ext cx="1374889" cy="190123"/>
            </a:xfrm>
            <a:prstGeom prst="rect">
              <a:avLst/>
            </a:prstGeom>
            <a:solidFill>
              <a:srgbClr val="F3F7F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A48F4FB9-A7C5-D109-9D6B-C95F3F7AF1FF}"/>
                </a:ext>
              </a:extLst>
            </p:cNvPr>
            <p:cNvSpPr/>
            <p:nvPr/>
          </p:nvSpPr>
          <p:spPr bwMode="auto">
            <a:xfrm>
              <a:off x="4272682" y="2772803"/>
              <a:ext cx="194063" cy="190774"/>
            </a:xfrm>
            <a:prstGeom prst="ellipse">
              <a:avLst/>
            </a:prstGeom>
            <a:solidFill>
              <a:srgbClr val="F3F8F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DecimaWE Rg" pitchFamily="2" charset="0"/>
              </a:endParaRPr>
            </a:p>
          </p:txBody>
        </p:sp>
      </p:grp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Piattaforma unica digitale in FVG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9A0A70F-BC32-8981-8F5C-44D71B96AB02}"/>
              </a:ext>
            </a:extLst>
          </p:cNvPr>
          <p:cNvSpPr txBox="1"/>
          <p:nvPr/>
        </p:nvSpPr>
        <p:spPr>
          <a:xfrm rot="19293535">
            <a:off x="8022430" y="2728164"/>
            <a:ext cx="2899538" cy="584775"/>
          </a:xfrm>
          <a:prstGeom prst="rect">
            <a:avLst/>
          </a:prstGeom>
          <a:solidFill>
            <a:srgbClr val="F3F8FD"/>
          </a:solidFill>
        </p:spPr>
        <p:txBody>
          <a:bodyPr wrap="square" rtlCol="0">
            <a:spAutoFit/>
          </a:bodyPr>
          <a:lstStyle/>
          <a:p>
            <a:r>
              <a:rPr lang="it-IT" sz="3200" b="1" i="1" dirty="0">
                <a:solidFill>
                  <a:srgbClr val="FF0000"/>
                </a:solidFill>
              </a:rPr>
              <a:t>COMING SOON</a:t>
            </a: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BC9C20CE-72E8-C5BE-440C-34576A12D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268360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Impianti autorizzati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67A4DF-C590-E404-FE3B-6F5DAE4856A9}"/>
              </a:ext>
            </a:extLst>
          </p:cNvPr>
          <p:cNvSpPr txBox="1"/>
          <p:nvPr/>
        </p:nvSpPr>
        <p:spPr>
          <a:xfrm>
            <a:off x="323353" y="1844268"/>
            <a:ext cx="4900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Autorizzazioni Uniche </a:t>
            </a:r>
            <a:r>
              <a:rPr lang="it-IT" u="sng" dirty="0"/>
              <a:t>FER e non </a:t>
            </a:r>
            <a:r>
              <a:rPr lang="it-IT" dirty="0"/>
              <a:t>rilasciate: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nel 2023	→	30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2022	→	25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2021	→	28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2020	→	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2019	→	13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2A2CD6BA-4E91-DDBA-CA0D-3A5828D97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5391382"/>
              </p:ext>
            </p:extLst>
          </p:nvPr>
        </p:nvGraphicFramePr>
        <p:xfrm>
          <a:off x="6096000" y="1580273"/>
          <a:ext cx="5911353" cy="369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27">
            <a:extLst>
              <a:ext uri="{FF2B5EF4-FFF2-40B4-BE49-F238E27FC236}">
                <a16:creationId xmlns:a16="http://schemas.microsoft.com/office/drawing/2014/main" id="{A2816FAA-CFDA-84D0-F444-9B5623EDC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2729530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Impianti autorizzati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67A4DF-C590-E404-FE3B-6F5DAE4856A9}"/>
              </a:ext>
            </a:extLst>
          </p:cNvPr>
          <p:cNvSpPr txBox="1"/>
          <p:nvPr/>
        </p:nvSpPr>
        <p:spPr>
          <a:xfrm>
            <a:off x="323353" y="1844268"/>
            <a:ext cx="4900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Autorizzazioni Uniche </a:t>
            </a:r>
            <a:r>
              <a:rPr lang="it-IT" u="sng" dirty="0"/>
              <a:t>FER e non </a:t>
            </a:r>
            <a:r>
              <a:rPr lang="it-IT" dirty="0"/>
              <a:t>rilasciate: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nel 2023	→	30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2022	→	25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2021	→	28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2020	→	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2019	→	13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2A2CD6BA-4E91-DDBA-CA0D-3A5828D97AA1}"/>
              </a:ext>
            </a:extLst>
          </p:cNvPr>
          <p:cNvGraphicFramePr/>
          <p:nvPr/>
        </p:nvGraphicFramePr>
        <p:xfrm>
          <a:off x="6096000" y="1580273"/>
          <a:ext cx="5911353" cy="369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CCDC933-3D31-A09F-E4B6-D85DF5401637}"/>
              </a:ext>
            </a:extLst>
          </p:cNvPr>
          <p:cNvSpPr txBox="1"/>
          <p:nvPr/>
        </p:nvSpPr>
        <p:spPr>
          <a:xfrm>
            <a:off x="2580289" y="5399029"/>
            <a:ext cx="7031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 iter autorizzativo nel 2024	</a:t>
            </a:r>
            <a:r>
              <a:rPr lang="it-IT" sz="2400" b="1" dirty="0"/>
              <a:t> →	40 impianti</a:t>
            </a:r>
            <a:endParaRPr lang="it-IT" sz="2400" dirty="0"/>
          </a:p>
        </p:txBody>
      </p:sp>
      <p:sp>
        <p:nvSpPr>
          <p:cNvPr id="3" name="Text Box 27">
            <a:extLst>
              <a:ext uri="{FF2B5EF4-FFF2-40B4-BE49-F238E27FC236}">
                <a16:creationId xmlns:a16="http://schemas.microsoft.com/office/drawing/2014/main" id="{BD343F39-FCCD-07FC-2D13-3F63B17B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41820285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Controlli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39C6B368-F692-5590-6C2D-D446D95152C8}"/>
              </a:ext>
            </a:extLst>
          </p:cNvPr>
          <p:cNvGrpSpPr/>
          <p:nvPr/>
        </p:nvGrpSpPr>
        <p:grpSpPr>
          <a:xfrm>
            <a:off x="376372" y="2007692"/>
            <a:ext cx="6412326" cy="2037846"/>
            <a:chOff x="287383" y="2486913"/>
            <a:chExt cx="6412326" cy="2037846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7E437D9A-4688-1C1A-8876-E9433416BA85}"/>
                </a:ext>
              </a:extLst>
            </p:cNvPr>
            <p:cNvSpPr txBox="1"/>
            <p:nvPr/>
          </p:nvSpPr>
          <p:spPr>
            <a:xfrm>
              <a:off x="287383" y="2486913"/>
              <a:ext cx="6014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Attivazione dei controlli con sopralluogo o documentale: </a:t>
              </a: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00EC5332-580B-55D7-C44B-E05548C4E9D1}"/>
                </a:ext>
              </a:extLst>
            </p:cNvPr>
            <p:cNvSpPr txBox="1"/>
            <p:nvPr/>
          </p:nvSpPr>
          <p:spPr>
            <a:xfrm>
              <a:off x="951822" y="2815188"/>
              <a:ext cx="5747887" cy="1709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dirty="0"/>
                <a:t>Programmati dal Servizio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dirty="0"/>
                <a:t>Svolti a seguito di segnalazione di Enti o privati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dirty="0"/>
                <a:t>Richiesti da Autorità Concorrente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dirty="0"/>
                <a:t>A seguito di </a:t>
              </a:r>
              <a:r>
                <a:rPr lang="it-IT"/>
                <a:t>evento significativo</a:t>
              </a:r>
              <a:endParaRPr lang="it-IT" dirty="0"/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286F0FE-AABA-B6B6-3A5E-95D5029F23AB}"/>
              </a:ext>
            </a:extLst>
          </p:cNvPr>
          <p:cNvSpPr txBox="1"/>
          <p:nvPr/>
        </p:nvSpPr>
        <p:spPr>
          <a:xfrm>
            <a:off x="565291" y="4440445"/>
            <a:ext cx="6014251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/>
              <a:t>OBIETTIVO</a:t>
            </a:r>
            <a:r>
              <a:rPr lang="it-IT" dirty="0"/>
              <a:t>: accertare il </a:t>
            </a:r>
            <a:r>
              <a:rPr lang="it-IT" b="1" dirty="0"/>
              <a:t>rispetto delle prescrizioni </a:t>
            </a:r>
            <a:r>
              <a:rPr lang="it-IT" dirty="0"/>
              <a:t>previste dal Decreto di Autorizzazione Unica </a:t>
            </a:r>
            <a:r>
              <a:rPr lang="it-IT" sz="1400" dirty="0"/>
              <a:t>(art. 22 L.R. 19/2012)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B65C453-C29E-98F9-08FE-BB052DE6D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286" y="935271"/>
            <a:ext cx="5254808" cy="5050518"/>
          </a:xfrm>
          <a:prstGeom prst="rect">
            <a:avLst/>
          </a:prstGeom>
          <a:ln w="28575">
            <a:noFill/>
          </a:ln>
        </p:spPr>
      </p:pic>
      <p:sp>
        <p:nvSpPr>
          <p:cNvPr id="9" name="Text Box 27">
            <a:extLst>
              <a:ext uri="{FF2B5EF4-FFF2-40B4-BE49-F238E27FC236}">
                <a16:creationId xmlns:a16="http://schemas.microsoft.com/office/drawing/2014/main" id="{A1968760-D1E8-CE08-2CF6-6BF68F13E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6600599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79598F4-C66E-98ED-BB06-E8F01C29B712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54529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Controlli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39C6B368-F692-5590-6C2D-D446D95152C8}"/>
              </a:ext>
            </a:extLst>
          </p:cNvPr>
          <p:cNvGrpSpPr/>
          <p:nvPr/>
        </p:nvGrpSpPr>
        <p:grpSpPr>
          <a:xfrm>
            <a:off x="323353" y="1844268"/>
            <a:ext cx="11468053" cy="3788858"/>
            <a:chOff x="287383" y="2271676"/>
            <a:chExt cx="11468053" cy="3788858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7E437D9A-4688-1C1A-8876-E9433416BA85}"/>
                </a:ext>
              </a:extLst>
            </p:cNvPr>
            <p:cNvSpPr txBox="1"/>
            <p:nvPr/>
          </p:nvSpPr>
          <p:spPr>
            <a:xfrm>
              <a:off x="287383" y="2358766"/>
              <a:ext cx="3196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Fasi del controllo             → </a:t>
              </a: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00EC5332-580B-55D7-C44B-E05548C4E9D1}"/>
                </a:ext>
              </a:extLst>
            </p:cNvPr>
            <p:cNvSpPr txBox="1"/>
            <p:nvPr/>
          </p:nvSpPr>
          <p:spPr>
            <a:xfrm>
              <a:off x="3222056" y="2271676"/>
              <a:ext cx="8533380" cy="3788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b="1" dirty="0">
                  <a:latin typeface="+mj-lt"/>
                </a:rPr>
                <a:t>Calendarizzazione</a:t>
              </a:r>
              <a:r>
                <a:rPr lang="it-IT" dirty="0">
                  <a:latin typeface="+mj-lt"/>
                </a:rPr>
                <a:t> dell’ispezione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dirty="0">
                  <a:latin typeface="+mj-lt"/>
                </a:rPr>
                <a:t>Formazione del </a:t>
              </a:r>
              <a:r>
                <a:rPr lang="it-IT" b="1" dirty="0">
                  <a:latin typeface="+mj-lt"/>
                </a:rPr>
                <a:t>Gruppo Ispettivo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sz="18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Preparazione</a:t>
              </a:r>
              <a:r>
                <a: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dell’ispezione in relazione alla tipologia dell’attività 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sz="18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Esecuzione</a:t>
              </a:r>
              <a:r>
                <a: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dell’ispezione</a:t>
              </a:r>
            </a:p>
            <a:p>
              <a:pPr marL="1200150" lvl="2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it-IT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analisi documentale</a:t>
              </a:r>
            </a:p>
            <a:p>
              <a:pPr marL="1200150" lvl="2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it-IT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sopralluoghi presso l’impianto</a:t>
              </a:r>
            </a:p>
            <a:p>
              <a:pPr marL="1200150" lvl="2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it-IT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esecuzione di indagini</a:t>
              </a:r>
            </a:p>
            <a:p>
              <a:pPr marL="1200150" lvl="2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it-IT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acquisizione di informazioni ed atti idonei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Redazione del rapporto conclusivo (</a:t>
              </a:r>
              <a:r>
                <a:rPr lang="it-IT" sz="18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Rapporto di Ispezione Ambientale</a:t>
              </a:r>
              <a:r>
                <a:rPr lang="it-IT" sz="1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8" name="Text Box 27">
            <a:extLst>
              <a:ext uri="{FF2B5EF4-FFF2-40B4-BE49-F238E27FC236}">
                <a16:creationId xmlns:a16="http://schemas.microsoft.com/office/drawing/2014/main" id="{6CF044A8-2C99-8D83-2F7C-5C70BA97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59445108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">
            <a:extLst>
              <a:ext uri="{FF2B5EF4-FFF2-40B4-BE49-F238E27FC236}">
                <a16:creationId xmlns:a16="http://schemas.microsoft.com/office/drawing/2014/main" id="{D4759603-E9B0-C0E9-78EF-FBBA0A13D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38D2647-0DFF-4AEB-DB40-34EFF22A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5C5ADBF9-EF95-6125-9502-DAE9E9ED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3" y="1969770"/>
            <a:ext cx="10744200" cy="762000"/>
          </a:xfrm>
        </p:spPr>
        <p:txBody>
          <a:bodyPr/>
          <a:lstStyle/>
          <a:p>
            <a:pPr algn="ctr"/>
            <a:r>
              <a:rPr lang="it-IT" dirty="0"/>
              <a:t>Grazie per l’attenzione</a:t>
            </a: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1F8394D6-8250-8A3D-BCEA-F2D403BA1EE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8566" y="3429000"/>
            <a:ext cx="1074420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500" b="1" i="0" dirty="0">
                <a:solidFill>
                  <a:srgbClr val="000000"/>
                </a:solidFill>
                <a:effectLst/>
                <a:latin typeface="decimaregular"/>
              </a:rPr>
              <a:t>TRIESTE - Via Carducci, 6</a:t>
            </a:r>
          </a:p>
          <a:p>
            <a:pPr marL="0" indent="0">
              <a:buNone/>
            </a:pPr>
            <a:r>
              <a:rPr lang="it-IT" sz="2500">
                <a:solidFill>
                  <a:srgbClr val="333333"/>
                </a:solidFill>
                <a:latin typeface="decimaregular"/>
              </a:rPr>
              <a:t>e-mail </a:t>
            </a:r>
            <a:r>
              <a:rPr lang="it-IT" sz="2500" b="1" i="0" u="none" strike="noStrike">
                <a:effectLst/>
                <a:latin typeface="decimaregular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energia@</a:t>
            </a:r>
            <a:r>
              <a:rPr lang="it-IT" sz="2500" b="1" i="0" u="none" strike="noStrike" dirty="0">
                <a:effectLst/>
                <a:latin typeface="decimaregular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regione.fvg.it</a:t>
            </a:r>
            <a:endParaRPr lang="it-IT" sz="2500" b="1" i="0" u="none" strike="noStrike" dirty="0">
              <a:effectLst/>
              <a:latin typeface="decimaregular"/>
            </a:endParaRPr>
          </a:p>
          <a:p>
            <a:pPr marL="0" indent="0">
              <a:buNone/>
            </a:pPr>
            <a:r>
              <a:rPr lang="it-IT" sz="2500" b="0" i="0" dirty="0" err="1">
                <a:solidFill>
                  <a:srgbClr val="333333"/>
                </a:solidFill>
                <a:effectLst/>
                <a:latin typeface="decimaregular"/>
              </a:rPr>
              <a:t>pec</a:t>
            </a:r>
            <a:r>
              <a:rPr lang="it-IT" sz="2500" b="0" i="0" dirty="0">
                <a:solidFill>
                  <a:srgbClr val="333333"/>
                </a:solidFill>
                <a:effectLst/>
                <a:latin typeface="decimaregular"/>
              </a:rPr>
              <a:t>      </a:t>
            </a:r>
            <a:r>
              <a:rPr lang="it-IT" sz="2500" b="1" dirty="0">
                <a:latin typeface="decimaregular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ambiente@certregione.fvg.it</a:t>
            </a:r>
            <a:endParaRPr lang="it-IT" sz="2500" b="1" dirty="0">
              <a:latin typeface="decimaregular"/>
            </a:endParaRPr>
          </a:p>
        </p:txBody>
      </p:sp>
    </p:spTree>
    <p:extLst>
      <p:ext uri="{BB962C8B-B14F-4D97-AF65-F5344CB8AC3E}">
        <p14:creationId xmlns:p14="http://schemas.microsoft.com/office/powerpoint/2010/main" val="6244602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4829196" y="1107880"/>
            <a:ext cx="2317093" cy="738337"/>
          </a:xfrm>
          <a:prstGeom prst="rect">
            <a:avLst/>
          </a:prstGeom>
          <a:solidFill>
            <a:srgbClr val="0000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kern="1200" dirty="0"/>
              <a:t>DIRETTORE CENTRALE 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SpPr/>
          <p:nvPr/>
        </p:nvSpPr>
        <p:spPr>
          <a:xfrm>
            <a:off x="4829196" y="2337059"/>
            <a:ext cx="2170886" cy="1101772"/>
          </a:xfrm>
          <a:prstGeom prst="rect">
            <a:avLst/>
          </a:prstGeom>
          <a:solidFill>
            <a:srgbClr val="CC00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it-IT" sz="1200" b="1" kern="1200" dirty="0"/>
              <a:t>SERVIZIO TRANSIZIONE ENERGETICA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SpPr/>
          <p:nvPr/>
        </p:nvSpPr>
        <p:spPr>
          <a:xfrm>
            <a:off x="2843931" y="4488324"/>
            <a:ext cx="1808165" cy="1082722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5600">
              <a:lnSpc>
                <a:spcPct val="90000"/>
              </a:lnSpc>
              <a:spcBef>
                <a:spcPct val="0"/>
              </a:spcBef>
            </a:pPr>
            <a:r>
              <a:rPr lang="it-IT" sz="1100" kern="1200" dirty="0"/>
              <a:t>PO </a:t>
            </a:r>
            <a:r>
              <a:rPr lang="it-IT" dirty="0"/>
              <a:t>energia sostenibile e autorizzazioni uniche energetiche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it-IT" sz="1100" kern="1200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00000000-0008-0000-0000-000040000000}"/>
              </a:ext>
            </a:extLst>
          </p:cNvPr>
          <p:cNvSpPr/>
          <p:nvPr/>
        </p:nvSpPr>
        <p:spPr>
          <a:xfrm>
            <a:off x="7146289" y="4536489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5600">
              <a:lnSpc>
                <a:spcPct val="90000"/>
              </a:lnSpc>
              <a:spcBef>
                <a:spcPct val="0"/>
              </a:spcBef>
            </a:pPr>
            <a:r>
              <a:rPr lang="it-IT" dirty="0"/>
              <a:t>PO  programmazione comunitaria e per lo sviluppo sostenibile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it-IT" sz="1100" kern="1200" dirty="0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A596881-DBED-1DA0-7E18-27FD36D186B7}"/>
              </a:ext>
            </a:extLst>
          </p:cNvPr>
          <p:cNvCxnSpPr>
            <a:cxnSpLocks/>
          </p:cNvCxnSpPr>
          <p:nvPr/>
        </p:nvCxnSpPr>
        <p:spPr bwMode="auto">
          <a:xfrm>
            <a:off x="5930593" y="1846217"/>
            <a:ext cx="0" cy="482960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3552925-84C6-FA1E-4D1B-827D9B1DE1C8}"/>
              </a:ext>
            </a:extLst>
          </p:cNvPr>
          <p:cNvCxnSpPr>
            <a:cxnSpLocks/>
          </p:cNvCxnSpPr>
          <p:nvPr/>
        </p:nvCxnSpPr>
        <p:spPr bwMode="auto">
          <a:xfrm>
            <a:off x="3712253" y="4002528"/>
            <a:ext cx="0" cy="482960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92A2A69-1A9D-5EB9-03CD-608E8A054797}"/>
              </a:ext>
            </a:extLst>
          </p:cNvPr>
          <p:cNvCxnSpPr>
            <a:cxnSpLocks/>
          </p:cNvCxnSpPr>
          <p:nvPr/>
        </p:nvCxnSpPr>
        <p:spPr bwMode="auto">
          <a:xfrm>
            <a:off x="5914639" y="3432864"/>
            <a:ext cx="0" cy="584385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3890E337-A7F4-1E78-5109-393B79DEB1CA}"/>
              </a:ext>
            </a:extLst>
          </p:cNvPr>
          <p:cNvCxnSpPr>
            <a:cxnSpLocks/>
          </p:cNvCxnSpPr>
          <p:nvPr/>
        </p:nvCxnSpPr>
        <p:spPr bwMode="auto">
          <a:xfrm>
            <a:off x="8250921" y="4018202"/>
            <a:ext cx="0" cy="531256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CB89F0C-2CE7-61A9-CA32-70A7B7BE18CB}"/>
              </a:ext>
            </a:extLst>
          </p:cNvPr>
          <p:cNvCxnSpPr>
            <a:cxnSpLocks/>
          </p:cNvCxnSpPr>
          <p:nvPr/>
        </p:nvCxnSpPr>
        <p:spPr bwMode="auto">
          <a:xfrm>
            <a:off x="3691124" y="4017320"/>
            <a:ext cx="4593235" cy="9194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ext Box 27">
            <a:extLst>
              <a:ext uri="{FF2B5EF4-FFF2-40B4-BE49-F238E27FC236}">
                <a16:creationId xmlns:a16="http://schemas.microsoft.com/office/drawing/2014/main" id="{F5D908FD-410E-9618-DCFE-380772CEB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3" name="Rettangolo 4">
            <a:extLst>
              <a:ext uri="{FF2B5EF4-FFF2-40B4-BE49-F238E27FC236}">
                <a16:creationId xmlns:a16="http://schemas.microsoft.com/office/drawing/2014/main" id="{1E534532-AE4D-08F3-1018-4B4CDC281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4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>
            <a:extLst>
              <a:ext uri="{FF2B5EF4-FFF2-40B4-BE49-F238E27FC236}">
                <a16:creationId xmlns:a16="http://schemas.microsoft.com/office/drawing/2014/main" id="{7C78C41D-90BF-29DF-78B5-BD9EECB6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443662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56DE50-C8EA-8A9C-E201-DEE8A02633DC}"/>
              </a:ext>
            </a:extLst>
          </p:cNvPr>
          <p:cNvSpPr txBox="1"/>
          <p:nvPr/>
        </p:nvSpPr>
        <p:spPr>
          <a:xfrm>
            <a:off x="118472" y="919301"/>
            <a:ext cx="120735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 algn="just"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Il Servizio transizione energetica: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definisce la strategia energetica regionale per l’esercizio coordinato delle funzioni di attuazione delle politiche produttive, distributive ed ambientali regionali;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cura gli adempimenti regionali in materia di distribuzione dei carburanti;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gestisce la banca dati dell’energia e svolge attività di monitoraggio relativamente all’utilizzo di fonti e risorse, di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consumi e di produzione;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coordina la politica regionale in materia di incentivi alle imprese ed ai privati a fini di riduzione dei consumi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energetici o di utilizzo di risorse energetiche rinnovabili e alternative;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collabora alla predisposizione dei piani di utilizzo del territorio con particolare riguardo alla collocazione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territoriale di impianti, reti e vie di trasporto, fonti di energia;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rilascia provvedimenti di autorizzazione in materia di impianti, produzione e distribuzione di energia e compie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le verifiche sugli impianti richieste dagli organi preposti;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rilascia provvedimenti di autorizzazione per l'installazione e l'esercizio di impianti e di depositi di stoccaggio di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oli minerali superiore a 3.000 metri cubi;</a:t>
            </a:r>
          </a:p>
          <a:p>
            <a:pPr marL="457200" indent="-457200" algn="just">
              <a:buAutoNum type="alphaLcParenR"/>
              <a:tabLst>
                <a:tab pos="357188" algn="l"/>
              </a:tabLst>
            </a:pPr>
            <a:r>
              <a:rPr lang="it-IT" sz="2000" b="0" i="0" dirty="0">
                <a:solidFill>
                  <a:srgbClr val="333333"/>
                </a:solidFill>
                <a:effectLst/>
                <a:latin typeface="decimaregular"/>
              </a:rPr>
              <a:t>provvede al controllo degli impianti termici;</a:t>
            </a:r>
            <a:endParaRPr lang="it-IT" sz="2000" dirty="0"/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13A421FC-906F-1096-2906-66FBC7AE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73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BFA6D5-16FB-D838-1FCB-2E5A35F6A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74690"/>
            <a:ext cx="11910646" cy="3537020"/>
          </a:xfrm>
        </p:spPr>
        <p:txBody>
          <a:bodyPr/>
          <a:lstStyle/>
          <a:p>
            <a:pPr marL="514350" indent="-514350">
              <a:buAutoNum type="romanLcParenR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svolge attività di coordinamento, indirizzo e nei confronti delle Camere di commercio, in riferimento alle attività svolte per il loro tramite o ad esse delegate;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i rapporti con le compagnie petrolifere;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la programmazione e gli adempimenti amministrativi regionali in materia di contenimento e riduzione dei consumi energetici e utilizzo fonti alternative di energia;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partecipa e collabora con il coordinamento tecnico energia della commissione ambiente ed energia della</a:t>
            </a:r>
            <a:br>
              <a:rPr lang="it-IT" sz="2000" kern="1200" dirty="0">
                <a:solidFill>
                  <a:srgbClr val="333333"/>
                </a:solidFill>
                <a:latin typeface="decimaregular"/>
              </a:rPr>
            </a:b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Conferenza delle Regioni e delle Province Autonome;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organizza e gestisce gli adempimenti di competenza regionale in materia di attestati di prestazione energetica (APE);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partecipa alla predisposizione dei progetti comunitari in materia di energia e mobilità sostenibile;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svolge coordinamento, gestione e supporto per iniziative in materia di mobilità sostenibile;</a:t>
            </a:r>
          </a:p>
          <a:p>
            <a:pPr marL="457200" indent="-457200">
              <a:buAutoNum type="alphaLcParenR" startAt="10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la prosecuzione delle attività iniziate dalla Provincia di Udine in materia di assegnazione della gestione</a:t>
            </a:r>
            <a:br>
              <a:rPr lang="it-IT" sz="2000" kern="1200" dirty="0">
                <a:solidFill>
                  <a:srgbClr val="333333"/>
                </a:solidFill>
                <a:latin typeface="decimaregular"/>
              </a:rPr>
            </a:b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delle reti di distribuzione del gas;</a:t>
            </a:r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919C5E86-405F-FC24-FB7D-BF1E6299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0EFFF446-1326-7A4C-4860-78F740875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179109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817CD5-B9C7-3ED7-4C69-23D98842C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87" y="976364"/>
            <a:ext cx="11725589" cy="5022502"/>
          </a:xfrm>
        </p:spPr>
        <p:txBody>
          <a:bodyPr/>
          <a:lstStyle/>
          <a:p>
            <a:pPr marL="457200" indent="-457200" algn="just">
              <a:buAutoNum type="alphaLcParenR" startAt="17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le competenze in materia di politiche per la transizione ecologica ed energetica in coerenza con gli Obiettivi di Sviluppo Sostenibile dell’Agenda 2030, dell’Accordo di Parigi sui cambiamenti climatici e della Comunicazione (COM) “Green Deal europeo”;</a:t>
            </a:r>
          </a:p>
          <a:p>
            <a:pPr marL="457200" indent="-457200" algn="just">
              <a:buAutoNum type="alphaLcParenR" startAt="17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il progetto “NIPOTI”, per il quale il Friuli Venezia Giulia si propone quale Regione pilota nella Unione Europea per il raggiungimento della neutralità climatica ed energetica entro il 2045;</a:t>
            </a:r>
          </a:p>
          <a:p>
            <a:pPr marL="457200" indent="-457200" algn="just">
              <a:buAutoNum type="alphaLcParenR" startAt="17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elabora la Strategia regionale per lo sviluppo sostenibile ed effettua il monitoraggio delle azioni intraprese in attuazione della stessa;</a:t>
            </a:r>
          </a:p>
          <a:p>
            <a:pPr marL="457200" indent="-457200" algn="just">
              <a:buAutoNum type="alphaLcParenR" startAt="17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elabora la Strategia regionale per la mitigazione e l’adattamento ai cambiamenti climatici e predispone, verificandone l’attuazione, il Piano regionale di mitigazione e di adattamento ai cambiamenti climatici, riportante misure volte al contenimento e alla riduzione delle emissioni dei gas climalteranti nei seguenti settori:</a:t>
            </a:r>
          </a:p>
          <a:p>
            <a:pPr marL="452438" indent="0" algn="just">
              <a:buNone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- sistema dei trasporti;</a:t>
            </a:r>
          </a:p>
          <a:p>
            <a:pPr marL="452438" indent="0" algn="just">
              <a:buNone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- sistema energetico regionale;</a:t>
            </a:r>
          </a:p>
          <a:p>
            <a:pPr marL="452438" indent="0" algn="just">
              <a:buNone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- sistema insediativo nel territorio regionale;</a:t>
            </a:r>
          </a:p>
          <a:p>
            <a:pPr marL="452438" indent="0" algn="just">
              <a:buNone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- sistema produttivo;</a:t>
            </a: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8C73AFAE-7C79-10FE-4275-5885A388B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0E61A4F7-79D7-CF6C-7024-27299A13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082102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D1FF1E-04C7-670A-4B7B-ED52CBB3D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433" y="966317"/>
            <a:ext cx="11755734" cy="4992356"/>
          </a:xfrm>
        </p:spPr>
        <p:txBody>
          <a:bodyPr/>
          <a:lstStyle/>
          <a:p>
            <a:pPr marL="457200" indent="-457200" algn="just">
              <a:buAutoNum type="alphaLcParenR" startAt="21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promuove iniziative finalizzate all’educazione e divulgazione dei valori dello sviluppo sostenibile;</a:t>
            </a:r>
          </a:p>
          <a:p>
            <a:pPr marL="457200" indent="-457200" algn="just">
              <a:buAutoNum type="alphaLcParenR" startAt="21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coordina, per la Direzione, l’attuazione del Piano nazionale di ripresa e resilienza (PNRR);</a:t>
            </a:r>
          </a:p>
          <a:p>
            <a:pPr marL="457200" indent="-457200" algn="just">
              <a:buAutoNum type="alphaLcParenR" startAt="21"/>
            </a:pP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cura gli adempimenti istruttori in capo all’Autorità ambientale, partecipa alla definizione </a:t>
            </a:r>
            <a:r>
              <a:rPr lang="it-IT" sz="2000" kern="1200">
                <a:solidFill>
                  <a:srgbClr val="333333"/>
                </a:solidFill>
                <a:latin typeface="decimaregular"/>
              </a:rPr>
              <a:t>dei </a:t>
            </a:r>
            <a:r>
              <a:rPr lang="it-IT" sz="2000" kern="1200" smtClean="0">
                <a:solidFill>
                  <a:srgbClr val="333333"/>
                </a:solidFill>
                <a:latin typeface="decimaregular"/>
              </a:rPr>
              <a:t>programmi comunitari 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ed elabora le proposte di partecipazione ai progetti comunitari in materia </a:t>
            </a:r>
            <a:r>
              <a:rPr lang="it-IT" sz="2000" kern="1200" dirty="0" smtClean="0">
                <a:solidFill>
                  <a:srgbClr val="333333"/>
                </a:solidFill>
                <a:latin typeface="decimaregular"/>
              </a:rPr>
              <a:t>ambientale;</a:t>
            </a:r>
          </a:p>
          <a:p>
            <a:pPr marL="457200" indent="-457200" algn="just">
              <a:buAutoNum type="alphaLcParenR" startAt="21"/>
            </a:pPr>
            <a:r>
              <a:rPr lang="it-IT" sz="2000" kern="1200" dirty="0" smtClean="0">
                <a:solidFill>
                  <a:srgbClr val="333333"/>
                </a:solidFill>
                <a:latin typeface="decimaregular"/>
              </a:rPr>
              <a:t>cura 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l’organizzazione della Conferenza programmatica per lo sviluppo sostenibile di Euroregione, </a:t>
            </a:r>
            <a:r>
              <a:rPr lang="it-IT" sz="2000" kern="1200" dirty="0" smtClean="0">
                <a:solidFill>
                  <a:srgbClr val="333333"/>
                </a:solidFill>
                <a:latin typeface="decimaregular"/>
              </a:rPr>
              <a:t>in collaborazione 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con la Regione Veneto, la Regione Emilia Romagna, la Regione austriaca della </a:t>
            </a:r>
            <a:r>
              <a:rPr lang="it-IT" sz="2000" kern="1200" dirty="0" smtClean="0">
                <a:solidFill>
                  <a:srgbClr val="333333"/>
                </a:solidFill>
                <a:latin typeface="decimaregular"/>
              </a:rPr>
              <a:t>Carinzia, la Repubblica 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di Slovenia, le Contee dell’Istria e Litoraneo Montana della </a:t>
            </a:r>
            <a:r>
              <a:rPr lang="it-IT" sz="2000" kern="1200" dirty="0" smtClean="0">
                <a:solidFill>
                  <a:srgbClr val="333333"/>
                </a:solidFill>
                <a:latin typeface="decimaregular"/>
              </a:rPr>
              <a:t>Croazia;</a:t>
            </a:r>
          </a:p>
          <a:p>
            <a:pPr marL="457200" indent="-457200" algn="just">
              <a:buAutoNum type="alphaLcParenR" startAt="21"/>
            </a:pPr>
            <a:r>
              <a:rPr lang="it-IT" sz="2000" kern="1200" dirty="0" err="1" smtClean="0">
                <a:solidFill>
                  <a:srgbClr val="333333"/>
                </a:solidFill>
                <a:latin typeface="decimaregular"/>
              </a:rPr>
              <a:t>xbis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) gestisce il compendio patrimoniale ex-</a:t>
            </a:r>
            <a:r>
              <a:rPr lang="it-IT" sz="2000" kern="1200" dirty="0" err="1">
                <a:solidFill>
                  <a:srgbClr val="333333"/>
                </a:solidFill>
                <a:latin typeface="decimaregular"/>
              </a:rPr>
              <a:t>Aerocampo</a:t>
            </a:r>
            <a:r>
              <a:rPr lang="it-IT" sz="2000" kern="1200" dirty="0">
                <a:solidFill>
                  <a:srgbClr val="333333"/>
                </a:solidFill>
                <a:latin typeface="decimaregular"/>
              </a:rPr>
              <a:t> di Udine, Campoformido e Pasian di Prato, curandone le parti mobili ed immobili funzionali alle proprie finalità istituzionali e provvede all’acquisto, alla cessione, anche gratuita, alla permuta, alla costituzione di diritti reali, alle locazioni, affitti, autorizzazioni, concessioni e ad ogni diverso atto di disposizione, con inclusione delle opere afferenti attività di gestione e manutenzione ordinaria e straordinaria, ad eccezione di quelle che rientrano nei piani manutentivi adottati dalla Direzione centrale patrimonio, demanio, servizi generali e sistemi informativi.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1B474C9A-6885-CF08-EA7C-D64DC2B87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1997BCF7-B81F-62A0-7323-F4C42388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01855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C1F069-FF5D-A7EC-785F-77BF317D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7" y="1861936"/>
            <a:ext cx="10744200" cy="35052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Autorizzazione Unica (AU) </a:t>
            </a:r>
            <a:r>
              <a:rPr lang="it-IT" sz="1600" dirty="0"/>
              <a:t>– L.R. 19/2012, art. 12; per le FER D.Lgs. 387/2003 art. 12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Procedura Autorizzativa Semplificata (PAS) </a:t>
            </a:r>
            <a:r>
              <a:rPr lang="it-IT" sz="1600" dirty="0"/>
              <a:t>– L.R. 19/2012, art. 16, comma 4; D.Lgs. 28/2011, art. 6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Dichiarazione Inizio Lavori Asseverata (DILA) </a:t>
            </a:r>
            <a:r>
              <a:rPr lang="it-IT" sz="1600" dirty="0"/>
              <a:t>– D.Lgs. 28/2011, art. 6-bis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Comunicazione </a:t>
            </a:r>
            <a:r>
              <a:rPr lang="it-IT" sz="1600" dirty="0"/>
              <a:t>– L.R. 19/2012, art. 16, comma 2; D.Lgs. 28/2011, art. 6, comma 11 (rientra anche la fattispecie di cui all’art. 22-bis, D.Lgs. 28/2011)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7C78C41D-90BF-29DF-78B5-BD9EECB6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6A8D6150-6EFF-1D90-BA55-B580739F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662" y="1088452"/>
            <a:ext cx="10744200" cy="762000"/>
          </a:xfrm>
        </p:spPr>
        <p:txBody>
          <a:bodyPr/>
          <a:lstStyle/>
          <a:p>
            <a:r>
              <a:rPr lang="it-IT" dirty="0"/>
              <a:t>Regimi autorizzativi</a:t>
            </a:r>
          </a:p>
        </p:txBody>
      </p:sp>
    </p:spTree>
    <p:extLst>
      <p:ext uri="{BB962C8B-B14F-4D97-AF65-F5344CB8AC3E}">
        <p14:creationId xmlns:p14="http://schemas.microsoft.com/office/powerpoint/2010/main" val="73216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C1F069-FF5D-A7EC-785F-77BF317D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7" y="1861936"/>
            <a:ext cx="10744200" cy="35052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Autorizzazione Unica (AU) </a:t>
            </a:r>
            <a:r>
              <a:rPr lang="it-IT" sz="1600" dirty="0"/>
              <a:t>– L.R. 19/2012, art. 12; per le FER D.Lgs. 387/2003 art. 12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Procedura Autorizzativa Semplificata (PAS) </a:t>
            </a:r>
            <a:r>
              <a:rPr lang="it-IT" sz="1600" dirty="0"/>
              <a:t>– L.R. 19/2012, art. 16, comma 4; D.Lgs. 28/2011, art. 6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Dichiarazione Inizio Lavori Asseverata (DILA) </a:t>
            </a:r>
            <a:r>
              <a:rPr lang="it-IT" sz="1600" dirty="0"/>
              <a:t>– D.Lgs. 28/2011, art. 6-bis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t-IT" sz="2400" dirty="0"/>
              <a:t>Comunicazione </a:t>
            </a:r>
            <a:r>
              <a:rPr lang="it-IT" sz="1600" dirty="0"/>
              <a:t>– L.R. 19/2012, art. 16, comma 2; D.Lgs. 28/2011, art. 6, comma 11 (rientra anche la fattispecie di cui all’art. 22-bis, D.Lgs. 28/2011)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2D4E736-6410-6A89-0939-009FB7D15A67}"/>
              </a:ext>
            </a:extLst>
          </p:cNvPr>
          <p:cNvCxnSpPr>
            <a:cxnSpLocks/>
          </p:cNvCxnSpPr>
          <p:nvPr/>
        </p:nvCxnSpPr>
        <p:spPr bwMode="auto">
          <a:xfrm>
            <a:off x="10577359" y="2906813"/>
            <a:ext cx="0" cy="2213827"/>
          </a:xfrm>
          <a:prstGeom prst="line">
            <a:avLst/>
          </a:prstGeom>
          <a:ln w="57150">
            <a:solidFill>
              <a:srgbClr val="21449C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488B4B1-D9FD-9B82-0336-B5A05674A2A0}"/>
              </a:ext>
            </a:extLst>
          </p:cNvPr>
          <p:cNvCxnSpPr>
            <a:cxnSpLocks/>
          </p:cNvCxnSpPr>
          <p:nvPr/>
        </p:nvCxnSpPr>
        <p:spPr bwMode="auto">
          <a:xfrm>
            <a:off x="10577359" y="2093081"/>
            <a:ext cx="0" cy="460695"/>
          </a:xfrm>
          <a:prstGeom prst="line">
            <a:avLst/>
          </a:prstGeom>
          <a:ln w="57150">
            <a:solidFill>
              <a:srgbClr val="21449C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4ADD24-C0CA-575B-D526-766E9B51145F}"/>
              </a:ext>
            </a:extLst>
          </p:cNvPr>
          <p:cNvSpPr txBox="1"/>
          <p:nvPr/>
        </p:nvSpPr>
        <p:spPr>
          <a:xfrm>
            <a:off x="10688673" y="2061818"/>
            <a:ext cx="155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REGIONE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8C76E7-DC3D-7FE7-4353-2F281E0AF2F3}"/>
              </a:ext>
            </a:extLst>
          </p:cNvPr>
          <p:cNvSpPr txBox="1"/>
          <p:nvPr/>
        </p:nvSpPr>
        <p:spPr>
          <a:xfrm>
            <a:off x="10688673" y="3714477"/>
            <a:ext cx="155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COMUNE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794854D0-DA32-1A5E-5601-DCF3D678B0FC}"/>
              </a:ext>
            </a:extLst>
          </p:cNvPr>
          <p:cNvSpPr txBox="1">
            <a:spLocks/>
          </p:cNvSpPr>
          <p:nvPr/>
        </p:nvSpPr>
        <p:spPr bwMode="auto">
          <a:xfrm>
            <a:off x="326662" y="1088452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/>
              <a:t>Regimi autorizzativi</a:t>
            </a:r>
            <a:endParaRPr lang="it-IT" kern="0" dirty="0"/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A17505CB-B6A9-CB8A-CDCA-84E10D38D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4114219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716" y="198438"/>
            <a:ext cx="2842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transizione energetica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261A925C-D1B9-AC37-E6ED-8C41BCF3B78C}"/>
              </a:ext>
            </a:extLst>
          </p:cNvPr>
          <p:cNvSpPr txBox="1">
            <a:spLocks/>
          </p:cNvSpPr>
          <p:nvPr/>
        </p:nvSpPr>
        <p:spPr bwMode="auto">
          <a:xfrm>
            <a:off x="323353" y="1082268"/>
            <a:ext cx="1169106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DecimaWE Rg" pitchFamily="2" charset="0"/>
              </a:defRPr>
            </a:lvl9pPr>
          </a:lstStyle>
          <a:p>
            <a:r>
              <a:rPr lang="it-IT" kern="0" dirty="0"/>
              <a:t>Piattaforma unica digitale per la presentazione delle istanze</a:t>
            </a:r>
          </a:p>
        </p:txBody>
      </p:sp>
      <p:sp>
        <p:nvSpPr>
          <p:cNvPr id="25" name="Segnaposto contenuto 2">
            <a:extLst>
              <a:ext uri="{FF2B5EF4-FFF2-40B4-BE49-F238E27FC236}">
                <a16:creationId xmlns:a16="http://schemas.microsoft.com/office/drawing/2014/main" id="{A5BCE5AD-DFC9-9B7F-7923-D633B600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7" y="1861936"/>
            <a:ext cx="10744200" cy="35052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C72C700-85CA-F402-C11B-87E2627C4CB9}"/>
              </a:ext>
            </a:extLst>
          </p:cNvPr>
          <p:cNvSpPr txBox="1">
            <a:spLocks/>
          </p:cNvSpPr>
          <p:nvPr/>
        </p:nvSpPr>
        <p:spPr bwMode="auto">
          <a:xfrm>
            <a:off x="359797" y="2014336"/>
            <a:ext cx="11567160" cy="376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ecimaW03 Rg" pitchFamily="2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000" kern="0" dirty="0"/>
              <a:t>Art. 19 del D.Lgs. 199/2021</a:t>
            </a:r>
            <a:endParaRPr lang="it-IT" sz="1400" kern="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000" kern="0" dirty="0"/>
              <a:t>Prevede l’adozione, entro 180 giorni dalla data di entrata in vigore del decreto, del Decreto Ministeriale del  MASE, d’intesa con la Conferenza unificata, che: </a:t>
            </a:r>
          </a:p>
          <a:p>
            <a:pPr lvl="1" algn="just"/>
            <a:r>
              <a:rPr lang="it-IT" sz="1800" dirty="0"/>
              <a:t>istituisca una </a:t>
            </a:r>
            <a:r>
              <a:rPr lang="it-IT" sz="1800" b="1" dirty="0"/>
              <a:t>piattaforma unica digitale per la presentazione delle istanze</a:t>
            </a:r>
            <a:r>
              <a:rPr lang="it-IT" sz="1800" dirty="0"/>
              <a:t>, realizzata e gestita dal GSE (prima applicazione solo per istanze di Autorizzazione Unica); </a:t>
            </a:r>
          </a:p>
          <a:p>
            <a:pPr lvl="1" algn="just"/>
            <a:r>
              <a:rPr lang="it-IT" sz="1800" dirty="0"/>
              <a:t>adotti </a:t>
            </a:r>
            <a:r>
              <a:rPr lang="it-IT" sz="1800" b="1" dirty="0"/>
              <a:t>modelli unici </a:t>
            </a:r>
            <a:r>
              <a:rPr lang="it-IT" sz="1800" dirty="0"/>
              <a:t>per le procedure di autorizzazione</a:t>
            </a:r>
            <a:r>
              <a:rPr lang="it-IT" sz="1600" dirty="0"/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2000" dirty="0"/>
              <a:t>Dispone inoltre che la piattaforma: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/>
              <a:t>fornisca </a:t>
            </a:r>
            <a:r>
              <a:rPr lang="it-IT" sz="1800" b="1" dirty="0"/>
              <a:t>guida e assistenza </a:t>
            </a:r>
            <a:r>
              <a:rPr lang="it-IT" sz="1800" dirty="0"/>
              <a:t>lungo tutte le fasi della procedura amministrativa;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/>
              <a:t>garantisca </a:t>
            </a:r>
            <a:r>
              <a:rPr lang="it-IT" sz="1800" b="1" dirty="0"/>
              <a:t>l'interoperabilità</a:t>
            </a:r>
            <a:r>
              <a:rPr lang="it-IT" sz="1800" dirty="0"/>
              <a:t> con gli strumenti informatici già operativi per presentazione delle istanze.</a:t>
            </a: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919D383E-4670-28B9-98F7-BB09B84D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56113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1625877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1186</Words>
  <Application>Microsoft Office PowerPoint</Application>
  <PresentationFormat>Widescreen</PresentationFormat>
  <Paragraphs>145</Paragraphs>
  <Slides>16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8" baseType="lpstr">
      <vt:lpstr>Arial</vt:lpstr>
      <vt:lpstr>Calibri</vt:lpstr>
      <vt:lpstr>decimaregular</vt:lpstr>
      <vt:lpstr>DecimaUNI02 Rg</vt:lpstr>
      <vt:lpstr>DecimaW03 Rg</vt:lpstr>
      <vt:lpstr>DecimaWE Rg</vt:lpstr>
      <vt:lpstr>Franklin Gothic Book</vt:lpstr>
      <vt:lpstr>Tahoma</vt:lpstr>
      <vt:lpstr>Times New Roman</vt:lpstr>
      <vt:lpstr>Wingdings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Regimi autorizzativi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Pisapia Antonio</dc:creator>
  <cp:lastModifiedBy>Auditorium</cp:lastModifiedBy>
  <cp:revision>12</cp:revision>
  <dcterms:created xsi:type="dcterms:W3CDTF">2024-02-05T18:34:40Z</dcterms:created>
  <dcterms:modified xsi:type="dcterms:W3CDTF">2024-02-26T07:55:21Z</dcterms:modified>
</cp:coreProperties>
</file>