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4"/>
  </p:sldMasterIdLst>
  <p:notesMasterIdLst>
    <p:notesMasterId r:id="rId19"/>
  </p:notesMasterIdLst>
  <p:sldIdLst>
    <p:sldId id="468" r:id="rId5"/>
    <p:sldId id="579" r:id="rId6"/>
    <p:sldId id="590" r:id="rId7"/>
    <p:sldId id="582" r:id="rId8"/>
    <p:sldId id="581" r:id="rId9"/>
    <p:sldId id="583" r:id="rId10"/>
    <p:sldId id="531" r:id="rId11"/>
    <p:sldId id="547" r:id="rId12"/>
    <p:sldId id="537" r:id="rId13"/>
    <p:sldId id="584" r:id="rId14"/>
    <p:sldId id="591" r:id="rId15"/>
    <p:sldId id="585" r:id="rId16"/>
    <p:sldId id="586" r:id="rId17"/>
    <p:sldId id="588" r:id="rId18"/>
  </p:sldIdLst>
  <p:sldSz cx="9144000" cy="5143500" type="screen16x9"/>
  <p:notesSz cx="10693400" cy="75628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09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09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09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09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09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09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09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09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09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BC5A115-CB58-C3B6-991C-E228F6E2E461}" name="Marco D'Orlando" initials="MD" userId="6a829a32d1c9e43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4513"/>
    <a:srgbClr val="A97449"/>
    <a:srgbClr val="FD0104"/>
    <a:srgbClr val="FD4244"/>
    <a:srgbClr val="FF8B8E"/>
    <a:srgbClr val="FCC4C5"/>
    <a:srgbClr val="DA9694"/>
    <a:srgbClr val="DB002F"/>
    <a:srgbClr val="C4D79B"/>
    <a:srgbClr val="8DB4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1DFDE9-74E5-4CC4-B9F1-9A55DC9D2D0C}">
  <a:tblStyle styleId="{451DFDE9-74E5-4CC4-B9F1-9A55DC9D2D0C}" styleName="Table_0"/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16" autoAdjust="0"/>
    <p:restoredTop sz="95400" autoAdjust="0"/>
  </p:normalViewPr>
  <p:slideViewPr>
    <p:cSldViewPr snapToGrid="0" snapToObjects="1">
      <p:cViewPr varScale="1">
        <p:scale>
          <a:sx n="86" d="100"/>
          <a:sy n="86" d="100"/>
        </p:scale>
        <p:origin x="884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Google%20Drive%20Legion\PNRR\DURGA_exe\Risultati\20250924\AIA_PDF_grafic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508253902472713E-2"/>
          <c:y val="7.7936170325525689E-2"/>
          <c:w val="0.92452902679928162"/>
          <c:h val="0.426348201367677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STATISTICS!$D$2:$D$50</c:f>
              <c:strCache>
                <c:ptCount val="49"/>
                <c:pt idx="0">
                  <c:v>209</c:v>
                </c:pt>
                <c:pt idx="1">
                  <c:v>209</c:v>
                </c:pt>
                <c:pt idx="2">
                  <c:v>209</c:v>
                </c:pt>
                <c:pt idx="3">
                  <c:v>209</c:v>
                </c:pt>
                <c:pt idx="4">
                  <c:v>209</c:v>
                </c:pt>
                <c:pt idx="5">
                  <c:v>209</c:v>
                </c:pt>
                <c:pt idx="6">
                  <c:v>209</c:v>
                </c:pt>
                <c:pt idx="7">
                  <c:v>202</c:v>
                </c:pt>
                <c:pt idx="8">
                  <c:v>199</c:v>
                </c:pt>
                <c:pt idx="9">
                  <c:v>200</c:v>
                </c:pt>
                <c:pt idx="10">
                  <c:v>198</c:v>
                </c:pt>
                <c:pt idx="11">
                  <c:v>197</c:v>
                </c:pt>
                <c:pt idx="12">
                  <c:v>183</c:v>
                </c:pt>
                <c:pt idx="13">
                  <c:v>182</c:v>
                </c:pt>
                <c:pt idx="14">
                  <c:v>175</c:v>
                </c:pt>
                <c:pt idx="15">
                  <c:v>174</c:v>
                </c:pt>
                <c:pt idx="16">
                  <c:v>170</c:v>
                </c:pt>
                <c:pt idx="17">
                  <c:v>155</c:v>
                </c:pt>
                <c:pt idx="18">
                  <c:v>146</c:v>
                </c:pt>
                <c:pt idx="19">
                  <c:v>135</c:v>
                </c:pt>
                <c:pt idx="20">
                  <c:v>130</c:v>
                </c:pt>
                <c:pt idx="21">
                  <c:v>124</c:v>
                </c:pt>
                <c:pt idx="22">
                  <c:v>123</c:v>
                </c:pt>
                <c:pt idx="23">
                  <c:v>120</c:v>
                </c:pt>
                <c:pt idx="24">
                  <c:v>96</c:v>
                </c:pt>
                <c:pt idx="25">
                  <c:v>92</c:v>
                </c:pt>
                <c:pt idx="26">
                  <c:v>91</c:v>
                </c:pt>
                <c:pt idx="27">
                  <c:v>71</c:v>
                </c:pt>
                <c:pt idx="28">
                  <c:v>69</c:v>
                </c:pt>
                <c:pt idx="29">
                  <c:v>66</c:v>
                </c:pt>
                <c:pt idx="30">
                  <c:v>62</c:v>
                </c:pt>
                <c:pt idx="31">
                  <c:v>53</c:v>
                </c:pt>
                <c:pt idx="32">
                  <c:v>37</c:v>
                </c:pt>
                <c:pt idx="33">
                  <c:v>36</c:v>
                </c:pt>
                <c:pt idx="34">
                  <c:v>26</c:v>
                </c:pt>
                <c:pt idx="35">
                  <c:v>22</c:v>
                </c:pt>
                <c:pt idx="36">
                  <c:v>22</c:v>
                </c:pt>
                <c:pt idx="37">
                  <c:v>22</c:v>
                </c:pt>
                <c:pt idx="38">
                  <c:v>19</c:v>
                </c:pt>
                <c:pt idx="39">
                  <c:v>18</c:v>
                </c:pt>
                <c:pt idx="40">
                  <c:v>18</c:v>
                </c:pt>
                <c:pt idx="41">
                  <c:v>15</c:v>
                </c:pt>
                <c:pt idx="42">
                  <c:v>13</c:v>
                </c:pt>
                <c:pt idx="43">
                  <c:v>14</c:v>
                </c:pt>
                <c:pt idx="44">
                  <c:v>8</c:v>
                </c:pt>
                <c:pt idx="45">
                  <c:v>5</c:v>
                </c:pt>
                <c:pt idx="46">
                  <c:v>6</c:v>
                </c:pt>
                <c:pt idx="47">
                  <c:v>4</c:v>
                </c:pt>
                <c:pt idx="48">
                  <c:v>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7F130D8-923D-4167-BE49-B901E65DCF61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F737-4D86-878B-29BAB957DB5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01EB2B9-CA7E-4BB5-AF1F-36D29EAEA624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F737-4D86-878B-29BAB957DB5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EF18E64-1ADF-4249-A0F0-FF9A2EE8BC2C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F737-4D86-878B-29BAB957DB5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A9A0EAD-6DE8-4A00-8C07-AF154E78809C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F737-4D86-878B-29BAB957DB5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800C413-5FB5-4D94-A372-833FB764C1F9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F737-4D86-878B-29BAB957DB5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A1AADA9-E5E3-4F88-A30D-6EDDFF413347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F737-4D86-878B-29BAB957DB5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52151DC-0F1B-46FA-8945-87F06BC5E350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F737-4D86-878B-29BAB957DB5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45B32031-913E-45EC-B1F3-23F7C8D2B1CA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F737-4D86-878B-29BAB957DB5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15860EA4-7BBD-488A-A02A-DC5E12D0F399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F737-4D86-878B-29BAB957DB55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9B614A1F-6365-4576-9FF7-BD8D144660D2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F737-4D86-878B-29BAB957DB5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C4016769-6BEA-4A3E-9CEC-4CC907BDEAD7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F737-4D86-878B-29BAB957DB55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277C5B21-0083-4B41-9A52-04B72A9E62E1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F737-4D86-878B-29BAB957DB55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B16BB4CA-E389-4C31-9463-73CEE70AA9D1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F737-4D86-878B-29BAB957DB55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C7C9F3FB-21DA-499F-8AF0-9F87409647B0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F737-4D86-878B-29BAB957DB55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C89FE3E8-F524-4FD7-90F5-458C0E275744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F737-4D86-878B-29BAB957DB55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40EAAB31-A8B9-469D-A60E-CA965675A254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F737-4D86-878B-29BAB957DB55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0D2CCD56-A3D6-447A-BF5B-D0C01E999E15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F737-4D86-878B-29BAB957DB55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DB10C84A-6689-4CE3-AE12-56F64ED66528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F737-4D86-878B-29BAB957DB55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E82C80EA-73CC-49C8-AD59-04CE110E5808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F737-4D86-878B-29BAB957DB55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D9B9E79C-38E3-4A7D-B57F-04DA71B3BAA5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F737-4D86-878B-29BAB957DB55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BE3064D0-F06A-476C-8784-FFD471E3F0A1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F737-4D86-878B-29BAB957DB55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1B087D59-78E5-4C6F-A3CD-ED0C67D57705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F737-4D86-878B-29BAB957DB55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41CFF608-B5DB-45D0-9D47-FE34AA8AD095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F737-4D86-878B-29BAB957DB55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584AC68D-584E-4A19-8E4E-496D82CF5ED5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F737-4D86-878B-29BAB957DB55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58759E6F-6922-47C3-8516-A00C2511FDD9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F737-4D86-878B-29BAB957DB55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EFA6F074-9191-4E24-A9E2-119C24C978B9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F737-4D86-878B-29BAB957DB55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433642FD-7A3C-454C-8A94-D2CCE53AD94F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F737-4D86-878B-29BAB957DB55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F33E1CAF-521F-46E4-AE20-4EBA3478B069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F737-4D86-878B-29BAB957DB55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8B346495-8087-4750-9274-70AD308FC288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F737-4D86-878B-29BAB957DB55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9B9883B4-82C9-48EF-A946-F68C4A2E0258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F737-4D86-878B-29BAB957DB55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3F8DE858-794D-4E25-9DA0-80BB2963C8B6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F737-4D86-878B-29BAB957DB55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fld id="{0BDAE094-55CB-4B53-95AC-A0223FC8D97F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F737-4D86-878B-29BAB957DB55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CC94A99F-31E6-4651-B263-99DA5D7A4EC8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F737-4D86-878B-29BAB957DB55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fld id="{74682DAE-DCF8-41E1-8E1E-062D7CC920C3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F737-4D86-878B-29BAB957DB55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42EB6D45-3D5F-4AEE-88D4-6C8FC6825137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F737-4D86-878B-29BAB957DB55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43C884B5-5065-4709-AE1B-6C793CA31286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F737-4D86-878B-29BAB957DB55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fld id="{48F32493-5F0A-4538-9F5D-5D0BCCF6685A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F737-4D86-878B-29BAB957DB55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fld id="{8EA12F6E-8537-45C1-A6C8-F16A7DC85B69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F737-4D86-878B-29BAB957DB55}"/>
                </c:ext>
              </c:extLst>
            </c:dLbl>
            <c:dLbl>
              <c:idx val="38"/>
              <c:tx>
                <c:rich>
                  <a:bodyPr/>
                  <a:lstStyle/>
                  <a:p>
                    <a:fld id="{B4EE59FD-4E11-4786-B439-DC5BB8F37AE7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F737-4D86-878B-29BAB957DB55}"/>
                </c:ext>
              </c:extLst>
            </c:dLbl>
            <c:dLbl>
              <c:idx val="39"/>
              <c:tx>
                <c:rich>
                  <a:bodyPr/>
                  <a:lstStyle/>
                  <a:p>
                    <a:fld id="{A1D73971-C47E-44D1-B671-8B0D7D755230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F737-4D86-878B-29BAB957DB55}"/>
                </c:ext>
              </c:extLst>
            </c:dLbl>
            <c:dLbl>
              <c:idx val="40"/>
              <c:tx>
                <c:rich>
                  <a:bodyPr/>
                  <a:lstStyle/>
                  <a:p>
                    <a:fld id="{63B8570F-618C-4398-95D4-FB1BBBC0D823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F737-4D86-878B-29BAB957DB55}"/>
                </c:ext>
              </c:extLst>
            </c:dLbl>
            <c:dLbl>
              <c:idx val="41"/>
              <c:tx>
                <c:rich>
                  <a:bodyPr/>
                  <a:lstStyle/>
                  <a:p>
                    <a:fld id="{954361DC-1DFC-4510-9B62-9C65A885FBAF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F737-4D86-878B-29BAB957DB55}"/>
                </c:ext>
              </c:extLst>
            </c:dLbl>
            <c:dLbl>
              <c:idx val="42"/>
              <c:tx>
                <c:rich>
                  <a:bodyPr/>
                  <a:lstStyle/>
                  <a:p>
                    <a:fld id="{23BFDDEE-4F3E-4633-B883-489850605809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F737-4D86-878B-29BAB957DB55}"/>
                </c:ext>
              </c:extLst>
            </c:dLbl>
            <c:dLbl>
              <c:idx val="43"/>
              <c:tx>
                <c:rich>
                  <a:bodyPr/>
                  <a:lstStyle/>
                  <a:p>
                    <a:fld id="{1833100A-AF8E-4E9B-BFE5-E3DF98C3AE56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F737-4D86-878B-29BAB957DB55}"/>
                </c:ext>
              </c:extLst>
            </c:dLbl>
            <c:dLbl>
              <c:idx val="44"/>
              <c:tx>
                <c:rich>
                  <a:bodyPr/>
                  <a:lstStyle/>
                  <a:p>
                    <a:fld id="{F3552900-9CD2-4823-B950-5042F7AF6C6D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F737-4D86-878B-29BAB957DB55}"/>
                </c:ext>
              </c:extLst>
            </c:dLbl>
            <c:dLbl>
              <c:idx val="45"/>
              <c:tx>
                <c:rich>
                  <a:bodyPr/>
                  <a:lstStyle/>
                  <a:p>
                    <a:fld id="{9C9D2BC7-1A97-48D7-BE8D-9CA02357C215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F737-4D86-878B-29BAB957DB55}"/>
                </c:ext>
              </c:extLst>
            </c:dLbl>
            <c:dLbl>
              <c:idx val="46"/>
              <c:tx>
                <c:rich>
                  <a:bodyPr/>
                  <a:lstStyle/>
                  <a:p>
                    <a:fld id="{06C8F469-4283-48FF-AFE9-12100EE6FD62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F737-4D86-878B-29BAB957DB55}"/>
                </c:ext>
              </c:extLst>
            </c:dLbl>
            <c:dLbl>
              <c:idx val="47"/>
              <c:tx>
                <c:rich>
                  <a:bodyPr/>
                  <a:lstStyle/>
                  <a:p>
                    <a:fld id="{FC0FFC66-5D22-4703-8796-0FB44E8C3F4C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F-F737-4D86-878B-29BAB957DB55}"/>
                </c:ext>
              </c:extLst>
            </c:dLbl>
            <c:dLbl>
              <c:idx val="48"/>
              <c:tx>
                <c:rich>
                  <a:bodyPr/>
                  <a:lstStyle/>
                  <a:p>
                    <a:fld id="{7D2037F7-1940-4365-9824-86A1C7CDE097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0-F737-4D86-878B-29BAB957DB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STATISTICS!$A$2:$A$50</c:f>
              <c:strCache>
                <c:ptCount val="49"/>
                <c:pt idx="0">
                  <c:v>Decreto file</c:v>
                </c:pt>
                <c:pt idx="1">
                  <c:v>Protocollo</c:v>
                </c:pt>
                <c:pt idx="2">
                  <c:v>Stato prat. - FVG</c:v>
                </c:pt>
                <c:pt idx="3">
                  <c:v>Ditta - FVG</c:v>
                </c:pt>
                <c:pt idx="4">
                  <c:v>Provincia - FVG</c:v>
                </c:pt>
                <c:pt idx="5">
                  <c:v>Comune - FVG</c:v>
                </c:pt>
                <c:pt idx="6">
                  <c:v>Attività IPPC - FVG</c:v>
                </c:pt>
                <c:pt idx="7">
                  <c:v>EMISSIONI - PDF</c:v>
                </c:pt>
                <c:pt idx="8">
                  <c:v>DECRETO - PDF</c:v>
                </c:pt>
                <c:pt idx="9">
                  <c:v>PRATICA - PDF</c:v>
                </c:pt>
                <c:pt idx="10">
                  <c:v>SCARICHI - PDF</c:v>
                </c:pt>
                <c:pt idx="11">
                  <c:v>POZZI - PDF</c:v>
                </c:pt>
                <c:pt idx="12">
                  <c:v>EMISSIONI DIFFUSE - PDF</c:v>
                </c:pt>
                <c:pt idx="13">
                  <c:v>PRODUZIONE - PDF</c:v>
                </c:pt>
                <c:pt idx="14">
                  <c:v>CONSUMO ELETTRICITA - PDF</c:v>
                </c:pt>
                <c:pt idx="15">
                  <c:v>CAPACITA MASSIMA - PDF</c:v>
                </c:pt>
                <c:pt idx="16">
                  <c:v>SCARICO FOGNATURA - PDF</c:v>
                </c:pt>
                <c:pt idx="17">
                  <c:v>IMPATTO ACUSTICO - PDF</c:v>
                </c:pt>
                <c:pt idx="18">
                  <c:v>CODICE FISCALE - PDF</c:v>
                </c:pt>
                <c:pt idx="19">
                  <c:v>EMAS - PDF</c:v>
                </c:pt>
                <c:pt idx="20">
                  <c:v>SOSTANZE ODORIGENE - PDF</c:v>
                </c:pt>
                <c:pt idx="21">
                  <c:v>DEPOSITO TEMPORANEO RIFIUTI - PDF</c:v>
                </c:pt>
                <c:pt idx="22">
                  <c:v>CORPO RECETTORE - PDF</c:v>
                </c:pt>
                <c:pt idx="23">
                  <c:v>PRODUZIONE ELETTRICITA - PDF</c:v>
                </c:pt>
                <c:pt idx="24">
                  <c:v>SOSTANZE PERICOLOSE - PDF</c:v>
                </c:pt>
                <c:pt idx="25">
                  <c:v>SCARICO SUPERFICIALE - PDF</c:v>
                </c:pt>
                <c:pt idx="26">
                  <c:v>UNI EN ISO 14001 - PDF</c:v>
                </c:pt>
                <c:pt idx="27">
                  <c:v>SCARICO FOGNATURA CONSORTILE - PDF</c:v>
                </c:pt>
                <c:pt idx="28">
                  <c:v>BONIFICA AMBIENTALE - PDF</c:v>
                </c:pt>
                <c:pt idx="29">
                  <c:v>SCARICO AL SUOLO - PDF</c:v>
                </c:pt>
                <c:pt idx="30">
                  <c:v>CONSUMO GAS - PDF</c:v>
                </c:pt>
                <c:pt idx="31">
                  <c:v>EMISSIONI VOC - PDF</c:v>
                </c:pt>
                <c:pt idx="32">
                  <c:v>IMPIANTI TERMICI CIVILI - PDF</c:v>
                </c:pt>
                <c:pt idx="33">
                  <c:v>ART 185 - PDF</c:v>
                </c:pt>
                <c:pt idx="34">
                  <c:v>DECRETO AUTORIZZATIVO - PDF</c:v>
                </c:pt>
                <c:pt idx="35">
                  <c:v>RISCHIO INCIDENTE RILEVANTE - PDF</c:v>
                </c:pt>
                <c:pt idx="36">
                  <c:v>RADIAZIONI IONIZZANTI - PDF</c:v>
                </c:pt>
                <c:pt idx="37">
                  <c:v>ART 271 COMMA 7-BIS - PDF</c:v>
                </c:pt>
                <c:pt idx="38">
                  <c:v>NON SCARICHI - PDF</c:v>
                </c:pt>
                <c:pt idx="39">
                  <c:v>ART 183 COMMA 1 LETT BB -PDF</c:v>
                </c:pt>
                <c:pt idx="40">
                  <c:v>ART 208 - D LGS 152 - PDF</c:v>
                </c:pt>
                <c:pt idx="41">
                  <c:v>NO UNI EN ISO 14001 - PDF</c:v>
                </c:pt>
                <c:pt idx="42">
                  <c:v>CONSUMO GASOLIO - PDF</c:v>
                </c:pt>
                <c:pt idx="43">
                  <c:v>TRATTAMENTO RIFIUTI - PDF</c:v>
                </c:pt>
                <c:pt idx="44">
                  <c:v>NO CONSUMO ELETTRICITA - PDF</c:v>
                </c:pt>
                <c:pt idx="45">
                  <c:v>SCARICO A MARE - PDF</c:v>
                </c:pt>
                <c:pt idx="46">
                  <c:v>NO EMAS - PDF</c:v>
                </c:pt>
                <c:pt idx="47">
                  <c:v>EMPLOYEES - PDF</c:v>
                </c:pt>
                <c:pt idx="48">
                  <c:v>IMPIANTI TERMICI INDUSTRIALI - PDF</c:v>
                </c:pt>
              </c:strCache>
            </c:strRef>
          </c:cat>
          <c:val>
            <c:numRef>
              <c:f>STATISTICS!$E$2:$E$50</c:f>
              <c:numCache>
                <c:formatCode>General</c:formatCode>
                <c:ptCount val="4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96</c:v>
                </c:pt>
                <c:pt idx="8">
                  <c:v>95</c:v>
                </c:pt>
                <c:pt idx="9">
                  <c:v>95</c:v>
                </c:pt>
                <c:pt idx="10">
                  <c:v>94</c:v>
                </c:pt>
                <c:pt idx="11">
                  <c:v>94</c:v>
                </c:pt>
                <c:pt idx="12">
                  <c:v>87</c:v>
                </c:pt>
                <c:pt idx="13">
                  <c:v>87</c:v>
                </c:pt>
                <c:pt idx="14">
                  <c:v>83</c:v>
                </c:pt>
                <c:pt idx="15">
                  <c:v>83</c:v>
                </c:pt>
                <c:pt idx="16">
                  <c:v>81</c:v>
                </c:pt>
                <c:pt idx="17">
                  <c:v>74</c:v>
                </c:pt>
                <c:pt idx="18">
                  <c:v>69</c:v>
                </c:pt>
                <c:pt idx="19">
                  <c:v>64</c:v>
                </c:pt>
                <c:pt idx="20">
                  <c:v>62</c:v>
                </c:pt>
                <c:pt idx="21">
                  <c:v>59</c:v>
                </c:pt>
                <c:pt idx="22">
                  <c:v>58</c:v>
                </c:pt>
                <c:pt idx="23">
                  <c:v>57</c:v>
                </c:pt>
                <c:pt idx="24">
                  <c:v>45</c:v>
                </c:pt>
                <c:pt idx="25">
                  <c:v>44</c:v>
                </c:pt>
                <c:pt idx="26">
                  <c:v>43</c:v>
                </c:pt>
                <c:pt idx="27">
                  <c:v>33</c:v>
                </c:pt>
                <c:pt idx="28">
                  <c:v>33</c:v>
                </c:pt>
                <c:pt idx="29">
                  <c:v>31</c:v>
                </c:pt>
                <c:pt idx="30">
                  <c:v>29</c:v>
                </c:pt>
                <c:pt idx="31">
                  <c:v>25</c:v>
                </c:pt>
                <c:pt idx="32">
                  <c:v>17</c:v>
                </c:pt>
                <c:pt idx="33">
                  <c:v>17</c:v>
                </c:pt>
                <c:pt idx="34">
                  <c:v>12</c:v>
                </c:pt>
                <c:pt idx="35">
                  <c:v>10</c:v>
                </c:pt>
                <c:pt idx="36">
                  <c:v>10</c:v>
                </c:pt>
                <c:pt idx="37">
                  <c:v>10</c:v>
                </c:pt>
                <c:pt idx="38">
                  <c:v>9</c:v>
                </c:pt>
                <c:pt idx="39">
                  <c:v>8</c:v>
                </c:pt>
                <c:pt idx="40">
                  <c:v>8</c:v>
                </c:pt>
                <c:pt idx="41">
                  <c:v>7</c:v>
                </c:pt>
                <c:pt idx="42">
                  <c:v>6</c:v>
                </c:pt>
                <c:pt idx="43">
                  <c:v>6</c:v>
                </c:pt>
                <c:pt idx="44">
                  <c:v>3</c:v>
                </c:pt>
                <c:pt idx="45">
                  <c:v>2</c:v>
                </c:pt>
                <c:pt idx="46">
                  <c:v>2</c:v>
                </c:pt>
                <c:pt idx="47">
                  <c:v>1</c:v>
                </c:pt>
                <c:pt idx="48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STATISTICS!$D$2:$D$50</c15:f>
                <c15:dlblRangeCache>
                  <c:ptCount val="49"/>
                  <c:pt idx="0">
                    <c:v>209</c:v>
                  </c:pt>
                  <c:pt idx="1">
                    <c:v>209</c:v>
                  </c:pt>
                  <c:pt idx="2">
                    <c:v>209</c:v>
                  </c:pt>
                  <c:pt idx="3">
                    <c:v>209</c:v>
                  </c:pt>
                  <c:pt idx="4">
                    <c:v>209</c:v>
                  </c:pt>
                  <c:pt idx="5">
                    <c:v>209</c:v>
                  </c:pt>
                  <c:pt idx="6">
                    <c:v>209</c:v>
                  </c:pt>
                  <c:pt idx="7">
                    <c:v>202</c:v>
                  </c:pt>
                  <c:pt idx="8">
                    <c:v>199</c:v>
                  </c:pt>
                  <c:pt idx="9">
                    <c:v>200</c:v>
                  </c:pt>
                  <c:pt idx="10">
                    <c:v>198</c:v>
                  </c:pt>
                  <c:pt idx="11">
                    <c:v>197</c:v>
                  </c:pt>
                  <c:pt idx="12">
                    <c:v>183</c:v>
                  </c:pt>
                  <c:pt idx="13">
                    <c:v>182</c:v>
                  </c:pt>
                  <c:pt idx="14">
                    <c:v>175</c:v>
                  </c:pt>
                  <c:pt idx="15">
                    <c:v>174</c:v>
                  </c:pt>
                  <c:pt idx="16">
                    <c:v>170</c:v>
                  </c:pt>
                  <c:pt idx="17">
                    <c:v>155</c:v>
                  </c:pt>
                  <c:pt idx="18">
                    <c:v>146</c:v>
                  </c:pt>
                  <c:pt idx="19">
                    <c:v>135</c:v>
                  </c:pt>
                  <c:pt idx="20">
                    <c:v>130</c:v>
                  </c:pt>
                  <c:pt idx="21">
                    <c:v>124</c:v>
                  </c:pt>
                  <c:pt idx="22">
                    <c:v>123</c:v>
                  </c:pt>
                  <c:pt idx="23">
                    <c:v>120</c:v>
                  </c:pt>
                  <c:pt idx="24">
                    <c:v>96</c:v>
                  </c:pt>
                  <c:pt idx="25">
                    <c:v>92</c:v>
                  </c:pt>
                  <c:pt idx="26">
                    <c:v>91</c:v>
                  </c:pt>
                  <c:pt idx="27">
                    <c:v>71</c:v>
                  </c:pt>
                  <c:pt idx="28">
                    <c:v>69</c:v>
                  </c:pt>
                  <c:pt idx="29">
                    <c:v>66</c:v>
                  </c:pt>
                  <c:pt idx="30">
                    <c:v>62</c:v>
                  </c:pt>
                  <c:pt idx="31">
                    <c:v>53</c:v>
                  </c:pt>
                  <c:pt idx="32">
                    <c:v>37</c:v>
                  </c:pt>
                  <c:pt idx="33">
                    <c:v>36</c:v>
                  </c:pt>
                  <c:pt idx="34">
                    <c:v>26</c:v>
                  </c:pt>
                  <c:pt idx="35">
                    <c:v>22</c:v>
                  </c:pt>
                  <c:pt idx="36">
                    <c:v>22</c:v>
                  </c:pt>
                  <c:pt idx="37">
                    <c:v>22</c:v>
                  </c:pt>
                  <c:pt idx="38">
                    <c:v>19</c:v>
                  </c:pt>
                  <c:pt idx="39">
                    <c:v>18</c:v>
                  </c:pt>
                  <c:pt idx="40">
                    <c:v>18</c:v>
                  </c:pt>
                  <c:pt idx="41">
                    <c:v>15</c:v>
                  </c:pt>
                  <c:pt idx="42">
                    <c:v>13</c:v>
                  </c:pt>
                  <c:pt idx="43">
                    <c:v>14</c:v>
                  </c:pt>
                  <c:pt idx="44">
                    <c:v>8</c:v>
                  </c:pt>
                  <c:pt idx="45">
                    <c:v>5</c:v>
                  </c:pt>
                  <c:pt idx="46">
                    <c:v>6</c:v>
                  </c:pt>
                  <c:pt idx="47">
                    <c:v>4</c:v>
                  </c:pt>
                  <c:pt idx="48">
                    <c:v>1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1-F737-4D86-878B-29BAB957DB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9400880"/>
        <c:axId val="971568688"/>
      </c:barChart>
      <c:catAx>
        <c:axId val="919400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en-US" sz="1050" b="1" dirty="0" smtClean="0">
                    <a:solidFill>
                      <a:schemeClr val="tx1"/>
                    </a:solidFill>
                    <a:latin typeface="Aptos" panose="020B0004020202020204" pitchFamily="34" charset="0"/>
                  </a:rPr>
                  <a:t>DATI</a:t>
                </a:r>
                <a:r>
                  <a:rPr lang="en-US" sz="1050" b="1" baseline="0" dirty="0" smtClean="0">
                    <a:solidFill>
                      <a:schemeClr val="tx1"/>
                    </a:solidFill>
                    <a:latin typeface="Aptos" panose="020B0004020202020204" pitchFamily="34" charset="0"/>
                  </a:rPr>
                  <a:t> </a:t>
                </a:r>
                <a:endParaRPr lang="en-US" sz="1050" b="1" dirty="0">
                  <a:solidFill>
                    <a:schemeClr val="tx1"/>
                  </a:solidFill>
                  <a:latin typeface="Aptos" panose="020B00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971568688"/>
        <c:crosses val="autoZero"/>
        <c:auto val="1"/>
        <c:lblAlgn val="ctr"/>
        <c:lblOffset val="100"/>
        <c:noMultiLvlLbl val="0"/>
      </c:catAx>
      <c:valAx>
        <c:axId val="97156868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en-US" sz="1050" b="1" dirty="0">
                    <a:solidFill>
                      <a:schemeClr val="tx1"/>
                    </a:solidFill>
                    <a:latin typeface="Aptos" panose="020B0004020202020204" pitchFamily="34" charset="0"/>
                  </a:rPr>
                  <a:t>PERCENTUALE RISCONTRI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it-IT"/>
          </a:p>
        </c:txPr>
        <c:crossAx val="91940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0T11:34:36.08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825750" y="566738"/>
            <a:ext cx="5043488" cy="2836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699" cy="3403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154976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715609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1pPr>
    <a:lvl2pPr marL="357805" algn="l" defTabSz="715609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2pPr>
    <a:lvl3pPr marL="715609" algn="l" defTabSz="715609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3pPr>
    <a:lvl4pPr marL="1073414" algn="l" defTabSz="715609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4pPr>
    <a:lvl5pPr marL="1431219" algn="l" defTabSz="715609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5pPr>
    <a:lvl6pPr marL="1789024" algn="l" defTabSz="715609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6pPr>
    <a:lvl7pPr marL="2146828" algn="l" defTabSz="715609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7pPr>
    <a:lvl8pPr marL="2504633" algn="l" defTabSz="715609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8pPr>
    <a:lvl9pPr marL="2862438" algn="l" defTabSz="715609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6135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>
          <a:extLst>
            <a:ext uri="{FF2B5EF4-FFF2-40B4-BE49-F238E27FC236}">
              <a16:creationId xmlns:a16="http://schemas.microsoft.com/office/drawing/2014/main" id="{B1E18E63-52E3-A363-27AF-CA20DEA11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>
            <a:extLst>
              <a:ext uri="{FF2B5EF4-FFF2-40B4-BE49-F238E27FC236}">
                <a16:creationId xmlns:a16="http://schemas.microsoft.com/office/drawing/2014/main" id="{62166169-0A6D-5282-D304-C5A757C4D7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27338" y="566738"/>
            <a:ext cx="5040312" cy="2836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>
            <a:extLst>
              <a:ext uri="{FF2B5EF4-FFF2-40B4-BE49-F238E27FC236}">
                <a16:creationId xmlns:a16="http://schemas.microsoft.com/office/drawing/2014/main" id="{3A4C7CDA-BD0E-2387-CA5B-64F18CA026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800" cy="340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7773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>
          <a:extLst>
            <a:ext uri="{FF2B5EF4-FFF2-40B4-BE49-F238E27FC236}">
              <a16:creationId xmlns:a16="http://schemas.microsoft.com/office/drawing/2014/main" id="{00363453-42C9-03F4-BA9E-6E3ED245F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>
            <a:extLst>
              <a:ext uri="{FF2B5EF4-FFF2-40B4-BE49-F238E27FC236}">
                <a16:creationId xmlns:a16="http://schemas.microsoft.com/office/drawing/2014/main" id="{685F3F2B-726F-6A9B-5102-0C48B5D51C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27338" y="566738"/>
            <a:ext cx="5040312" cy="2836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>
            <a:extLst>
              <a:ext uri="{FF2B5EF4-FFF2-40B4-BE49-F238E27FC236}">
                <a16:creationId xmlns:a16="http://schemas.microsoft.com/office/drawing/2014/main" id="{23480CC4-21AA-A3E5-0B6E-C43A00CC3F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800" cy="340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3712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>
          <a:extLst>
            <a:ext uri="{FF2B5EF4-FFF2-40B4-BE49-F238E27FC236}">
              <a16:creationId xmlns:a16="http://schemas.microsoft.com/office/drawing/2014/main" id="{4D4FDD46-47A7-61B7-89D0-FB2202608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>
            <a:extLst>
              <a:ext uri="{FF2B5EF4-FFF2-40B4-BE49-F238E27FC236}">
                <a16:creationId xmlns:a16="http://schemas.microsoft.com/office/drawing/2014/main" id="{C79B45C3-4EC9-9648-BB59-E9FF963A9C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27338" y="566738"/>
            <a:ext cx="5040312" cy="2836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>
            <a:extLst>
              <a:ext uri="{FF2B5EF4-FFF2-40B4-BE49-F238E27FC236}">
                <a16:creationId xmlns:a16="http://schemas.microsoft.com/office/drawing/2014/main" id="{3E814CEB-3132-1EB5-6F1C-10AC3967B7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800" cy="340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4166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>
          <a:extLst>
            <a:ext uri="{FF2B5EF4-FFF2-40B4-BE49-F238E27FC236}">
              <a16:creationId xmlns:a16="http://schemas.microsoft.com/office/drawing/2014/main" id="{F020A164-1674-870C-2DC7-545F742E4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>
            <a:extLst>
              <a:ext uri="{FF2B5EF4-FFF2-40B4-BE49-F238E27FC236}">
                <a16:creationId xmlns:a16="http://schemas.microsoft.com/office/drawing/2014/main" id="{FA2CC6C7-C9CC-7D34-0C02-7C4AB9E8B8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27338" y="566738"/>
            <a:ext cx="5040312" cy="2836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>
            <a:extLst>
              <a:ext uri="{FF2B5EF4-FFF2-40B4-BE49-F238E27FC236}">
                <a16:creationId xmlns:a16="http://schemas.microsoft.com/office/drawing/2014/main" id="{9FE94262-677D-DC14-D71D-CBE021462B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800" cy="340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2125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>
          <a:extLst>
            <a:ext uri="{FF2B5EF4-FFF2-40B4-BE49-F238E27FC236}">
              <a16:creationId xmlns:a16="http://schemas.microsoft.com/office/drawing/2014/main" id="{CEC4794C-096A-05CF-6BA9-430F2D3D0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>
            <a:extLst>
              <a:ext uri="{FF2B5EF4-FFF2-40B4-BE49-F238E27FC236}">
                <a16:creationId xmlns:a16="http://schemas.microsoft.com/office/drawing/2014/main" id="{E0673D8F-4786-5B45-077F-785CCDB10C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27338" y="566738"/>
            <a:ext cx="5040312" cy="2836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>
            <a:extLst>
              <a:ext uri="{FF2B5EF4-FFF2-40B4-BE49-F238E27FC236}">
                <a16:creationId xmlns:a16="http://schemas.microsoft.com/office/drawing/2014/main" id="{C3808E76-52B8-29A1-650F-EFC6C3CF4C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800" cy="340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146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>
          <a:extLst>
            <a:ext uri="{FF2B5EF4-FFF2-40B4-BE49-F238E27FC236}">
              <a16:creationId xmlns:a16="http://schemas.microsoft.com/office/drawing/2014/main" id="{11E767B9-B449-9887-4B8A-0520E46A7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>
            <a:extLst>
              <a:ext uri="{FF2B5EF4-FFF2-40B4-BE49-F238E27FC236}">
                <a16:creationId xmlns:a16="http://schemas.microsoft.com/office/drawing/2014/main" id="{4AE0C4D6-4D80-C619-ABE3-6279F3B801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27338" y="566738"/>
            <a:ext cx="5040312" cy="2836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>
            <a:extLst>
              <a:ext uri="{FF2B5EF4-FFF2-40B4-BE49-F238E27FC236}">
                <a16:creationId xmlns:a16="http://schemas.microsoft.com/office/drawing/2014/main" id="{5DAE90EF-D4A6-7D0B-A2AE-770BD3580F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800" cy="340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9583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>
          <a:extLst>
            <a:ext uri="{FF2B5EF4-FFF2-40B4-BE49-F238E27FC236}">
              <a16:creationId xmlns:a16="http://schemas.microsoft.com/office/drawing/2014/main" id="{11E767B9-B449-9887-4B8A-0520E46A7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>
            <a:extLst>
              <a:ext uri="{FF2B5EF4-FFF2-40B4-BE49-F238E27FC236}">
                <a16:creationId xmlns:a16="http://schemas.microsoft.com/office/drawing/2014/main" id="{4AE0C4D6-4D80-C619-ABE3-6279F3B801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27338" y="566738"/>
            <a:ext cx="5040312" cy="2836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>
            <a:extLst>
              <a:ext uri="{FF2B5EF4-FFF2-40B4-BE49-F238E27FC236}">
                <a16:creationId xmlns:a16="http://schemas.microsoft.com/office/drawing/2014/main" id="{5DAE90EF-D4A6-7D0B-A2AE-770BD3580F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800" cy="340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4919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>
          <a:extLst>
            <a:ext uri="{FF2B5EF4-FFF2-40B4-BE49-F238E27FC236}">
              <a16:creationId xmlns:a16="http://schemas.microsoft.com/office/drawing/2014/main" id="{666A0BB9-10AD-A6A0-AA16-16983D3F6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>
            <a:extLst>
              <a:ext uri="{FF2B5EF4-FFF2-40B4-BE49-F238E27FC236}">
                <a16:creationId xmlns:a16="http://schemas.microsoft.com/office/drawing/2014/main" id="{49F58B3F-E542-4CD4-E7B6-6552C0142E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27338" y="566738"/>
            <a:ext cx="5040312" cy="2836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>
            <a:extLst>
              <a:ext uri="{FF2B5EF4-FFF2-40B4-BE49-F238E27FC236}">
                <a16:creationId xmlns:a16="http://schemas.microsoft.com/office/drawing/2014/main" id="{A5366161-857A-6CEA-653B-BCC2F43ACF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800" cy="340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1211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>
          <a:extLst>
            <a:ext uri="{FF2B5EF4-FFF2-40B4-BE49-F238E27FC236}">
              <a16:creationId xmlns:a16="http://schemas.microsoft.com/office/drawing/2014/main" id="{00363453-42C9-03F4-BA9E-6E3ED245F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>
            <a:extLst>
              <a:ext uri="{FF2B5EF4-FFF2-40B4-BE49-F238E27FC236}">
                <a16:creationId xmlns:a16="http://schemas.microsoft.com/office/drawing/2014/main" id="{685F3F2B-726F-6A9B-5102-0C48B5D51C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27338" y="566738"/>
            <a:ext cx="5040312" cy="2836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>
            <a:extLst>
              <a:ext uri="{FF2B5EF4-FFF2-40B4-BE49-F238E27FC236}">
                <a16:creationId xmlns:a16="http://schemas.microsoft.com/office/drawing/2014/main" id="{23480CC4-21AA-A3E5-0B6E-C43A00CC3F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800" cy="340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9418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>
          <a:extLst>
            <a:ext uri="{FF2B5EF4-FFF2-40B4-BE49-F238E27FC236}">
              <a16:creationId xmlns:a16="http://schemas.microsoft.com/office/drawing/2014/main" id="{7BCF737E-53E8-5280-9E54-B56185F8F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>
            <a:extLst>
              <a:ext uri="{FF2B5EF4-FFF2-40B4-BE49-F238E27FC236}">
                <a16:creationId xmlns:a16="http://schemas.microsoft.com/office/drawing/2014/main" id="{2C583D26-D245-446D-AA01-C053B661B2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27338" y="566738"/>
            <a:ext cx="5040312" cy="2836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>
            <a:extLst>
              <a:ext uri="{FF2B5EF4-FFF2-40B4-BE49-F238E27FC236}">
                <a16:creationId xmlns:a16="http://schemas.microsoft.com/office/drawing/2014/main" id="{0B37A227-3A5D-91A0-3C64-646C87E063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800" cy="340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333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>
          <a:extLst>
            <a:ext uri="{FF2B5EF4-FFF2-40B4-BE49-F238E27FC236}">
              <a16:creationId xmlns:a16="http://schemas.microsoft.com/office/drawing/2014/main" id="{CEA510ED-7F8B-0638-DF16-710C04814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>
            <a:extLst>
              <a:ext uri="{FF2B5EF4-FFF2-40B4-BE49-F238E27FC236}">
                <a16:creationId xmlns:a16="http://schemas.microsoft.com/office/drawing/2014/main" id="{1AB16DFC-18A9-3914-F29F-B5A1DC894F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27338" y="566738"/>
            <a:ext cx="5040312" cy="2836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>
            <a:extLst>
              <a:ext uri="{FF2B5EF4-FFF2-40B4-BE49-F238E27FC236}">
                <a16:creationId xmlns:a16="http://schemas.microsoft.com/office/drawing/2014/main" id="{07C5CC70-0163-1132-F1DD-B3AC866ED8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800" cy="340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1268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>
          <a:extLst>
            <a:ext uri="{FF2B5EF4-FFF2-40B4-BE49-F238E27FC236}">
              <a16:creationId xmlns:a16="http://schemas.microsoft.com/office/drawing/2014/main" id="{C840905B-966D-7911-5E95-1068F4FC7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>
            <a:extLst>
              <a:ext uri="{FF2B5EF4-FFF2-40B4-BE49-F238E27FC236}">
                <a16:creationId xmlns:a16="http://schemas.microsoft.com/office/drawing/2014/main" id="{B6F46B03-EDEF-14BD-471E-59023BEB16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27338" y="566738"/>
            <a:ext cx="5040312" cy="2836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>
            <a:extLst>
              <a:ext uri="{FF2B5EF4-FFF2-40B4-BE49-F238E27FC236}">
                <a16:creationId xmlns:a16="http://schemas.microsoft.com/office/drawing/2014/main" id="{2FAD9E2C-2E80-178E-D770-667DE1AA54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800" cy="340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4967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>
          <a:extLst>
            <a:ext uri="{FF2B5EF4-FFF2-40B4-BE49-F238E27FC236}">
              <a16:creationId xmlns:a16="http://schemas.microsoft.com/office/drawing/2014/main" id="{36E914D1-6E15-A753-F1BB-AD184788A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>
            <a:extLst>
              <a:ext uri="{FF2B5EF4-FFF2-40B4-BE49-F238E27FC236}">
                <a16:creationId xmlns:a16="http://schemas.microsoft.com/office/drawing/2014/main" id="{24A8F754-84FA-6125-F86F-3EA6637183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27338" y="566738"/>
            <a:ext cx="5040312" cy="2836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>
            <a:extLst>
              <a:ext uri="{FF2B5EF4-FFF2-40B4-BE49-F238E27FC236}">
                <a16:creationId xmlns:a16="http://schemas.microsoft.com/office/drawing/2014/main" id="{EDFB5F92-B7A8-587D-96BC-B1BEA9FB66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800" cy="340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94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+ Testo grande + 2 colonn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22541" y="189697"/>
            <a:ext cx="6265796" cy="661874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2040">
                <a:solidFill>
                  <a:srgbClr val="0070C0"/>
                </a:solidFill>
                <a:latin typeface="Aptos" panose="020B0004020202020204" pitchFamily="34" charset="0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222543" y="1281174"/>
            <a:ext cx="6292558" cy="3570226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  <a:defRPr sz="1224">
                <a:solidFill>
                  <a:srgbClr val="000000"/>
                </a:solidFill>
                <a:latin typeface="Aptos" panose="020B0004020202020204" pitchFamily="34" charset="0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buFont typeface="Open Sans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buFont typeface="Open Sans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buFont typeface="Open Sans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buFont typeface="Open Sans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buFont typeface="Open Sans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buFont typeface="Open Sans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buFont typeface="Open Sans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buFont typeface="Open Sans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pic>
        <p:nvPicPr>
          <p:cNvPr id="3" name="Picture 2" descr="A blue and white wavy lines&#10;&#10;AI-generated content may be incorrect.">
            <a:extLst>
              <a:ext uri="{FF2B5EF4-FFF2-40B4-BE49-F238E27FC236}">
                <a16:creationId xmlns:a16="http://schemas.microsoft.com/office/drawing/2014/main" id="{77D97018-FEF2-F763-5CDD-A9AD692378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33286" y="0"/>
            <a:ext cx="3210713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370737" y="143410"/>
            <a:ext cx="8402523" cy="5337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5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299034" y="2171620"/>
            <a:ext cx="8545930" cy="10990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500" b="0" i="0" u="none" strike="noStrike" cap="none"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952" b="0" i="0" u="none" strike="noStrike" cap="none">
          <a:solidFill>
            <a:srgbClr val="000000"/>
          </a:solidFill>
          <a:latin typeface="Aptos" panose="020B0004020202020204" pitchFamily="34" charset="0"/>
          <a:ea typeface="Aptos" panose="020B0004020202020204" pitchFamily="34" charset="0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952" b="0" i="0" u="none" strike="noStrike" cap="none">
          <a:solidFill>
            <a:srgbClr val="000000"/>
          </a:solidFill>
          <a:latin typeface="Aptos" panose="020B0004020202020204" pitchFamily="34" charset="0"/>
          <a:ea typeface="Aptos" panose="020B0004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9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9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9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9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9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9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9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9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9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9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9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9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9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9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9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9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95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CFBA313-1C04-48F2-9A72-E5C1A456A21B}"/>
              </a:ext>
            </a:extLst>
          </p:cNvPr>
          <p:cNvSpPr/>
          <p:nvPr/>
        </p:nvSpPr>
        <p:spPr bwMode="auto">
          <a:xfrm>
            <a:off x="1087396" y="2579940"/>
            <a:ext cx="3306668" cy="283667"/>
          </a:xfrm>
          <a:prstGeom prst="rect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742943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it-IT" sz="2520" baseline="43000" dirty="0">
              <a:solidFill>
                <a:srgbClr val="818A93"/>
              </a:solidFill>
              <a:latin typeface="Open Sans" charset="0"/>
              <a:ea typeface="Open Sans" charset="0"/>
              <a:cs typeface="Open Sans" charset="0"/>
              <a:sym typeface="Open Sans" charset="0"/>
            </a:endParaRPr>
          </a:p>
        </p:txBody>
      </p:sp>
      <p:sp>
        <p:nvSpPr>
          <p:cNvPr id="12" name="Google Shape;18;p2">
            <a:extLst>
              <a:ext uri="{FF2B5EF4-FFF2-40B4-BE49-F238E27FC236}">
                <a16:creationId xmlns:a16="http://schemas.microsoft.com/office/drawing/2014/main" id="{F55C830F-AEC7-496A-BD9A-C4B1AE416856}"/>
              </a:ext>
            </a:extLst>
          </p:cNvPr>
          <p:cNvSpPr txBox="1"/>
          <p:nvPr/>
        </p:nvSpPr>
        <p:spPr>
          <a:xfrm>
            <a:off x="247702" y="4292370"/>
            <a:ext cx="1928501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noAutofit/>
          </a:bodyPr>
          <a:lstStyle/>
          <a:p>
            <a:pPr defTabSz="822960">
              <a:buClr>
                <a:srgbClr val="000000"/>
              </a:buClr>
              <a:defRPr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Open Sans"/>
                <a:cs typeface="Open Sans"/>
                <a:sym typeface="Open Sans"/>
              </a:rPr>
              <a:t>25 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Open Sans"/>
                <a:cs typeface="Open Sans"/>
                <a:sym typeface="Open Sans"/>
              </a:rPr>
              <a:t>novembre 2025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Aptos" panose="020B0004020202020204" pitchFamily="34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3" name="Google Shape;258;p37">
            <a:extLst>
              <a:ext uri="{FF2B5EF4-FFF2-40B4-BE49-F238E27FC236}">
                <a16:creationId xmlns:a16="http://schemas.microsoft.com/office/drawing/2014/main" id="{5FA2F7CB-ECEA-40FE-BAD5-0CE1B3BA23A8}"/>
              </a:ext>
            </a:extLst>
          </p:cNvPr>
          <p:cNvSpPr txBox="1">
            <a:spLocks/>
          </p:cNvSpPr>
          <p:nvPr/>
        </p:nvSpPr>
        <p:spPr bwMode="auto">
          <a:xfrm>
            <a:off x="198465" y="1940726"/>
            <a:ext cx="6749640" cy="102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spcFirstLastPara="1" vert="horz" wrap="square" lIns="109710" tIns="109710" rIns="109710" bIns="109710" numCol="1" anchor="b" anchorCtr="0" compatLnSpc="1">
            <a:prstTxWarp prst="textNoShape">
              <a:avLst/>
            </a:prstTxWarp>
            <a:noAutofit/>
          </a:bodyPr>
          <a:lstStyle>
            <a:lvl1pPr lvl="0" algn="ctr" defTabSz="412750" rtl="0" eaLnBrk="0" fontAlgn="base" hangingPunct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 sz="4800" kern="1200">
                <a:solidFill>
                  <a:srgbClr val="3F4347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 algn="ctr" defTabSz="412750" rtl="0" eaLnBrk="0" fontAlgn="base" hangingPunct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 sz="4800">
                <a:solidFill>
                  <a:srgbClr val="3F4347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 algn="ctr" defTabSz="412750" rtl="0" eaLnBrk="0" fontAlgn="base" hangingPunct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 sz="4800">
                <a:solidFill>
                  <a:srgbClr val="3F4347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 algn="ctr" defTabSz="412750" rtl="0" eaLnBrk="0" fontAlgn="base" hangingPunct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 sz="4800">
                <a:solidFill>
                  <a:srgbClr val="3F4347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 algn="ctr" defTabSz="412750" rtl="0" eaLnBrk="0" fontAlgn="base" hangingPunct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 sz="4800">
                <a:solidFill>
                  <a:srgbClr val="3F4347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marL="228600" lvl="5" algn="ctr" defTabSz="412750" rtl="0" fontAlgn="base" hangingPunct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 sz="4800">
                <a:solidFill>
                  <a:srgbClr val="3F4347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marL="457200" lvl="6" algn="ctr" defTabSz="412750" rtl="0" fontAlgn="base" hangingPunct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 sz="4800">
                <a:solidFill>
                  <a:srgbClr val="3F4347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marL="685800" lvl="7" algn="ctr" defTabSz="412750" rtl="0" fontAlgn="base" hangingPunct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 sz="4800">
                <a:solidFill>
                  <a:srgbClr val="3F4347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L="914400" lvl="8" algn="ctr" defTabSz="412750" rtl="0" fontAlgn="base" hangingPunct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 sz="4800">
                <a:solidFill>
                  <a:srgbClr val="3F4347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pPr algn="l" defTabSz="371471">
              <a:defRPr/>
            </a:pPr>
            <a:endParaRPr lang="it-IT" sz="2800" dirty="0"/>
          </a:p>
        </p:txBody>
      </p:sp>
      <p:sp>
        <p:nvSpPr>
          <p:cNvPr id="10" name="Google Shape;258;p37">
            <a:extLst>
              <a:ext uri="{FF2B5EF4-FFF2-40B4-BE49-F238E27FC236}">
                <a16:creationId xmlns:a16="http://schemas.microsoft.com/office/drawing/2014/main" id="{130CF2FC-643D-4CF0-A831-0E39E087FD45}"/>
              </a:ext>
            </a:extLst>
          </p:cNvPr>
          <p:cNvSpPr txBox="1">
            <a:spLocks/>
          </p:cNvSpPr>
          <p:nvPr/>
        </p:nvSpPr>
        <p:spPr bwMode="auto">
          <a:xfrm>
            <a:off x="247702" y="1150508"/>
            <a:ext cx="7524698" cy="207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spcFirstLastPara="1" vert="horz" wrap="square" lIns="109710" tIns="109710" rIns="109710" bIns="109710" numCol="1" anchor="b" anchorCtr="0" compatLnSpc="1">
            <a:prstTxWarp prst="textNoShape">
              <a:avLst/>
            </a:prstTxWarp>
            <a:noAutofit/>
          </a:bodyPr>
          <a:lstStyle>
            <a:lvl1pPr lvl="0" algn="ctr" defTabSz="412750" rtl="0" eaLnBrk="0" fontAlgn="base" hangingPunct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 sz="4800" kern="1200">
                <a:solidFill>
                  <a:srgbClr val="3F4347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 algn="ctr" defTabSz="412750" rtl="0" eaLnBrk="0" fontAlgn="base" hangingPunct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 sz="4800">
                <a:solidFill>
                  <a:srgbClr val="3F4347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 algn="ctr" defTabSz="412750" rtl="0" eaLnBrk="0" fontAlgn="base" hangingPunct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 sz="4800">
                <a:solidFill>
                  <a:srgbClr val="3F4347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 algn="ctr" defTabSz="412750" rtl="0" eaLnBrk="0" fontAlgn="base" hangingPunct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 sz="4800">
                <a:solidFill>
                  <a:srgbClr val="3F4347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 algn="ctr" defTabSz="412750" rtl="0" eaLnBrk="0" fontAlgn="base" hangingPunct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 sz="4800">
                <a:solidFill>
                  <a:srgbClr val="3F4347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marL="228600" lvl="5" algn="ctr" defTabSz="412750" rtl="0" fontAlgn="base" hangingPunct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 sz="4800">
                <a:solidFill>
                  <a:srgbClr val="3F4347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marL="457200" lvl="6" algn="ctr" defTabSz="412750" rtl="0" fontAlgn="base" hangingPunct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 sz="4800">
                <a:solidFill>
                  <a:srgbClr val="3F4347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marL="685800" lvl="7" algn="ctr" defTabSz="412750" rtl="0" fontAlgn="base" hangingPunct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 sz="4800">
                <a:solidFill>
                  <a:srgbClr val="3F4347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L="914400" lvl="8" algn="ctr" defTabSz="412750" rtl="0" fontAlgn="base" hangingPunct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 sz="4800">
                <a:solidFill>
                  <a:srgbClr val="3F4347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pPr algn="l" defTabSz="371471">
              <a:defRPr/>
            </a:pPr>
            <a:r>
              <a:rPr lang="it-IT" sz="3600" b="1" dirty="0" smtClean="0">
                <a:solidFill>
                  <a:srgbClr val="002060"/>
                </a:solidFill>
                <a:latin typeface="Aptos" panose="020B0004020202020204" pitchFamily="34" charset="0"/>
                <a:ea typeface="Open Sans"/>
                <a:cs typeface="Open Sans"/>
                <a:sym typeface="Open Sans"/>
              </a:rPr>
              <a:t>Il Database Unico Ambientale (</a:t>
            </a:r>
            <a:r>
              <a:rPr lang="it-IT" sz="3600" b="1" dirty="0">
                <a:solidFill>
                  <a:srgbClr val="002060"/>
                </a:solidFill>
                <a:latin typeface="Aptos" panose="020B0004020202020204" pitchFamily="34" charset="0"/>
                <a:ea typeface="Open Sans"/>
                <a:cs typeface="Open Sans"/>
                <a:sym typeface="Open Sans"/>
              </a:rPr>
              <a:t>D</a:t>
            </a:r>
            <a:r>
              <a:rPr lang="it-IT" sz="3600" b="1" dirty="0" smtClean="0">
                <a:solidFill>
                  <a:srgbClr val="002060"/>
                </a:solidFill>
                <a:latin typeface="Aptos" panose="020B0004020202020204" pitchFamily="34" charset="0"/>
                <a:ea typeface="Open Sans"/>
                <a:cs typeface="Open Sans"/>
                <a:sym typeface="Open Sans"/>
              </a:rPr>
              <a:t>UA)</a:t>
            </a:r>
            <a:endParaRPr lang="it-IT" sz="3600" b="1" baseline="30000" dirty="0">
              <a:solidFill>
                <a:srgbClr val="002060"/>
              </a:solidFill>
              <a:latin typeface="Aptos" panose="020B0004020202020204" pitchFamily="34" charset="0"/>
              <a:ea typeface="Open Sans"/>
              <a:cs typeface="Open Sans"/>
              <a:sym typeface="Open Sans"/>
            </a:endParaRPr>
          </a:p>
          <a:p>
            <a:pPr algn="l" defTabSz="371471">
              <a:defRPr/>
            </a:pPr>
            <a:endParaRPr lang="it-IT" sz="3600" b="1" baseline="30000" dirty="0">
              <a:solidFill>
                <a:srgbClr val="002060"/>
              </a:solidFill>
              <a:latin typeface="Aptos" panose="020B0004020202020204" pitchFamily="34" charset="0"/>
              <a:ea typeface="Open Sans"/>
              <a:cs typeface="Open Sans"/>
              <a:sym typeface="Open Sans"/>
            </a:endParaRPr>
          </a:p>
          <a:p>
            <a:pPr algn="l" defTabSz="371471">
              <a:defRPr/>
            </a:pPr>
            <a:endParaRPr lang="it-IT" sz="3600" b="1" baseline="30000" dirty="0">
              <a:solidFill>
                <a:srgbClr val="002060"/>
              </a:solidFill>
              <a:latin typeface="Aptos" panose="020B0004020202020204" pitchFamily="34" charset="0"/>
              <a:ea typeface="Open Sans"/>
              <a:cs typeface="Open Sans"/>
              <a:sym typeface="Open Sans"/>
            </a:endParaRPr>
          </a:p>
        </p:txBody>
      </p:sp>
      <p:pic>
        <p:nvPicPr>
          <p:cNvPr id="3" name="Immagine 18" descr="Immagine che contiene testo&#10;&#10;Descrizione generata automaticamente">
            <a:extLst>
              <a:ext uri="{FF2B5EF4-FFF2-40B4-BE49-F238E27FC236}">
                <a16:creationId xmlns:a16="http://schemas.microsoft.com/office/drawing/2014/main" id="{2C14EFC7-1A0D-DE28-EF5D-DE49ADCF8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-426" r="29311" b="426"/>
          <a:stretch>
            <a:fillRect/>
          </a:stretch>
        </p:blipFill>
        <p:spPr bwMode="auto">
          <a:xfrm>
            <a:off x="3295797" y="217335"/>
            <a:ext cx="573405" cy="91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1" descr="Immagine che contiene testo&#10;&#10;Descrizione generata automaticamente">
            <a:extLst>
              <a:ext uri="{FF2B5EF4-FFF2-40B4-BE49-F238E27FC236}">
                <a16:creationId xmlns:a16="http://schemas.microsoft.com/office/drawing/2014/main" id="{3E933499-F6A7-5CF2-9744-551594A60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2"/>
          <a:stretch>
            <a:fillRect/>
          </a:stretch>
        </p:blipFill>
        <p:spPr bwMode="auto">
          <a:xfrm>
            <a:off x="4410222" y="284010"/>
            <a:ext cx="2232660" cy="583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2">
            <a:extLst>
              <a:ext uri="{FF2B5EF4-FFF2-40B4-BE49-F238E27FC236}">
                <a16:creationId xmlns:a16="http://schemas.microsoft.com/office/drawing/2014/main" id="{767FD4A3-8BAA-CCFB-6A94-EFA3186725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52" y="307505"/>
            <a:ext cx="203835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8;p2">
            <a:extLst>
              <a:ext uri="{FF2B5EF4-FFF2-40B4-BE49-F238E27FC236}">
                <a16:creationId xmlns:a16="http://schemas.microsoft.com/office/drawing/2014/main" id="{F55C830F-AEC7-496A-BD9A-C4B1AE416856}"/>
              </a:ext>
            </a:extLst>
          </p:cNvPr>
          <p:cNvSpPr txBox="1"/>
          <p:nvPr/>
        </p:nvSpPr>
        <p:spPr>
          <a:xfrm>
            <a:off x="4269507" y="2330516"/>
            <a:ext cx="1928501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noAutofit/>
          </a:bodyPr>
          <a:lstStyle/>
          <a:p>
            <a:pPr defTabSz="822960">
              <a:buClr>
                <a:srgbClr val="000000"/>
              </a:buClr>
              <a:defRPr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Open Sans"/>
                <a:cs typeface="Open Sans"/>
                <a:sym typeface="Open Sans"/>
              </a:rPr>
              <a:t>Paolo de Alti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Aptos" panose="020B0004020202020204" pitchFamily="34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4" name="Google Shape;18;p2">
            <a:extLst>
              <a:ext uri="{FF2B5EF4-FFF2-40B4-BE49-F238E27FC236}">
                <a16:creationId xmlns:a16="http://schemas.microsoft.com/office/drawing/2014/main" id="{F55C830F-AEC7-496A-BD9A-C4B1AE416856}"/>
              </a:ext>
            </a:extLst>
          </p:cNvPr>
          <p:cNvSpPr txBox="1"/>
          <p:nvPr/>
        </p:nvSpPr>
        <p:spPr>
          <a:xfrm>
            <a:off x="4269506" y="2635052"/>
            <a:ext cx="2260834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noAutofit/>
          </a:bodyPr>
          <a:lstStyle/>
          <a:p>
            <a:pPr defTabSz="822960">
              <a:buClr>
                <a:srgbClr val="000000"/>
              </a:buClr>
              <a:defRPr/>
            </a:pPr>
            <a:r>
              <a:rPr lang="it-IT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Open Sans"/>
                <a:cs typeface="Open Sans"/>
                <a:sym typeface="Open Sans"/>
              </a:rPr>
              <a:t>Direttore del Servizio gestione risorse idriche della Regione Autonoma Friuli Venezia Giulia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Aptos" panose="020B0004020202020204" pitchFamily="34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5" name="Google Shape;18;p2">
            <a:extLst>
              <a:ext uri="{FF2B5EF4-FFF2-40B4-BE49-F238E27FC236}">
                <a16:creationId xmlns:a16="http://schemas.microsoft.com/office/drawing/2014/main" id="{F55C830F-AEC7-496A-BD9A-C4B1AE416856}"/>
              </a:ext>
            </a:extLst>
          </p:cNvPr>
          <p:cNvSpPr txBox="1"/>
          <p:nvPr/>
        </p:nvSpPr>
        <p:spPr>
          <a:xfrm>
            <a:off x="4269505" y="3484170"/>
            <a:ext cx="1928501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noAutofit/>
          </a:bodyPr>
          <a:lstStyle/>
          <a:p>
            <a:pPr defTabSz="822960">
              <a:buClr>
                <a:srgbClr val="000000"/>
              </a:buClr>
              <a:defRPr/>
            </a:pP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Open Sans"/>
                <a:cs typeface="Open Sans"/>
                <a:sym typeface="Open Sans"/>
              </a:rPr>
              <a:t>Massimo Ramani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Aptos" panose="020B0004020202020204" pitchFamily="34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6" name="Google Shape;18;p2">
            <a:extLst>
              <a:ext uri="{FF2B5EF4-FFF2-40B4-BE49-F238E27FC236}">
                <a16:creationId xmlns:a16="http://schemas.microsoft.com/office/drawing/2014/main" id="{F55C830F-AEC7-496A-BD9A-C4B1AE416856}"/>
              </a:ext>
            </a:extLst>
          </p:cNvPr>
          <p:cNvSpPr txBox="1"/>
          <p:nvPr/>
        </p:nvSpPr>
        <p:spPr>
          <a:xfrm>
            <a:off x="4269504" y="3771088"/>
            <a:ext cx="2373378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noAutofit/>
          </a:bodyPr>
          <a:lstStyle/>
          <a:p>
            <a:pPr defTabSz="822960">
              <a:buClr>
                <a:srgbClr val="000000"/>
              </a:buClr>
              <a:defRPr/>
            </a:pPr>
            <a:r>
              <a:rPr lang="it-IT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Open Sans"/>
                <a:cs typeface="Open Sans"/>
                <a:sym typeface="Open Sans"/>
              </a:rPr>
              <a:t>Posizione organizzativa dati ambientali </a:t>
            </a:r>
            <a:r>
              <a:rPr lang="it-I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Open Sans"/>
                <a:cs typeface="Open Sans"/>
                <a:sym typeface="Open Sans"/>
              </a:rPr>
              <a:t>del Servizio gestione risorse idriche</a:t>
            </a:r>
            <a:r>
              <a:rPr lang="it-IT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Open Sans"/>
                <a:cs typeface="Open Sans"/>
                <a:sym typeface="Open Sans"/>
              </a:rPr>
              <a:t> 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Aptos" panose="020B0004020202020204" pitchFamily="34" charset="0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58954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>
          <a:extLst>
            <a:ext uri="{FF2B5EF4-FFF2-40B4-BE49-F238E27FC236}">
              <a16:creationId xmlns:a16="http://schemas.microsoft.com/office/drawing/2014/main" id="{E3BC9479-C53B-F7A8-4867-55B1446B1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78">
            <a:extLst>
              <a:ext uri="{FF2B5EF4-FFF2-40B4-BE49-F238E27FC236}">
                <a16:creationId xmlns:a16="http://schemas.microsoft.com/office/drawing/2014/main" id="{D45CBD85-3F57-D71E-4D1F-4E8120254F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7657" y="198742"/>
            <a:ext cx="8817774" cy="661874"/>
          </a:xfrm>
          <a:prstGeom prst="rect">
            <a:avLst/>
          </a:prstGeom>
        </p:spPr>
        <p:txBody>
          <a:bodyPr lIns="62178" tIns="62178" rIns="62178" bIns="62178" anchor="t" anchorCtr="0">
            <a:noAutofit/>
          </a:bodyPr>
          <a:lstStyle/>
          <a:p>
            <a:r>
              <a:rPr lang="it-IT" sz="2800" dirty="0">
                <a:solidFill>
                  <a:srgbClr val="002060"/>
                </a:solidFill>
              </a:rPr>
              <a:t>Stato </a:t>
            </a:r>
            <a:r>
              <a:rPr lang="it-IT" sz="2800" dirty="0" smtClean="0">
                <a:solidFill>
                  <a:srgbClr val="002060"/>
                </a:solidFill>
              </a:rPr>
              <a:t>elaborazione </a:t>
            </a:r>
            <a:r>
              <a:rPr lang="it-IT" sz="2800" dirty="0">
                <a:solidFill>
                  <a:srgbClr val="002060"/>
                </a:solidFill>
              </a:rPr>
              <a:t>dati </a:t>
            </a:r>
            <a:r>
              <a:rPr lang="it-IT" sz="2800" dirty="0" smtClean="0">
                <a:solidFill>
                  <a:srgbClr val="002060"/>
                </a:solidFill>
              </a:rPr>
              <a:t>ambientali</a:t>
            </a:r>
            <a:r>
              <a:rPr lang="it-IT" sz="2800" b="0" dirty="0">
                <a:solidFill>
                  <a:schemeClr val="tx1"/>
                </a:solidFill>
              </a:rPr>
              <a:t/>
            </a:r>
            <a:br>
              <a:rPr lang="it-IT" sz="2800" b="0" dirty="0">
                <a:solidFill>
                  <a:schemeClr val="tx1"/>
                </a:solidFill>
              </a:rPr>
            </a:br>
            <a:endParaRPr lang="it-IT" sz="2800" dirty="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sp>
        <p:nvSpPr>
          <p:cNvPr id="4" name="Shape 178">
            <a:extLst>
              <a:ext uri="{FF2B5EF4-FFF2-40B4-BE49-F238E27FC236}">
                <a16:creationId xmlns:a16="http://schemas.microsoft.com/office/drawing/2014/main" id="{56C99045-8814-38DF-5918-A9430D6426DB}"/>
              </a:ext>
            </a:extLst>
          </p:cNvPr>
          <p:cNvSpPr txBox="1">
            <a:spLocks/>
          </p:cNvSpPr>
          <p:nvPr/>
        </p:nvSpPr>
        <p:spPr>
          <a:xfrm>
            <a:off x="297657" y="737278"/>
            <a:ext cx="7303293" cy="3956902"/>
          </a:xfrm>
          <a:prstGeom prst="rect">
            <a:avLst/>
          </a:prstGeom>
          <a:noFill/>
          <a:ln>
            <a:noFill/>
          </a:ln>
        </p:spPr>
        <p:txBody>
          <a:bodyPr lIns="62178" tIns="62178" rIns="62178" bIns="6217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i="0" u="none" strike="noStrike" cap="none">
                <a:solidFill>
                  <a:srgbClr val="D9003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pPr marL="288000" indent="-288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/>
                </a:solidFill>
                <a:latin typeface="Aptos" panose="020B0004020202020204" pitchFamily="34" charset="0"/>
              </a:rPr>
              <a:t>209 pratiche AIA e 4.640 pratiche AUA elaborate            </a:t>
            </a:r>
            <a:endParaRPr lang="it-IT" sz="1800" dirty="0" smtClean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288000" indent="-288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chemeClr val="tx1"/>
                </a:solidFill>
                <a:latin typeface="Aptos" panose="020B0004020202020204" pitchFamily="34" charset="0"/>
              </a:rPr>
              <a:t>3 </a:t>
            </a:r>
            <a:r>
              <a:rPr lang="it-IT" sz="1800" dirty="0">
                <a:solidFill>
                  <a:schemeClr val="tx1"/>
                </a:solidFill>
                <a:latin typeface="Aptos" panose="020B0004020202020204" pitchFamily="34" charset="0"/>
              </a:rPr>
              <a:t>database GIS integrati</a:t>
            </a:r>
            <a:r>
              <a:rPr lang="it-IT" sz="1800" b="0" dirty="0">
                <a:solidFill>
                  <a:schemeClr val="tx1"/>
                </a:solidFill>
                <a:latin typeface="Aptos" panose="020B0004020202020204" pitchFamily="34" charset="0"/>
              </a:rPr>
              <a:t>: AIA, AUA e impianti di depurazione</a:t>
            </a:r>
          </a:p>
          <a:p>
            <a:pPr marL="288000" indent="-288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/>
                </a:solidFill>
                <a:latin typeface="Aptos" panose="020B0004020202020204" pitchFamily="34" charset="0"/>
              </a:rPr>
              <a:t>Database Access </a:t>
            </a:r>
            <a:r>
              <a:rPr lang="it-IT" sz="1800" b="0" dirty="0">
                <a:solidFill>
                  <a:schemeClr val="tx1"/>
                </a:solidFill>
                <a:latin typeface="Aptos" panose="020B0004020202020204" pitchFamily="34" charset="0"/>
              </a:rPr>
              <a:t>(AUA e INIT) integrato e georefenziato</a:t>
            </a:r>
          </a:p>
          <a:p>
            <a:pPr marL="288000" indent="-288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/>
                </a:solidFill>
                <a:latin typeface="Aptos" panose="020B0004020202020204" pitchFamily="34" charset="0"/>
              </a:rPr>
              <a:t>Database emissioni in atmosfera </a:t>
            </a:r>
            <a:r>
              <a:rPr lang="it-IT" sz="1800" b="0" dirty="0">
                <a:solidFill>
                  <a:schemeClr val="tx1"/>
                </a:solidFill>
                <a:latin typeface="Aptos" panose="020B0004020202020204" pitchFamily="34" charset="0"/>
              </a:rPr>
              <a:t>(AUA – province di TS, UD e GO) integrato e </a:t>
            </a:r>
            <a:r>
              <a:rPr lang="it-IT" sz="1800" b="0" dirty="0" err="1" smtClean="0">
                <a:solidFill>
                  <a:schemeClr val="tx1"/>
                </a:solidFill>
                <a:latin typeface="Aptos" panose="020B0004020202020204" pitchFamily="34" charset="0"/>
              </a:rPr>
              <a:t>georeferenziato</a:t>
            </a:r>
            <a:endParaRPr lang="it-IT" sz="1800" b="0" dirty="0" smtClean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288000" indent="-288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/>
                </a:solidFill>
                <a:latin typeface="Aptos" panose="020B0004020202020204" pitchFamily="34" charset="0"/>
              </a:rPr>
              <a:t>Dati inquinanti AICA su scarichi, emissioni e piezometri </a:t>
            </a:r>
            <a:r>
              <a:rPr lang="it-IT" sz="1800" b="0" dirty="0">
                <a:solidFill>
                  <a:schemeClr val="tx1"/>
                </a:solidFill>
                <a:latin typeface="Aptos" panose="020B0004020202020204" pitchFamily="34" charset="0"/>
              </a:rPr>
              <a:t>armonizzati e </a:t>
            </a:r>
            <a:r>
              <a:rPr lang="it-IT" sz="1800" b="0" dirty="0" err="1">
                <a:solidFill>
                  <a:schemeClr val="tx1"/>
                </a:solidFill>
                <a:latin typeface="Aptos" panose="020B0004020202020204" pitchFamily="34" charset="0"/>
              </a:rPr>
              <a:t>georeferenziati</a:t>
            </a:r>
            <a:r>
              <a:rPr lang="it-IT" sz="1800" b="0" dirty="0">
                <a:solidFill>
                  <a:schemeClr val="tx1"/>
                </a:solidFill>
                <a:latin typeface="Aptos" panose="020B0004020202020204" pitchFamily="34" charset="0"/>
              </a:rPr>
              <a:t> con le informazioni di AIA e depuratori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it-IT" sz="1800" b="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441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>
          <a:extLst>
            <a:ext uri="{FF2B5EF4-FFF2-40B4-BE49-F238E27FC236}">
              <a16:creationId xmlns:a16="http://schemas.microsoft.com/office/drawing/2014/main" id="{ED1FF0B0-C23B-B7A6-F062-C658C56DD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>
            <a:extLst>
              <a:ext uri="{FF2B5EF4-FFF2-40B4-BE49-F238E27FC236}">
                <a16:creationId xmlns:a16="http://schemas.microsoft.com/office/drawing/2014/main" id="{702A0596-3499-B03B-4530-1F80362642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3437" y="227013"/>
            <a:ext cx="6778576" cy="661874"/>
          </a:xfrm>
          <a:prstGeom prst="rect">
            <a:avLst/>
          </a:prstGeom>
        </p:spPr>
        <p:txBody>
          <a:bodyPr lIns="62178" tIns="62178" rIns="62178" bIns="62178" anchor="t" anchorCtr="0">
            <a:noAutofit/>
          </a:bodyPr>
          <a:lstStyle/>
          <a:p>
            <a:r>
              <a:rPr lang="it-IT" sz="2800" dirty="0" smtClean="0">
                <a:solidFill>
                  <a:srgbClr val="002060"/>
                </a:solidFill>
                <a:latin typeface="Aptos" panose="020B0004020202020204" pitchFamily="34" charset="0"/>
              </a:rPr>
              <a:t>Interoperabilità : REST API</a:t>
            </a:r>
            <a:endParaRPr lang="it-IT" sz="2800" dirty="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22EF87-6B0F-2B9C-11F2-2B51CFD92D4F}"/>
              </a:ext>
            </a:extLst>
          </p:cNvPr>
          <p:cNvSpPr txBox="1"/>
          <p:nvPr/>
        </p:nvSpPr>
        <p:spPr>
          <a:xfrm>
            <a:off x="515522" y="4493114"/>
            <a:ext cx="910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ptos" panose="020B00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DUA</a:t>
            </a:r>
          </a:p>
        </p:txBody>
      </p:sp>
      <p:pic>
        <p:nvPicPr>
          <p:cNvPr id="19" name="Picture 18" descr="A blue cylinder with black background&#10;&#10;AI-generated content may be incorrect.">
            <a:extLst>
              <a:ext uri="{FF2B5EF4-FFF2-40B4-BE49-F238E27FC236}">
                <a16:creationId xmlns:a16="http://schemas.microsoft.com/office/drawing/2014/main" id="{F55BE3DF-5709-ED4E-7C97-499986982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35" y="3256294"/>
            <a:ext cx="1702703" cy="1440000"/>
          </a:xfrm>
          <a:prstGeom prst="rect">
            <a:avLst/>
          </a:prstGeom>
        </p:spPr>
      </p:pic>
      <p:sp>
        <p:nvSpPr>
          <p:cNvPr id="31" name="Freccia in giù 30"/>
          <p:cNvSpPr/>
          <p:nvPr/>
        </p:nvSpPr>
        <p:spPr>
          <a:xfrm rot="16200000">
            <a:off x="2032461" y="3402252"/>
            <a:ext cx="203570" cy="9875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/>
          <p:cNvSpPr txBox="1"/>
          <p:nvPr/>
        </p:nvSpPr>
        <p:spPr>
          <a:xfrm>
            <a:off x="2650700" y="3765518"/>
            <a:ext cx="526106" cy="2609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GISA</a:t>
            </a:r>
            <a:endParaRPr lang="it-IT" b="1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664601" y="1801012"/>
            <a:ext cx="612668" cy="2609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AGILE</a:t>
            </a:r>
            <a:endParaRPr lang="it-IT" b="1" dirty="0"/>
          </a:p>
        </p:txBody>
      </p:sp>
      <p:sp>
        <p:nvSpPr>
          <p:cNvPr id="42" name="Freccia in giù 41"/>
          <p:cNvSpPr/>
          <p:nvPr/>
        </p:nvSpPr>
        <p:spPr>
          <a:xfrm>
            <a:off x="698276" y="2140674"/>
            <a:ext cx="203570" cy="9875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Freccia in giù 43"/>
          <p:cNvSpPr/>
          <p:nvPr/>
        </p:nvSpPr>
        <p:spPr>
          <a:xfrm rot="10800000">
            <a:off x="1047948" y="2125241"/>
            <a:ext cx="203570" cy="9875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CasellaDiTesto 44"/>
          <p:cNvSpPr txBox="1"/>
          <p:nvPr/>
        </p:nvSpPr>
        <p:spPr>
          <a:xfrm>
            <a:off x="1860876" y="3592307"/>
            <a:ext cx="473206" cy="2609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GET</a:t>
            </a:r>
            <a:endParaRPr lang="it-IT" b="1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2640273" y="3997789"/>
            <a:ext cx="580608" cy="2609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ARPA</a:t>
            </a:r>
            <a:endParaRPr lang="it-IT" b="1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2640273" y="4230060"/>
            <a:ext cx="325730" cy="2609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…</a:t>
            </a:r>
            <a:endParaRPr lang="it-IT" b="1" dirty="0"/>
          </a:p>
        </p:txBody>
      </p:sp>
      <p:sp>
        <p:nvSpPr>
          <p:cNvPr id="49" name="CasellaDiTesto 48"/>
          <p:cNvSpPr txBox="1"/>
          <p:nvPr/>
        </p:nvSpPr>
        <p:spPr>
          <a:xfrm rot="16200000">
            <a:off x="1085088" y="2503940"/>
            <a:ext cx="473206" cy="2609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GET</a:t>
            </a:r>
            <a:endParaRPr lang="it-IT" b="1" dirty="0"/>
          </a:p>
        </p:txBody>
      </p:sp>
      <p:sp>
        <p:nvSpPr>
          <p:cNvPr id="50" name="CasellaDiTesto 49"/>
          <p:cNvSpPr txBox="1"/>
          <p:nvPr/>
        </p:nvSpPr>
        <p:spPr>
          <a:xfrm rot="16200000">
            <a:off x="-209139" y="2449466"/>
            <a:ext cx="1476686" cy="2609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POST,PUT,DELETE</a:t>
            </a:r>
            <a:endParaRPr lang="it-IT" b="1" dirty="0"/>
          </a:p>
        </p:txBody>
      </p:sp>
      <p:sp>
        <p:nvSpPr>
          <p:cNvPr id="52" name="Shape 178">
            <a:extLst>
              <a:ext uri="{FF2B5EF4-FFF2-40B4-BE49-F238E27FC236}">
                <a16:creationId xmlns:a16="http://schemas.microsoft.com/office/drawing/2014/main" id="{87902F9F-E3F2-F6BF-C174-6A3355217D75}"/>
              </a:ext>
            </a:extLst>
          </p:cNvPr>
          <p:cNvSpPr txBox="1">
            <a:spLocks/>
          </p:cNvSpPr>
          <p:nvPr/>
        </p:nvSpPr>
        <p:spPr>
          <a:xfrm>
            <a:off x="303437" y="730544"/>
            <a:ext cx="5624153" cy="687168"/>
          </a:xfrm>
          <a:prstGeom prst="rect">
            <a:avLst/>
          </a:prstGeom>
          <a:noFill/>
          <a:ln>
            <a:noFill/>
          </a:ln>
        </p:spPr>
        <p:txBody>
          <a:bodyPr lIns="62178" tIns="62178" rIns="62178" bIns="6217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i="0" u="none" strike="noStrike" cap="none">
                <a:solidFill>
                  <a:srgbClr val="D9003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1800" dirty="0" smtClean="0">
                <a:solidFill>
                  <a:schemeClr val="tx1"/>
                </a:solidFill>
                <a:latin typeface="Aptos" panose="020B0004020202020204" pitchFamily="34" charset="0"/>
              </a:rPr>
              <a:t>Sono dei servizi web che permettono la comunicazione di dati tra diversi sistemi attraverso delle richieste </a:t>
            </a:r>
            <a:r>
              <a:rPr lang="it-IT" sz="1800" dirty="0" err="1" smtClean="0">
                <a:solidFill>
                  <a:schemeClr val="tx1"/>
                </a:solidFill>
                <a:latin typeface="Aptos" panose="020B0004020202020204" pitchFamily="34" charset="0"/>
              </a:rPr>
              <a:t>https</a:t>
            </a:r>
            <a:endParaRPr lang="it-IT" sz="18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53" name="Shape 178">
            <a:extLst>
              <a:ext uri="{FF2B5EF4-FFF2-40B4-BE49-F238E27FC236}">
                <a16:creationId xmlns:a16="http://schemas.microsoft.com/office/drawing/2014/main" id="{87902F9F-E3F2-F6BF-C174-6A3355217D75}"/>
              </a:ext>
            </a:extLst>
          </p:cNvPr>
          <p:cNvSpPr txBox="1">
            <a:spLocks/>
          </p:cNvSpPr>
          <p:nvPr/>
        </p:nvSpPr>
        <p:spPr>
          <a:xfrm>
            <a:off x="2382088" y="2075327"/>
            <a:ext cx="3691519" cy="1182092"/>
          </a:xfrm>
          <a:prstGeom prst="rect">
            <a:avLst/>
          </a:prstGeom>
          <a:noFill/>
          <a:ln>
            <a:noFill/>
          </a:ln>
        </p:spPr>
        <p:txBody>
          <a:bodyPr lIns="62178" tIns="62178" rIns="62178" bIns="6217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i="0" u="none" strike="noStrike" cap="none">
                <a:solidFill>
                  <a:srgbClr val="D9003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1400" dirty="0" smtClean="0">
                <a:solidFill>
                  <a:schemeClr val="tx1"/>
                </a:solidFill>
                <a:latin typeface="Aptos" panose="020B0004020202020204" pitchFamily="34" charset="0"/>
              </a:rPr>
              <a:t>GET </a:t>
            </a:r>
            <a:r>
              <a:rPr lang="it-IT" sz="1400" dirty="0">
                <a:solidFill>
                  <a:schemeClr val="tx1"/>
                </a:solidFill>
                <a:latin typeface="Aptos" panose="020B0004020202020204" pitchFamily="34" charset="0"/>
              </a:rPr>
              <a:t>→ leggere </a:t>
            </a:r>
            <a:r>
              <a:rPr lang="it-IT" sz="1400" dirty="0" smtClean="0">
                <a:solidFill>
                  <a:schemeClr val="tx1"/>
                </a:solidFill>
                <a:latin typeface="Aptos" panose="020B0004020202020204" pitchFamily="34" charset="0"/>
              </a:rPr>
              <a:t>dati</a:t>
            </a:r>
            <a:br>
              <a:rPr lang="it-IT" sz="1400" dirty="0" smtClean="0">
                <a:solidFill>
                  <a:schemeClr val="tx1"/>
                </a:solidFill>
                <a:latin typeface="Aptos" panose="020B0004020202020204" pitchFamily="34" charset="0"/>
              </a:rPr>
            </a:br>
            <a:r>
              <a:rPr lang="it-IT" sz="1400" dirty="0" smtClean="0">
                <a:solidFill>
                  <a:schemeClr val="tx1"/>
                </a:solidFill>
                <a:latin typeface="Aptos" panose="020B0004020202020204" pitchFamily="34" charset="0"/>
              </a:rPr>
              <a:t>POST </a:t>
            </a:r>
            <a:r>
              <a:rPr lang="it-IT" sz="1400" dirty="0">
                <a:solidFill>
                  <a:schemeClr val="tx1"/>
                </a:solidFill>
                <a:latin typeface="Aptos" panose="020B0004020202020204" pitchFamily="34" charset="0"/>
              </a:rPr>
              <a:t>→ creare nuovi </a:t>
            </a:r>
            <a:r>
              <a:rPr lang="it-IT" sz="1400" dirty="0" smtClean="0">
                <a:solidFill>
                  <a:schemeClr val="tx1"/>
                </a:solidFill>
                <a:latin typeface="Aptos" panose="020B0004020202020204" pitchFamily="34" charset="0"/>
              </a:rPr>
              <a:t>dati</a:t>
            </a:r>
            <a:br>
              <a:rPr lang="it-IT" sz="1400" dirty="0" smtClean="0">
                <a:solidFill>
                  <a:schemeClr val="tx1"/>
                </a:solidFill>
                <a:latin typeface="Aptos" panose="020B0004020202020204" pitchFamily="34" charset="0"/>
              </a:rPr>
            </a:br>
            <a:r>
              <a:rPr lang="it-IT" sz="1400" dirty="0" smtClean="0">
                <a:solidFill>
                  <a:schemeClr val="tx1"/>
                </a:solidFill>
                <a:latin typeface="Aptos" panose="020B0004020202020204" pitchFamily="34" charset="0"/>
              </a:rPr>
              <a:t>PUT </a:t>
            </a:r>
            <a:r>
              <a:rPr lang="it-IT" sz="1400" dirty="0">
                <a:solidFill>
                  <a:schemeClr val="tx1"/>
                </a:solidFill>
                <a:latin typeface="Aptos" panose="020B0004020202020204" pitchFamily="34" charset="0"/>
              </a:rPr>
              <a:t>→ aggiornare dati esistenti</a:t>
            </a:r>
            <a:br>
              <a:rPr lang="it-IT" sz="1400" dirty="0">
                <a:solidFill>
                  <a:schemeClr val="tx1"/>
                </a:solidFill>
                <a:latin typeface="Aptos" panose="020B0004020202020204" pitchFamily="34" charset="0"/>
              </a:rPr>
            </a:br>
            <a:r>
              <a:rPr lang="it-IT" sz="1400" dirty="0">
                <a:solidFill>
                  <a:schemeClr val="tx1"/>
                </a:solidFill>
                <a:latin typeface="Aptos" panose="020B0004020202020204" pitchFamily="34" charset="0"/>
              </a:rPr>
              <a:t>DELETE → cancellare dati</a:t>
            </a:r>
            <a:r>
              <a:rPr lang="it-IT" sz="1800" dirty="0" smtClean="0">
                <a:solidFill>
                  <a:schemeClr val="tx1"/>
                </a:solidFill>
                <a:latin typeface="Aptos" panose="020B0004020202020204" pitchFamily="34" charset="0"/>
              </a:rPr>
              <a:t/>
            </a:r>
            <a:br>
              <a:rPr lang="it-IT" sz="1800" dirty="0" smtClean="0">
                <a:solidFill>
                  <a:schemeClr val="tx1"/>
                </a:solidFill>
                <a:latin typeface="Aptos" panose="020B0004020202020204" pitchFamily="34" charset="0"/>
              </a:rPr>
            </a:br>
            <a:endParaRPr lang="it-IT" sz="18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61" name="Rectangle 1">
            <a:extLst>
              <a:ext uri="{FF2B5EF4-FFF2-40B4-BE49-F238E27FC236}">
                <a16:creationId xmlns:a16="http://schemas.microsoft.com/office/drawing/2014/main" id="{8FCCF928-835E-4688-56DE-E04E7A56FC5C}"/>
              </a:ext>
            </a:extLst>
          </p:cNvPr>
          <p:cNvSpPr/>
          <p:nvPr/>
        </p:nvSpPr>
        <p:spPr>
          <a:xfrm>
            <a:off x="5927590" y="0"/>
            <a:ext cx="3243261" cy="51434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52"/>
          <a:stretch/>
        </p:blipFill>
        <p:spPr>
          <a:xfrm>
            <a:off x="6237345" y="381005"/>
            <a:ext cx="2867991" cy="2644135"/>
          </a:xfrm>
          <a:prstGeom prst="rect">
            <a:avLst/>
          </a:prstGeom>
        </p:spPr>
      </p:pic>
      <p:sp>
        <p:nvSpPr>
          <p:cNvPr id="57" name="CasellaDiTesto 56"/>
          <p:cNvSpPr txBox="1"/>
          <p:nvPr/>
        </p:nvSpPr>
        <p:spPr>
          <a:xfrm>
            <a:off x="6062918" y="1988790"/>
            <a:ext cx="338554" cy="3920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sz="1000" b="1" dirty="0" smtClean="0"/>
              <a:t>SEDI</a:t>
            </a:r>
            <a:endParaRPr lang="it-IT" sz="1000" b="1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6057252" y="2482221"/>
            <a:ext cx="338554" cy="52256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sz="1000" b="1" dirty="0" smtClean="0"/>
              <a:t>FILES</a:t>
            </a:r>
            <a:endParaRPr lang="it-IT" sz="1000" b="1" dirty="0"/>
          </a:p>
        </p:txBody>
      </p:sp>
      <p:sp>
        <p:nvSpPr>
          <p:cNvPr id="55" name="CasellaDiTesto 54"/>
          <p:cNvSpPr txBox="1"/>
          <p:nvPr/>
        </p:nvSpPr>
        <p:spPr>
          <a:xfrm>
            <a:off x="6049627" y="925862"/>
            <a:ext cx="338554" cy="81818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sz="1000" b="1" dirty="0" smtClean="0"/>
              <a:t>SOGGETTI</a:t>
            </a:r>
            <a:endParaRPr lang="it-IT" sz="1000" b="1" dirty="0"/>
          </a:p>
        </p:txBody>
      </p:sp>
      <p:pic>
        <p:nvPicPr>
          <p:cNvPr id="62" name="Immagine 6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27"/>
          <a:stretch/>
        </p:blipFill>
        <p:spPr>
          <a:xfrm>
            <a:off x="6258127" y="4068306"/>
            <a:ext cx="2867991" cy="784019"/>
          </a:xfrm>
          <a:prstGeom prst="rect">
            <a:avLst/>
          </a:prstGeom>
        </p:spPr>
      </p:pic>
      <p:sp>
        <p:nvSpPr>
          <p:cNvPr id="60" name="CasellaDiTesto 59"/>
          <p:cNvSpPr txBox="1"/>
          <p:nvPr/>
        </p:nvSpPr>
        <p:spPr>
          <a:xfrm>
            <a:off x="5927278" y="3976294"/>
            <a:ext cx="492443" cy="9806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sz="1000" b="1" dirty="0" smtClean="0"/>
              <a:t>OGGETTI TERRITORIALI</a:t>
            </a:r>
            <a:endParaRPr lang="it-IT" sz="1000" b="1" dirty="0"/>
          </a:p>
        </p:txBody>
      </p:sp>
      <p:pic>
        <p:nvPicPr>
          <p:cNvPr id="63" name="Immagine 6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48" b="19864"/>
          <a:stretch/>
        </p:blipFill>
        <p:spPr>
          <a:xfrm>
            <a:off x="6232768" y="3201413"/>
            <a:ext cx="2867991" cy="549486"/>
          </a:xfrm>
          <a:prstGeom prst="rect">
            <a:avLst/>
          </a:prstGeom>
        </p:spPr>
      </p:pic>
      <p:sp>
        <p:nvSpPr>
          <p:cNvPr id="59" name="CasellaDiTesto 58"/>
          <p:cNvSpPr txBox="1"/>
          <p:nvPr/>
        </p:nvSpPr>
        <p:spPr>
          <a:xfrm>
            <a:off x="6052229" y="3096798"/>
            <a:ext cx="338554" cy="77572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sz="1000" b="1" dirty="0" smtClean="0"/>
              <a:t>PRATICHE</a:t>
            </a:r>
            <a:endParaRPr lang="it-IT" sz="1000" b="1" dirty="0"/>
          </a:p>
        </p:txBody>
      </p:sp>
    </p:spTree>
    <p:extLst>
      <p:ext uri="{BB962C8B-B14F-4D97-AF65-F5344CB8AC3E}">
        <p14:creationId xmlns:p14="http://schemas.microsoft.com/office/powerpoint/2010/main" val="3265811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>
          <a:extLst>
            <a:ext uri="{FF2B5EF4-FFF2-40B4-BE49-F238E27FC236}">
              <a16:creationId xmlns:a16="http://schemas.microsoft.com/office/drawing/2014/main" id="{1A5F7CD4-8B4C-3FEA-B6D0-E8FD8493C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78">
            <a:extLst>
              <a:ext uri="{FF2B5EF4-FFF2-40B4-BE49-F238E27FC236}">
                <a16:creationId xmlns:a16="http://schemas.microsoft.com/office/drawing/2014/main" id="{F257453C-D914-7C17-0385-170DA91BEC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7657" y="198742"/>
            <a:ext cx="8817774" cy="661874"/>
          </a:xfrm>
          <a:prstGeom prst="rect">
            <a:avLst/>
          </a:prstGeom>
        </p:spPr>
        <p:txBody>
          <a:bodyPr lIns="62178" tIns="62178" rIns="62178" bIns="62178" anchor="t" anchorCtr="0">
            <a:noAutofit/>
          </a:bodyPr>
          <a:lstStyle/>
          <a:p>
            <a:r>
              <a:rPr lang="it-IT" sz="2800" dirty="0">
                <a:solidFill>
                  <a:srgbClr val="002060"/>
                </a:solidFill>
              </a:rPr>
              <a:t>Obiettivi: Dicembre 2025</a:t>
            </a:r>
            <a:r>
              <a:rPr lang="it-IT" sz="2800" b="0" dirty="0">
                <a:solidFill>
                  <a:schemeClr val="tx1"/>
                </a:solidFill>
              </a:rPr>
              <a:t/>
            </a:r>
            <a:br>
              <a:rPr lang="it-IT" sz="2800" b="0" dirty="0">
                <a:solidFill>
                  <a:schemeClr val="tx1"/>
                </a:solidFill>
              </a:rPr>
            </a:br>
            <a:endParaRPr lang="it-IT" sz="2800" dirty="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sp>
        <p:nvSpPr>
          <p:cNvPr id="4" name="Shape 178">
            <a:extLst>
              <a:ext uri="{FF2B5EF4-FFF2-40B4-BE49-F238E27FC236}">
                <a16:creationId xmlns:a16="http://schemas.microsoft.com/office/drawing/2014/main" id="{BFB5B4F1-BC69-CC07-FDE8-BAA22F325807}"/>
              </a:ext>
            </a:extLst>
          </p:cNvPr>
          <p:cNvSpPr txBox="1">
            <a:spLocks/>
          </p:cNvSpPr>
          <p:nvPr/>
        </p:nvSpPr>
        <p:spPr>
          <a:xfrm>
            <a:off x="297657" y="737278"/>
            <a:ext cx="6896099" cy="3841866"/>
          </a:xfrm>
          <a:prstGeom prst="rect">
            <a:avLst/>
          </a:prstGeom>
          <a:noFill/>
          <a:ln>
            <a:noFill/>
          </a:ln>
        </p:spPr>
        <p:txBody>
          <a:bodyPr lIns="62178" tIns="62178" rIns="62178" bIns="6217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i="0" u="none" strike="noStrike" cap="none">
                <a:solidFill>
                  <a:srgbClr val="D9003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pPr marL="288000" indent="-2880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800" b="0" dirty="0" smtClean="0">
                <a:solidFill>
                  <a:schemeClr val="tx1"/>
                </a:solidFill>
                <a:latin typeface="Aptos" panose="020B0004020202020204" pitchFamily="34" charset="0"/>
              </a:rPr>
              <a:t>Completare </a:t>
            </a:r>
            <a:r>
              <a:rPr lang="it-IT" sz="1800" b="0" dirty="0">
                <a:solidFill>
                  <a:schemeClr val="tx1"/>
                </a:solidFill>
                <a:latin typeface="Aptos" panose="020B0004020202020204" pitchFamily="34" charset="0"/>
              </a:rPr>
              <a:t>lo </a:t>
            </a:r>
            <a:r>
              <a:rPr lang="it-IT" sz="1800" dirty="0">
                <a:solidFill>
                  <a:schemeClr val="tx1"/>
                </a:solidFill>
                <a:latin typeface="Aptos" panose="020B0004020202020204" pitchFamily="34" charset="0"/>
              </a:rPr>
              <a:t>sviluppo del </a:t>
            </a:r>
            <a:r>
              <a:rPr lang="it-IT" sz="1800" dirty="0" err="1">
                <a:solidFill>
                  <a:schemeClr val="tx1"/>
                </a:solidFill>
                <a:latin typeface="Aptos" panose="020B0004020202020204" pitchFamily="34" charset="0"/>
              </a:rPr>
              <a:t>backend</a:t>
            </a:r>
            <a:r>
              <a:rPr lang="it-IT" sz="1800" dirty="0">
                <a:solidFill>
                  <a:schemeClr val="tx1"/>
                </a:solidFill>
                <a:latin typeface="Aptos" panose="020B0004020202020204" pitchFamily="34" charset="0"/>
              </a:rPr>
              <a:t> e </a:t>
            </a:r>
            <a:r>
              <a:rPr lang="it-IT" sz="1800" dirty="0" smtClean="0">
                <a:solidFill>
                  <a:schemeClr val="tx1"/>
                </a:solidFill>
                <a:latin typeface="Aptos" panose="020B0004020202020204" pitchFamily="34" charset="0"/>
              </a:rPr>
              <a:t>di un prototipo di </a:t>
            </a:r>
            <a:r>
              <a:rPr lang="it-IT" sz="1800" dirty="0" err="1">
                <a:solidFill>
                  <a:schemeClr val="tx1"/>
                </a:solidFill>
                <a:latin typeface="Aptos" panose="020B0004020202020204" pitchFamily="34" charset="0"/>
              </a:rPr>
              <a:t>frontend</a:t>
            </a:r>
            <a:r>
              <a:rPr lang="it-IT" sz="18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it-IT" sz="1800" b="0" dirty="0" smtClean="0">
                <a:solidFill>
                  <a:schemeClr val="tx1"/>
                </a:solidFill>
                <a:latin typeface="Aptos" panose="020B0004020202020204" pitchFamily="34" charset="0"/>
              </a:rPr>
              <a:t>dedicato </a:t>
            </a:r>
            <a:r>
              <a:rPr lang="it-IT" sz="1800" b="0" dirty="0">
                <a:solidFill>
                  <a:schemeClr val="tx1"/>
                </a:solidFill>
                <a:latin typeface="Aptos" panose="020B0004020202020204" pitchFamily="34" charset="0"/>
              </a:rPr>
              <a:t>al </a:t>
            </a:r>
            <a:r>
              <a:rPr lang="it-IT" sz="1800" dirty="0">
                <a:solidFill>
                  <a:schemeClr val="tx1"/>
                </a:solidFill>
                <a:latin typeface="Aptos" panose="020B0004020202020204" pitchFamily="34" charset="0"/>
              </a:rPr>
              <a:t>rinnovo degli scarichi urbani</a:t>
            </a:r>
          </a:p>
          <a:p>
            <a:pPr marL="288000" indent="-2880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/>
                </a:solidFill>
                <a:latin typeface="Aptos" panose="020B0004020202020204" pitchFamily="34" charset="0"/>
              </a:rPr>
              <a:t>Dimostrare l’operatività delle API</a:t>
            </a:r>
            <a:r>
              <a:rPr lang="it-IT" sz="1800" b="0" dirty="0">
                <a:solidFill>
                  <a:schemeClr val="tx1"/>
                </a:solidFill>
                <a:latin typeface="Aptos" panose="020B0004020202020204" pitchFamily="34" charset="0"/>
              </a:rPr>
              <a:t>, con particolare riferimento alla lettura e scrittura di modifiche semplici sul DUA tramite interfaccia applicativa </a:t>
            </a:r>
            <a:r>
              <a:rPr lang="it-IT" sz="1800" dirty="0" err="1" smtClean="0">
                <a:solidFill>
                  <a:schemeClr val="tx1"/>
                </a:solidFill>
                <a:latin typeface="Aptos" panose="020B0004020202020204" pitchFamily="34" charset="0"/>
              </a:rPr>
              <a:t>frontend</a:t>
            </a:r>
            <a:endParaRPr lang="it-IT" sz="1800" b="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ACDA2B-433D-CCEC-69C1-CE9CEDAF5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3" y="3926365"/>
            <a:ext cx="1155579" cy="94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05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>
          <a:extLst>
            <a:ext uri="{FF2B5EF4-FFF2-40B4-BE49-F238E27FC236}">
              <a16:creationId xmlns:a16="http://schemas.microsoft.com/office/drawing/2014/main" id="{7876BBD4-AC0C-974E-1E3E-2511B0739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78">
            <a:extLst>
              <a:ext uri="{FF2B5EF4-FFF2-40B4-BE49-F238E27FC236}">
                <a16:creationId xmlns:a16="http://schemas.microsoft.com/office/drawing/2014/main" id="{FC26EFDF-9451-726D-C5BD-E419495672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7657" y="198742"/>
            <a:ext cx="8817774" cy="661874"/>
          </a:xfrm>
          <a:prstGeom prst="rect">
            <a:avLst/>
          </a:prstGeom>
        </p:spPr>
        <p:txBody>
          <a:bodyPr lIns="62178" tIns="62178" rIns="62178" bIns="62178" anchor="t" anchorCtr="0">
            <a:noAutofit/>
          </a:bodyPr>
          <a:lstStyle/>
          <a:p>
            <a:r>
              <a:rPr lang="it-IT" sz="2800" dirty="0">
                <a:solidFill>
                  <a:srgbClr val="002060"/>
                </a:solidFill>
              </a:rPr>
              <a:t>Obiettivi: Marzo 2026</a:t>
            </a:r>
            <a:r>
              <a:rPr lang="it-IT" sz="2800" b="0" dirty="0">
                <a:solidFill>
                  <a:schemeClr val="tx1"/>
                </a:solidFill>
              </a:rPr>
              <a:t/>
            </a:r>
            <a:br>
              <a:rPr lang="it-IT" sz="2800" b="0" dirty="0">
                <a:solidFill>
                  <a:schemeClr val="tx1"/>
                </a:solidFill>
              </a:rPr>
            </a:br>
            <a:endParaRPr lang="it-IT" sz="2800" dirty="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sp>
        <p:nvSpPr>
          <p:cNvPr id="4" name="Shape 178">
            <a:extLst>
              <a:ext uri="{FF2B5EF4-FFF2-40B4-BE49-F238E27FC236}">
                <a16:creationId xmlns:a16="http://schemas.microsoft.com/office/drawing/2014/main" id="{02888272-483C-91C3-8947-C800BE8DEFFC}"/>
              </a:ext>
            </a:extLst>
          </p:cNvPr>
          <p:cNvSpPr txBox="1">
            <a:spLocks/>
          </p:cNvSpPr>
          <p:nvPr/>
        </p:nvSpPr>
        <p:spPr>
          <a:xfrm>
            <a:off x="297657" y="767325"/>
            <a:ext cx="6896099" cy="3841866"/>
          </a:xfrm>
          <a:prstGeom prst="rect">
            <a:avLst/>
          </a:prstGeom>
          <a:noFill/>
          <a:ln>
            <a:noFill/>
          </a:ln>
        </p:spPr>
        <p:txBody>
          <a:bodyPr lIns="62178" tIns="62178" rIns="62178" bIns="6217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i="0" u="none" strike="noStrike" cap="none">
                <a:solidFill>
                  <a:srgbClr val="D9003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pPr marL="288000" indent="-2880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/>
                </a:solidFill>
                <a:latin typeface="Aptos" panose="020B0004020202020204" pitchFamily="34" charset="0"/>
              </a:rPr>
              <a:t>Raffinare ed estendere i dati estratti                                                  </a:t>
            </a:r>
            <a:r>
              <a:rPr lang="it-IT" sz="1800" b="0" dirty="0" smtClean="0">
                <a:solidFill>
                  <a:schemeClr val="tx1"/>
                </a:solidFill>
                <a:latin typeface="Aptos" panose="020B0004020202020204" pitchFamily="34" charset="0"/>
              </a:rPr>
              <a:t>migliorando  completezza </a:t>
            </a:r>
            <a:br>
              <a:rPr lang="it-IT" sz="1800" b="0" dirty="0" smtClean="0">
                <a:solidFill>
                  <a:schemeClr val="tx1"/>
                </a:solidFill>
                <a:latin typeface="Aptos" panose="020B0004020202020204" pitchFamily="34" charset="0"/>
              </a:rPr>
            </a:br>
            <a:r>
              <a:rPr lang="it-IT" sz="1800" b="0" dirty="0" smtClean="0">
                <a:solidFill>
                  <a:schemeClr val="tx1"/>
                </a:solidFill>
                <a:latin typeface="Aptos" panose="020B0004020202020204" pitchFamily="34" charset="0"/>
              </a:rPr>
              <a:t>e </a:t>
            </a:r>
            <a:r>
              <a:rPr lang="it-IT" sz="1800" b="0" dirty="0">
                <a:solidFill>
                  <a:schemeClr val="tx1"/>
                </a:solidFill>
                <a:latin typeface="Aptos" panose="020B0004020202020204" pitchFamily="34" charset="0"/>
              </a:rPr>
              <a:t>coerenza informativa</a:t>
            </a:r>
          </a:p>
          <a:p>
            <a:pPr marL="288000" indent="-2880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chemeClr val="tx1"/>
                </a:solidFill>
                <a:latin typeface="Aptos" panose="020B0004020202020204" pitchFamily="34" charset="0"/>
              </a:rPr>
              <a:t>Verificare, normalizzare e validare la </a:t>
            </a:r>
            <a:r>
              <a:rPr lang="it-IT" sz="1800" dirty="0">
                <a:solidFill>
                  <a:schemeClr val="tx1"/>
                </a:solidFill>
                <a:latin typeface="Aptos" panose="020B0004020202020204" pitchFamily="34" charset="0"/>
              </a:rPr>
              <a:t>qualità dei dati </a:t>
            </a:r>
            <a:r>
              <a:rPr lang="it-IT" sz="1800" dirty="0" smtClean="0">
                <a:solidFill>
                  <a:schemeClr val="tx1"/>
                </a:solidFill>
                <a:latin typeface="Aptos" panose="020B0004020202020204" pitchFamily="34" charset="0"/>
              </a:rPr>
              <a:t>estratti</a:t>
            </a:r>
          </a:p>
          <a:p>
            <a:pPr marL="288000" indent="-2880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chemeClr val="tx1"/>
                </a:solidFill>
                <a:latin typeface="Aptos" panose="020B0004020202020204" pitchFamily="34" charset="0"/>
              </a:rPr>
              <a:t>Caricare i dati nel DUA</a:t>
            </a:r>
            <a:endParaRPr lang="it-IT" sz="18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288000" indent="-2880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chemeClr val="tx1"/>
                </a:solidFill>
                <a:latin typeface="Aptos" panose="020B0004020202020204" pitchFamily="34" charset="0"/>
              </a:rPr>
              <a:t>Estensione delle API </a:t>
            </a:r>
            <a:r>
              <a:rPr lang="it-IT" sz="1800" dirty="0">
                <a:solidFill>
                  <a:schemeClr val="tx1"/>
                </a:solidFill>
                <a:latin typeface="Aptos" panose="020B0004020202020204" pitchFamily="34" charset="0"/>
              </a:rPr>
              <a:t>ad altre tipologie di istanze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A2ADBF-6C35-347A-C23D-6238EAA59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-60788"/>
            <a:ext cx="2215750" cy="2215750"/>
          </a:xfrm>
          <a:prstGeom prst="rect">
            <a:avLst/>
          </a:prstGeom>
        </p:spPr>
      </p:pic>
      <p:sp>
        <p:nvSpPr>
          <p:cNvPr id="5" name="Shape 178">
            <a:extLst>
              <a:ext uri="{FF2B5EF4-FFF2-40B4-BE49-F238E27FC236}">
                <a16:creationId xmlns:a16="http://schemas.microsoft.com/office/drawing/2014/main" id="{02888272-483C-91C3-8947-C800BE8DEFFC}"/>
              </a:ext>
            </a:extLst>
          </p:cNvPr>
          <p:cNvSpPr txBox="1">
            <a:spLocks/>
          </p:cNvSpPr>
          <p:nvPr/>
        </p:nvSpPr>
        <p:spPr>
          <a:xfrm>
            <a:off x="3495230" y="4022417"/>
            <a:ext cx="5845324" cy="1121083"/>
          </a:xfrm>
          <a:prstGeom prst="rect">
            <a:avLst/>
          </a:prstGeom>
          <a:noFill/>
          <a:ln>
            <a:noFill/>
          </a:ln>
        </p:spPr>
        <p:txBody>
          <a:bodyPr lIns="62178" tIns="62178" rIns="62178" bIns="6217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i="0" u="none" strike="noStrike" cap="none">
                <a:solidFill>
                  <a:srgbClr val="D9003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800" dirty="0">
                <a:solidFill>
                  <a:schemeClr val="tx1"/>
                </a:solidFill>
                <a:latin typeface="Aptos" panose="020B0004020202020204" pitchFamily="34" charset="0"/>
              </a:rPr>
              <a:t>N</a:t>
            </a:r>
            <a:r>
              <a:rPr lang="it-IT" sz="1800" dirty="0" smtClean="0">
                <a:solidFill>
                  <a:schemeClr val="tx1"/>
                </a:solidFill>
                <a:latin typeface="Aptos" panose="020B0004020202020204" pitchFamily="34" charset="0"/>
              </a:rPr>
              <a:t>ormalizzazione: </a:t>
            </a:r>
            <a:br>
              <a:rPr lang="it-IT" sz="1800" dirty="0" smtClean="0">
                <a:solidFill>
                  <a:schemeClr val="tx1"/>
                </a:solidFill>
                <a:latin typeface="Aptos" panose="020B0004020202020204" pitchFamily="34" charset="0"/>
              </a:rPr>
            </a:br>
            <a:r>
              <a:rPr lang="it-IT" sz="1800" dirty="0" smtClean="0">
                <a:solidFill>
                  <a:schemeClr val="tx1"/>
                </a:solidFill>
                <a:latin typeface="Aptos" panose="020B0004020202020204" pitchFamily="34" charset="0"/>
              </a:rPr>
              <a:t>è </a:t>
            </a:r>
            <a:r>
              <a:rPr lang="it-IT" sz="1800" dirty="0">
                <a:solidFill>
                  <a:schemeClr val="tx1"/>
                </a:solidFill>
                <a:latin typeface="Aptos" panose="020B0004020202020204" pitchFamily="34" charset="0"/>
              </a:rPr>
              <a:t>un insieme di regole e tecniche per organizzare i dati in modo corretto, coerente e senza ridondanze </a:t>
            </a:r>
            <a:r>
              <a:rPr lang="it-IT" sz="1800" dirty="0" smtClean="0">
                <a:solidFill>
                  <a:schemeClr val="tx1"/>
                </a:solidFill>
                <a:latin typeface="Aptos" panose="020B0004020202020204" pitchFamily="34" charset="0"/>
              </a:rPr>
              <a:t>inutili</a:t>
            </a:r>
            <a:endParaRPr lang="it-IT" sz="18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001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>
          <a:extLst>
            <a:ext uri="{FF2B5EF4-FFF2-40B4-BE49-F238E27FC236}">
              <a16:creationId xmlns:a16="http://schemas.microsoft.com/office/drawing/2014/main" id="{358A1D02-C734-727E-16E9-D6477D2B6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78">
            <a:extLst>
              <a:ext uri="{FF2B5EF4-FFF2-40B4-BE49-F238E27FC236}">
                <a16:creationId xmlns:a16="http://schemas.microsoft.com/office/drawing/2014/main" id="{CE3E7E5D-E254-9935-E755-7686D76158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7657" y="198742"/>
            <a:ext cx="8817774" cy="661874"/>
          </a:xfrm>
          <a:prstGeom prst="rect">
            <a:avLst/>
          </a:prstGeom>
        </p:spPr>
        <p:txBody>
          <a:bodyPr lIns="62178" tIns="62178" rIns="62178" bIns="62178" anchor="t" anchorCtr="0">
            <a:noAutofit/>
          </a:bodyPr>
          <a:lstStyle/>
          <a:p>
            <a:r>
              <a:rPr lang="it-IT" sz="2800" dirty="0">
                <a:solidFill>
                  <a:srgbClr val="002060"/>
                </a:solidFill>
              </a:rPr>
              <a:t>Prospettive possibili e sviluppi futuri</a:t>
            </a:r>
            <a:br>
              <a:rPr lang="it-IT" sz="2800" dirty="0">
                <a:solidFill>
                  <a:srgbClr val="002060"/>
                </a:solidFill>
              </a:rPr>
            </a:br>
            <a:r>
              <a:rPr lang="it-IT" sz="2800" b="0" dirty="0">
                <a:solidFill>
                  <a:schemeClr val="tx1"/>
                </a:solidFill>
              </a:rPr>
              <a:t/>
            </a:r>
            <a:br>
              <a:rPr lang="it-IT" sz="2800" b="0" dirty="0">
                <a:solidFill>
                  <a:schemeClr val="tx1"/>
                </a:solidFill>
              </a:rPr>
            </a:br>
            <a:endParaRPr lang="it-IT" sz="2800" dirty="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sp>
        <p:nvSpPr>
          <p:cNvPr id="4" name="Shape 178">
            <a:extLst>
              <a:ext uri="{FF2B5EF4-FFF2-40B4-BE49-F238E27FC236}">
                <a16:creationId xmlns:a16="http://schemas.microsoft.com/office/drawing/2014/main" id="{7089D378-5906-E463-D31A-61C8B3C901ED}"/>
              </a:ext>
            </a:extLst>
          </p:cNvPr>
          <p:cNvSpPr txBox="1">
            <a:spLocks/>
          </p:cNvSpPr>
          <p:nvPr/>
        </p:nvSpPr>
        <p:spPr>
          <a:xfrm>
            <a:off x="297657" y="767325"/>
            <a:ext cx="6896099" cy="3841866"/>
          </a:xfrm>
          <a:prstGeom prst="rect">
            <a:avLst/>
          </a:prstGeom>
          <a:noFill/>
          <a:ln>
            <a:noFill/>
          </a:ln>
        </p:spPr>
        <p:txBody>
          <a:bodyPr lIns="62178" tIns="62178" rIns="62178" bIns="6217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i="0" u="none" strike="noStrike" cap="none">
                <a:solidFill>
                  <a:srgbClr val="D9003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pPr marL="288000" indent="-2880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/>
                </a:solidFill>
                <a:latin typeface="Aptos" panose="020B0004020202020204" pitchFamily="34" charset="0"/>
              </a:rPr>
              <a:t>Estendere </a:t>
            </a:r>
            <a:r>
              <a:rPr lang="it-IT" sz="1800" dirty="0" smtClean="0">
                <a:solidFill>
                  <a:schemeClr val="tx1"/>
                </a:solidFill>
                <a:latin typeface="Aptos" panose="020B0004020202020204" pitchFamily="34" charset="0"/>
              </a:rPr>
              <a:t>l</a:t>
            </a:r>
            <a:r>
              <a:rPr lang="it-IT" sz="1800" b="0" dirty="0" smtClean="0">
                <a:solidFill>
                  <a:schemeClr val="tx1"/>
                </a:solidFill>
                <a:latin typeface="Aptos" panose="020B0004020202020204" pitchFamily="34" charset="0"/>
              </a:rPr>
              <a:t>’elaborazione </a:t>
            </a:r>
            <a:r>
              <a:rPr lang="it-IT" sz="1800" b="0" dirty="0">
                <a:solidFill>
                  <a:schemeClr val="tx1"/>
                </a:solidFill>
                <a:latin typeface="Aptos" panose="020B0004020202020204" pitchFamily="34" charset="0"/>
              </a:rPr>
              <a:t>e gestione delle </a:t>
            </a:r>
            <a:r>
              <a:rPr lang="it-IT" sz="1800" dirty="0" smtClean="0">
                <a:solidFill>
                  <a:schemeClr val="tx1"/>
                </a:solidFill>
                <a:latin typeface="Aptos" panose="020B0004020202020204" pitchFamily="34" charset="0"/>
              </a:rPr>
              <a:t>autorizzazioni </a:t>
            </a:r>
            <a:r>
              <a:rPr lang="it-IT" sz="1800" dirty="0">
                <a:solidFill>
                  <a:schemeClr val="tx1"/>
                </a:solidFill>
                <a:latin typeface="Aptos" panose="020B0004020202020204" pitchFamily="34" charset="0"/>
              </a:rPr>
              <a:t>VIA, VAS, AUE </a:t>
            </a:r>
            <a:r>
              <a:rPr lang="it-IT" sz="1800" b="0" dirty="0">
                <a:solidFill>
                  <a:schemeClr val="tx1"/>
                </a:solidFill>
                <a:latin typeface="Aptos" panose="020B0004020202020204" pitchFamily="34" charset="0"/>
              </a:rPr>
              <a:t>e di altre tipologie autorizzative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800" b="0" dirty="0">
                <a:solidFill>
                  <a:schemeClr val="tx1"/>
                </a:solidFill>
                <a:latin typeface="Aptos" panose="020B0004020202020204" pitchFamily="34" charset="0"/>
              </a:rPr>
              <a:t>Sviluppare e consolidare </a:t>
            </a:r>
            <a:r>
              <a:rPr lang="it-IT" sz="1800" b="0" dirty="0" smtClean="0">
                <a:solidFill>
                  <a:schemeClr val="tx1"/>
                </a:solidFill>
                <a:latin typeface="Aptos" panose="020B0004020202020204" pitchFamily="34" charset="0"/>
              </a:rPr>
              <a:t>il DUA, </a:t>
            </a:r>
            <a:r>
              <a:rPr lang="it-IT" sz="1800" b="0" dirty="0">
                <a:solidFill>
                  <a:schemeClr val="tx1"/>
                </a:solidFill>
                <a:latin typeface="Aptos" panose="020B0004020202020204" pitchFamily="34" charset="0"/>
              </a:rPr>
              <a:t>rendendoli in grado di gestire </a:t>
            </a:r>
            <a:r>
              <a:rPr lang="it-IT" sz="1800" dirty="0">
                <a:solidFill>
                  <a:schemeClr val="tx1"/>
                </a:solidFill>
                <a:latin typeface="Aptos" panose="020B0004020202020204" pitchFamily="34" charset="0"/>
              </a:rPr>
              <a:t>tutte le tipologie di istanze 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/>
                </a:solidFill>
                <a:latin typeface="Aptos" panose="020B0004020202020204" pitchFamily="34" charset="0"/>
              </a:rPr>
              <a:t>Completare e generalizzare le API </a:t>
            </a:r>
            <a:r>
              <a:rPr lang="it-IT" sz="1800" b="0" dirty="0">
                <a:solidFill>
                  <a:schemeClr val="tx1"/>
                </a:solidFill>
                <a:latin typeface="Aptos" panose="020B0004020202020204" pitchFamily="34" charset="0"/>
              </a:rPr>
              <a:t>per consentire la lettura e scrittura dei dati sul DUA per </a:t>
            </a:r>
            <a:r>
              <a:rPr lang="it-IT" sz="1800" dirty="0">
                <a:solidFill>
                  <a:schemeClr val="tx1"/>
                </a:solidFill>
                <a:latin typeface="Aptos" panose="020B0004020202020204" pitchFamily="34" charset="0"/>
              </a:rPr>
              <a:t>ogni tipo di istanza</a:t>
            </a:r>
          </a:p>
          <a:p>
            <a:pPr marL="288000" indent="-2880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/>
                </a:solidFill>
                <a:latin typeface="Aptos" panose="020B0004020202020204" pitchFamily="34" charset="0"/>
              </a:rPr>
              <a:t>Realizzare una chat-box intelligente </a:t>
            </a:r>
            <a:r>
              <a:rPr lang="it-IT" sz="1800" b="0" dirty="0">
                <a:solidFill>
                  <a:schemeClr val="tx1"/>
                </a:solidFill>
                <a:latin typeface="Aptos" panose="020B0004020202020204" pitchFamily="34" charset="0"/>
              </a:rPr>
              <a:t>per l’interrogazione automatica dei documenti PDF (testuali e acquisiti via OCR) relativi alle pratiche AIA, AUA,                                                                                         AUE, VIA, VAS, ecc.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7467FE-6967-4973-3926-AF5EFECBD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232" y="3874800"/>
            <a:ext cx="1756819" cy="13029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FA6AC9-481D-F681-5DC3-90B47EFC2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062" y="529679"/>
            <a:ext cx="1031938" cy="8044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E7FF63-3107-244C-A754-A522BA9C0A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9851" y="3457574"/>
            <a:ext cx="1911436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17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>
          <a:extLst>
            <a:ext uri="{FF2B5EF4-FFF2-40B4-BE49-F238E27FC236}">
              <a16:creationId xmlns:a16="http://schemas.microsoft.com/office/drawing/2014/main" id="{A3979DD7-3F9A-314E-C7A1-D6973D476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909" y="755755"/>
            <a:ext cx="4326991" cy="4387745"/>
          </a:xfrm>
          <a:prstGeom prst="rect">
            <a:avLst/>
          </a:prstGeom>
        </p:spPr>
      </p:pic>
      <p:sp>
        <p:nvSpPr>
          <p:cNvPr id="178" name="Shape 178">
            <a:extLst>
              <a:ext uri="{FF2B5EF4-FFF2-40B4-BE49-F238E27FC236}">
                <a16:creationId xmlns:a16="http://schemas.microsoft.com/office/drawing/2014/main" id="{F982F92B-8D35-6F42-7045-A9BBA00453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8143" y="214881"/>
            <a:ext cx="6778576" cy="661874"/>
          </a:xfrm>
          <a:prstGeom prst="rect">
            <a:avLst/>
          </a:prstGeom>
        </p:spPr>
        <p:txBody>
          <a:bodyPr lIns="62178" tIns="62178" rIns="62178" bIns="62178" anchor="t" anchorCtr="0">
            <a:noAutofit/>
          </a:bodyPr>
          <a:lstStyle/>
          <a:p>
            <a:r>
              <a:rPr lang="it-IT" sz="2800" dirty="0" smtClean="0">
                <a:solidFill>
                  <a:srgbClr val="002060"/>
                </a:solidFill>
                <a:latin typeface="Aptos" panose="020B0004020202020204" pitchFamily="34" charset="0"/>
              </a:rPr>
              <a:t>Inquadramento progetto</a:t>
            </a:r>
            <a:endParaRPr lang="it-IT" sz="2800" dirty="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sp>
        <p:nvSpPr>
          <p:cNvPr id="4" name="Shape 178">
            <a:extLst>
              <a:ext uri="{FF2B5EF4-FFF2-40B4-BE49-F238E27FC236}">
                <a16:creationId xmlns:a16="http://schemas.microsoft.com/office/drawing/2014/main" id="{F982F92B-8D35-6F42-7045-A9BBA0045389}"/>
              </a:ext>
            </a:extLst>
          </p:cNvPr>
          <p:cNvSpPr txBox="1">
            <a:spLocks/>
          </p:cNvSpPr>
          <p:nvPr/>
        </p:nvSpPr>
        <p:spPr>
          <a:xfrm>
            <a:off x="443337" y="1147984"/>
            <a:ext cx="4715961" cy="661874"/>
          </a:xfrm>
          <a:prstGeom prst="rect">
            <a:avLst/>
          </a:prstGeom>
          <a:noFill/>
          <a:ln>
            <a:noFill/>
          </a:ln>
        </p:spPr>
        <p:txBody>
          <a:bodyPr lIns="62178" tIns="62178" rIns="62178" bIns="6217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i="0" u="none" strike="noStrike" cap="none">
                <a:solidFill>
                  <a:srgbClr val="0070C0"/>
                </a:solidFill>
                <a:latin typeface="Aptos" panose="020B0004020202020204" pitchFamily="34" charset="0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r>
              <a:rPr lang="it-IT" sz="1600" dirty="0" smtClean="0">
                <a:solidFill>
                  <a:srgbClr val="002060"/>
                </a:solidFill>
              </a:rPr>
              <a:t>La proposta di implementazione del DUA da parte </a:t>
            </a:r>
            <a:br>
              <a:rPr lang="it-IT" sz="1600" dirty="0" smtClean="0">
                <a:solidFill>
                  <a:srgbClr val="002060"/>
                </a:solidFill>
              </a:rPr>
            </a:br>
            <a:r>
              <a:rPr lang="it-IT" sz="1600" dirty="0" smtClean="0">
                <a:solidFill>
                  <a:srgbClr val="002060"/>
                </a:solidFill>
              </a:rPr>
              <a:t>della DC Ambiente si innesta nel quadro  del Piano Nazionale di resistenza e resilienza (PNRR)  con l’investimento 2.2 «Task force</a:t>
            </a:r>
            <a:br>
              <a:rPr lang="it-IT" sz="1600" dirty="0" smtClean="0">
                <a:solidFill>
                  <a:srgbClr val="002060"/>
                </a:solidFill>
              </a:rPr>
            </a:br>
            <a:r>
              <a:rPr lang="it-IT" sz="1600" dirty="0" smtClean="0">
                <a:solidFill>
                  <a:srgbClr val="002060"/>
                </a:solidFill>
              </a:rPr>
              <a:t>digitalizzazione, monitoraggio e performance» </a:t>
            </a:r>
            <a:r>
              <a:rPr lang="it-IT" sz="1600" dirty="0" err="1" smtClean="0">
                <a:solidFill>
                  <a:srgbClr val="002060"/>
                </a:solidFill>
              </a:rPr>
              <a:t>subinvestimento</a:t>
            </a:r>
            <a:r>
              <a:rPr lang="it-IT" sz="1600" dirty="0" smtClean="0">
                <a:solidFill>
                  <a:srgbClr val="002060"/>
                </a:solidFill>
              </a:rPr>
              <a:t> 2.2.1. «Assistenza tecnica a livello centrale e locale del PNRR</a:t>
            </a:r>
            <a:r>
              <a:rPr lang="it-IT" sz="1600" dirty="0">
                <a:solidFill>
                  <a:srgbClr val="002060"/>
                </a:solidFill>
              </a:rPr>
              <a:t> » </a:t>
            </a:r>
            <a:r>
              <a:rPr lang="it-IT" sz="1600" dirty="0" smtClean="0">
                <a:solidFill>
                  <a:srgbClr val="002060"/>
                </a:solidFill>
              </a:rPr>
              <a:t>, linea di azione 2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3" name="Freccia circolare in su 2"/>
          <p:cNvSpPr/>
          <p:nvPr/>
        </p:nvSpPr>
        <p:spPr>
          <a:xfrm rot="805017">
            <a:off x="1126086" y="3699078"/>
            <a:ext cx="5875173" cy="104833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021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>
          <a:extLst>
            <a:ext uri="{FF2B5EF4-FFF2-40B4-BE49-F238E27FC236}">
              <a16:creationId xmlns:a16="http://schemas.microsoft.com/office/drawing/2014/main" id="{A3979DD7-3F9A-314E-C7A1-D6973D476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>
            <a:extLst>
              <a:ext uri="{FF2B5EF4-FFF2-40B4-BE49-F238E27FC236}">
                <a16:creationId xmlns:a16="http://schemas.microsoft.com/office/drawing/2014/main" id="{F982F92B-8D35-6F42-7045-A9BBA00453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8143" y="214881"/>
            <a:ext cx="6778576" cy="661874"/>
          </a:xfrm>
          <a:prstGeom prst="rect">
            <a:avLst/>
          </a:prstGeom>
        </p:spPr>
        <p:txBody>
          <a:bodyPr lIns="62178" tIns="62178" rIns="62178" bIns="62178" anchor="t" anchorCtr="0">
            <a:noAutofit/>
          </a:bodyPr>
          <a:lstStyle/>
          <a:p>
            <a:r>
              <a:rPr lang="it-IT" sz="2800" dirty="0">
                <a:solidFill>
                  <a:srgbClr val="002060"/>
                </a:solidFill>
                <a:latin typeface="Aptos" panose="020B0004020202020204" pitchFamily="34" charset="0"/>
              </a:rPr>
              <a:t>Scopo del progetto</a:t>
            </a:r>
          </a:p>
        </p:txBody>
      </p:sp>
      <p:sp>
        <p:nvSpPr>
          <p:cNvPr id="8" name="Shape 178">
            <a:extLst>
              <a:ext uri="{FF2B5EF4-FFF2-40B4-BE49-F238E27FC236}">
                <a16:creationId xmlns:a16="http://schemas.microsoft.com/office/drawing/2014/main" id="{87902F9F-E3F2-F6BF-C174-6A3355217D75}"/>
              </a:ext>
            </a:extLst>
          </p:cNvPr>
          <p:cNvSpPr txBox="1">
            <a:spLocks/>
          </p:cNvSpPr>
          <p:nvPr/>
        </p:nvSpPr>
        <p:spPr>
          <a:xfrm>
            <a:off x="433625" y="715111"/>
            <a:ext cx="6857526" cy="3956902"/>
          </a:xfrm>
          <a:prstGeom prst="rect">
            <a:avLst/>
          </a:prstGeom>
          <a:noFill/>
          <a:ln>
            <a:noFill/>
          </a:ln>
        </p:spPr>
        <p:txBody>
          <a:bodyPr lIns="62178" tIns="62178" rIns="62178" bIns="6217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i="0" u="none" strike="noStrike" cap="none">
                <a:solidFill>
                  <a:srgbClr val="D9003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t-IT" sz="1800" dirty="0" smtClean="0">
                <a:solidFill>
                  <a:schemeClr val="tx1"/>
                </a:solidFill>
                <a:latin typeface="Aptos" panose="020B0004020202020204" pitchFamily="34" charset="0"/>
              </a:rPr>
              <a:t>dimostrazione </a:t>
            </a:r>
            <a:r>
              <a:rPr lang="it-IT" sz="1800" dirty="0">
                <a:solidFill>
                  <a:schemeClr val="tx1"/>
                </a:solidFill>
                <a:latin typeface="Aptos" panose="020B0004020202020204" pitchFamily="34" charset="0"/>
              </a:rPr>
              <a:t>di fattibilità dello sviluppo di </a:t>
            </a:r>
            <a:r>
              <a:rPr lang="it-IT" sz="1800" dirty="0" err="1">
                <a:solidFill>
                  <a:schemeClr val="tx1"/>
                </a:solidFill>
                <a:latin typeface="Aptos" panose="020B0004020202020204" pitchFamily="34" charset="0"/>
              </a:rPr>
              <a:t>frontend</a:t>
            </a:r>
            <a:r>
              <a:rPr lang="it-IT" sz="1800" dirty="0">
                <a:solidFill>
                  <a:schemeClr val="tx1"/>
                </a:solidFill>
                <a:latin typeface="Aptos" panose="020B0004020202020204" pitchFamily="34" charset="0"/>
              </a:rPr>
              <a:t>, </a:t>
            </a:r>
            <a:r>
              <a:rPr lang="it-IT" sz="1800" dirty="0" err="1">
                <a:solidFill>
                  <a:schemeClr val="tx1"/>
                </a:solidFill>
                <a:latin typeface="Aptos" panose="020B0004020202020204" pitchFamily="34" charset="0"/>
              </a:rPr>
              <a:t>backend</a:t>
            </a:r>
            <a:r>
              <a:rPr lang="it-IT" sz="1800" dirty="0">
                <a:solidFill>
                  <a:schemeClr val="tx1"/>
                </a:solidFill>
                <a:latin typeface="Aptos" panose="020B0004020202020204" pitchFamily="34" charset="0"/>
              </a:rPr>
              <a:t> e API</a:t>
            </a:r>
            <a:r>
              <a:rPr lang="it-IT" sz="1800" b="0" dirty="0">
                <a:solidFill>
                  <a:schemeClr val="tx1"/>
                </a:solidFill>
                <a:latin typeface="Aptos" panose="020B0004020202020204" pitchFamily="34" charset="0"/>
              </a:rPr>
              <a:t> dedicate per la gestione del </a:t>
            </a:r>
            <a:r>
              <a:rPr lang="it-IT" sz="1800" dirty="0">
                <a:solidFill>
                  <a:schemeClr val="tx1"/>
                </a:solidFill>
                <a:latin typeface="Aptos" panose="020B0004020202020204" pitchFamily="34" charset="0"/>
              </a:rPr>
              <a:t>rinnovo degli scarichi urbani</a:t>
            </a:r>
            <a:r>
              <a:rPr lang="it-IT" sz="1800" b="0" dirty="0">
                <a:solidFill>
                  <a:schemeClr val="tx1"/>
                </a:solidFill>
                <a:latin typeface="Aptos" panose="020B0004020202020204" pitchFamily="34" charset="0"/>
              </a:rPr>
              <a:t> e la lettura/scrittura dei dati sul DUA tramite interfacce applicative standard </a:t>
            </a:r>
            <a:r>
              <a:rPr lang="it-IT" sz="1800" dirty="0" smtClean="0">
                <a:solidFill>
                  <a:schemeClr val="tx1"/>
                </a:solidFill>
                <a:latin typeface="Aptos" panose="020B0004020202020204" pitchFamily="34" charset="0"/>
              </a:rPr>
              <a:t>(linea di azione 3 - entro </a:t>
            </a:r>
            <a:r>
              <a:rPr lang="it-IT" sz="1800" dirty="0">
                <a:solidFill>
                  <a:schemeClr val="tx1"/>
                </a:solidFill>
                <a:latin typeface="Aptos" panose="020B0004020202020204" pitchFamily="34" charset="0"/>
              </a:rPr>
              <a:t>dicembre </a:t>
            </a:r>
            <a:r>
              <a:rPr lang="it-IT" sz="1800" dirty="0" smtClean="0">
                <a:solidFill>
                  <a:schemeClr val="tx1"/>
                </a:solidFill>
                <a:latin typeface="Aptos" panose="020B0004020202020204" pitchFamily="34" charset="0"/>
              </a:rPr>
              <a:t>2025)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t-IT" sz="1800" dirty="0" smtClean="0">
                <a:solidFill>
                  <a:schemeClr val="tx1"/>
                </a:solidFill>
                <a:latin typeface="Aptos" panose="020B0004020202020204" pitchFamily="34" charset="0"/>
              </a:rPr>
              <a:t>Arricchimento </a:t>
            </a:r>
            <a:r>
              <a:rPr lang="it-IT" sz="1800" dirty="0">
                <a:solidFill>
                  <a:schemeClr val="tx1"/>
                </a:solidFill>
                <a:latin typeface="Aptos" panose="020B0004020202020204" pitchFamily="34" charset="0"/>
              </a:rPr>
              <a:t>e aggiornamento dei dati </a:t>
            </a:r>
            <a:r>
              <a:rPr lang="it-IT" sz="1800" b="0" dirty="0">
                <a:solidFill>
                  <a:schemeClr val="tx1"/>
                </a:solidFill>
                <a:latin typeface="Aptos" panose="020B0004020202020204" pitchFamily="34" charset="0"/>
              </a:rPr>
              <a:t>del Database Unico Ambientale (</a:t>
            </a:r>
            <a:r>
              <a:rPr lang="it-IT" sz="1800" dirty="0">
                <a:solidFill>
                  <a:schemeClr val="tx1"/>
                </a:solidFill>
                <a:latin typeface="Aptos" panose="020B0004020202020204" pitchFamily="34" charset="0"/>
              </a:rPr>
              <a:t>DUA</a:t>
            </a:r>
            <a:r>
              <a:rPr lang="it-IT" sz="1800" b="0" dirty="0">
                <a:solidFill>
                  <a:schemeClr val="tx1"/>
                </a:solidFill>
                <a:latin typeface="Aptos" panose="020B0004020202020204" pitchFamily="34" charset="0"/>
              </a:rPr>
              <a:t>) della Direzione Centrale Difesa dell’Ambiente, Energia e Sviluppo Sostenibile della Regione Autonoma </a:t>
            </a:r>
            <a:r>
              <a:rPr lang="it-IT" sz="1800" b="0" dirty="0" smtClean="0">
                <a:solidFill>
                  <a:schemeClr val="tx1"/>
                </a:solidFill>
                <a:latin typeface="Aptos" panose="020B0004020202020204" pitchFamily="34" charset="0"/>
              </a:rPr>
              <a:t>Friuli Venezia Giulia</a:t>
            </a:r>
            <a:r>
              <a:rPr lang="it-IT" sz="1800" b="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it-IT" sz="1800" b="0" dirty="0" smtClean="0">
                <a:solidFill>
                  <a:schemeClr val="tx1"/>
                </a:solidFill>
                <a:latin typeface="Aptos" panose="020B0004020202020204" pitchFamily="34" charset="0"/>
              </a:rPr>
              <a:t>(</a:t>
            </a:r>
            <a:r>
              <a:rPr lang="it-IT" sz="1800" dirty="0" smtClean="0">
                <a:solidFill>
                  <a:schemeClr val="tx1"/>
                </a:solidFill>
                <a:latin typeface="Aptos" panose="020B0004020202020204" pitchFamily="34" charset="0"/>
              </a:rPr>
              <a:t>linea </a:t>
            </a:r>
            <a:r>
              <a:rPr lang="it-IT" sz="1800" dirty="0">
                <a:solidFill>
                  <a:schemeClr val="tx1"/>
                </a:solidFill>
                <a:latin typeface="Aptos" panose="020B0004020202020204" pitchFamily="34" charset="0"/>
              </a:rPr>
              <a:t>di azione </a:t>
            </a:r>
            <a:r>
              <a:rPr lang="it-IT" sz="1800" dirty="0" smtClean="0">
                <a:solidFill>
                  <a:schemeClr val="tx1"/>
                </a:solidFill>
                <a:latin typeface="Aptos" panose="020B0004020202020204" pitchFamily="34" charset="0"/>
              </a:rPr>
              <a:t>2</a:t>
            </a:r>
            <a:r>
              <a:rPr lang="it-IT" sz="1800" b="0" dirty="0" smtClean="0">
                <a:solidFill>
                  <a:schemeClr val="tx1"/>
                </a:solidFill>
                <a:latin typeface="Aptos" panose="020B0004020202020204" pitchFamily="34" charset="0"/>
              </a:rPr>
              <a:t>). </a:t>
            </a:r>
            <a:br>
              <a:rPr lang="it-IT" sz="1800" b="0" dirty="0" smtClean="0">
                <a:solidFill>
                  <a:schemeClr val="tx1"/>
                </a:solidFill>
                <a:latin typeface="Aptos" panose="020B0004020202020204" pitchFamily="34" charset="0"/>
              </a:rPr>
            </a:br>
            <a:r>
              <a:rPr lang="it-IT" sz="1800" b="0" dirty="0" smtClean="0">
                <a:solidFill>
                  <a:schemeClr val="tx1"/>
                </a:solidFill>
                <a:latin typeface="Aptos" panose="020B0004020202020204" pitchFamily="34" charset="0"/>
              </a:rPr>
              <a:t>I dati per l’integrazione</a:t>
            </a:r>
            <a:r>
              <a:rPr lang="it-IT" sz="1800" dirty="0" smtClean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it-IT" sz="1800" b="0" dirty="0" smtClean="0">
                <a:solidFill>
                  <a:schemeClr val="tx1"/>
                </a:solidFill>
                <a:latin typeface="Aptos" panose="020B0004020202020204" pitchFamily="34" charset="0"/>
              </a:rPr>
              <a:t>provengono da </a:t>
            </a:r>
            <a:r>
              <a:rPr lang="it-IT" sz="1800" b="0" dirty="0">
                <a:solidFill>
                  <a:schemeClr val="tx1"/>
                </a:solidFill>
                <a:latin typeface="Aptos" panose="020B0004020202020204" pitchFamily="34" charset="0"/>
              </a:rPr>
              <a:t>diversi database ambientali regionali (file GIS, dati AICA su scarichi, emissioni e piezometri, database emissioni, </a:t>
            </a:r>
            <a:r>
              <a:rPr lang="it-IT" sz="1800" b="0" dirty="0" err="1" smtClean="0">
                <a:solidFill>
                  <a:schemeClr val="tx1"/>
                </a:solidFill>
                <a:latin typeface="Aptos" panose="020B0004020202020204" pitchFamily="34" charset="0"/>
              </a:rPr>
              <a:t>ecc</a:t>
            </a:r>
            <a:r>
              <a:rPr lang="it-IT" sz="1800" b="0" dirty="0" smtClean="0">
                <a:solidFill>
                  <a:schemeClr val="tx1"/>
                </a:solidFill>
                <a:latin typeface="Aptos" panose="020B0004020202020204" pitchFamily="34" charset="0"/>
              </a:rPr>
              <a:t>)</a:t>
            </a:r>
            <a:endParaRPr lang="it-IT" sz="18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829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>
          <a:extLst>
            <a:ext uri="{FF2B5EF4-FFF2-40B4-BE49-F238E27FC236}">
              <a16:creationId xmlns:a16="http://schemas.microsoft.com/office/drawing/2014/main" id="{6D641E53-0484-46B6-B815-F5E4A423C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CCF928-835E-4688-56DE-E04E7A56FC5C}"/>
              </a:ext>
            </a:extLst>
          </p:cNvPr>
          <p:cNvSpPr/>
          <p:nvPr/>
        </p:nvSpPr>
        <p:spPr>
          <a:xfrm>
            <a:off x="5887732" y="0"/>
            <a:ext cx="3243261" cy="51434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Shape 178">
            <a:extLst>
              <a:ext uri="{FF2B5EF4-FFF2-40B4-BE49-F238E27FC236}">
                <a16:creationId xmlns:a16="http://schemas.microsoft.com/office/drawing/2014/main" id="{962693C2-A39D-1244-409F-D3117CCCD8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7657" y="96677"/>
            <a:ext cx="6778576" cy="661874"/>
          </a:xfrm>
          <a:prstGeom prst="rect">
            <a:avLst/>
          </a:prstGeom>
        </p:spPr>
        <p:txBody>
          <a:bodyPr lIns="62178" tIns="62178" rIns="62178" bIns="62178" anchor="t" anchorCtr="0">
            <a:noAutofit/>
          </a:bodyPr>
          <a:lstStyle/>
          <a:p>
            <a:r>
              <a:rPr lang="it-IT" sz="2800" dirty="0">
                <a:solidFill>
                  <a:srgbClr val="002060"/>
                </a:solidFill>
              </a:rPr>
              <a:t>Applicativi </a:t>
            </a:r>
            <a:r>
              <a:rPr lang="it-IT" sz="2800" dirty="0" smtClean="0">
                <a:solidFill>
                  <a:srgbClr val="002060"/>
                </a:solidFill>
              </a:rPr>
              <a:t>sviluppati, operabilità e attività</a:t>
            </a:r>
            <a:r>
              <a:rPr lang="it-IT" sz="2800" b="0" dirty="0">
                <a:solidFill>
                  <a:schemeClr val="tx1"/>
                </a:solidFill>
              </a:rPr>
              <a:t/>
            </a:r>
            <a:br>
              <a:rPr lang="it-IT" sz="2800" b="0" dirty="0">
                <a:solidFill>
                  <a:schemeClr val="tx1"/>
                </a:solidFill>
              </a:rPr>
            </a:br>
            <a:endParaRPr lang="it-IT" sz="2800" dirty="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B49EC1-0614-0545-7DAB-1B2AADBAD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49" y="1287113"/>
            <a:ext cx="5353098" cy="3226961"/>
          </a:xfrm>
          <a:prstGeom prst="rect">
            <a:avLst/>
          </a:prstGeom>
        </p:spPr>
      </p:pic>
      <p:sp>
        <p:nvSpPr>
          <p:cNvPr id="8" name="Shape 178">
            <a:extLst>
              <a:ext uri="{FF2B5EF4-FFF2-40B4-BE49-F238E27FC236}">
                <a16:creationId xmlns:a16="http://schemas.microsoft.com/office/drawing/2014/main" id="{962693C2-A39D-1244-409F-D3117CCCD8BF}"/>
              </a:ext>
            </a:extLst>
          </p:cNvPr>
          <p:cNvSpPr txBox="1">
            <a:spLocks/>
          </p:cNvSpPr>
          <p:nvPr/>
        </p:nvSpPr>
        <p:spPr>
          <a:xfrm>
            <a:off x="5904191" y="772284"/>
            <a:ext cx="1378743" cy="423608"/>
          </a:xfrm>
          <a:prstGeom prst="rect">
            <a:avLst/>
          </a:prstGeom>
          <a:noFill/>
          <a:ln>
            <a:noFill/>
          </a:ln>
        </p:spPr>
        <p:txBody>
          <a:bodyPr lIns="62178" tIns="62178" rIns="62178" bIns="6217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i="0" u="none" strike="noStrike" cap="none">
                <a:solidFill>
                  <a:srgbClr val="0070C0"/>
                </a:solidFill>
                <a:latin typeface="Aptos" panose="020B0004020202020204" pitchFamily="34" charset="0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r>
              <a:rPr lang="it-IT" sz="2000" dirty="0" smtClean="0">
                <a:solidFill>
                  <a:srgbClr val="002060"/>
                </a:solidFill>
              </a:rPr>
              <a:t>Attività</a:t>
            </a:r>
            <a:r>
              <a:rPr lang="it-IT" sz="2000" b="0" dirty="0" smtClean="0">
                <a:solidFill>
                  <a:schemeClr val="tx1"/>
                </a:solidFill>
              </a:rPr>
              <a:t/>
            </a:r>
            <a:br>
              <a:rPr lang="it-IT" sz="2000" b="0" dirty="0" smtClean="0">
                <a:solidFill>
                  <a:schemeClr val="tx1"/>
                </a:solidFill>
              </a:rPr>
            </a:b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9" name="Oval 1">
            <a:extLst>
              <a:ext uri="{FF2B5EF4-FFF2-40B4-BE49-F238E27FC236}">
                <a16:creationId xmlns:a16="http://schemas.microsoft.com/office/drawing/2014/main" id="{8C1084F7-E39E-E6C6-BCBC-82826C74CFCA}"/>
              </a:ext>
            </a:extLst>
          </p:cNvPr>
          <p:cNvSpPr/>
          <p:nvPr/>
        </p:nvSpPr>
        <p:spPr>
          <a:xfrm>
            <a:off x="6001063" y="2086838"/>
            <a:ext cx="250081" cy="250081"/>
          </a:xfrm>
          <a:prstGeom prst="ellipse">
            <a:avLst/>
          </a:prstGeom>
          <a:solidFill>
            <a:srgbClr val="002060">
              <a:alpha val="10000"/>
            </a:srgbClr>
          </a:solidFill>
          <a:ln w="444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B050"/>
                </a:solidFill>
                <a:latin typeface="Aptos" panose="020B0004020202020204" pitchFamily="34" charset="0"/>
              </a:rPr>
              <a:t>2</a:t>
            </a:r>
            <a:endParaRPr lang="en-US" sz="1400" b="1" dirty="0">
              <a:solidFill>
                <a:srgbClr val="00B050"/>
              </a:solidFill>
              <a:latin typeface="Aptos" panose="020B0004020202020204" pitchFamily="34" charset="0"/>
            </a:endParaRPr>
          </a:p>
        </p:txBody>
      </p:sp>
      <p:sp>
        <p:nvSpPr>
          <p:cNvPr id="10" name="Shape 178">
            <a:extLst>
              <a:ext uri="{FF2B5EF4-FFF2-40B4-BE49-F238E27FC236}">
                <a16:creationId xmlns:a16="http://schemas.microsoft.com/office/drawing/2014/main" id="{663978B4-D74A-FA6B-0F74-BAAFC1A57C69}"/>
              </a:ext>
            </a:extLst>
          </p:cNvPr>
          <p:cNvSpPr txBox="1">
            <a:spLocks/>
          </p:cNvSpPr>
          <p:nvPr/>
        </p:nvSpPr>
        <p:spPr>
          <a:xfrm>
            <a:off x="6268219" y="2056748"/>
            <a:ext cx="2685007" cy="661874"/>
          </a:xfrm>
          <a:prstGeom prst="rect">
            <a:avLst/>
          </a:prstGeom>
          <a:noFill/>
          <a:ln>
            <a:noFill/>
          </a:ln>
        </p:spPr>
        <p:txBody>
          <a:bodyPr lIns="62178" tIns="62178" rIns="62178" bIns="6217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i="0" u="none" strike="noStrike" cap="none">
                <a:solidFill>
                  <a:srgbClr val="D9003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r>
              <a:rPr lang="it-IT" sz="1400" b="0" dirty="0" smtClean="0">
                <a:solidFill>
                  <a:schemeClr val="tx1"/>
                </a:solidFill>
                <a:latin typeface="Aptos" panose="020B0004020202020204" pitchFamily="34" charset="0"/>
              </a:rPr>
              <a:t>Preparazione cassetti DUA per acquisizione dati da DURGA (es. dati tecnici)</a:t>
            </a:r>
            <a:endParaRPr lang="it-IT" sz="1400" b="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11" name="Oval 1">
            <a:extLst>
              <a:ext uri="{FF2B5EF4-FFF2-40B4-BE49-F238E27FC236}">
                <a16:creationId xmlns:a16="http://schemas.microsoft.com/office/drawing/2014/main" id="{8C1084F7-E39E-E6C6-BCBC-82826C74CFCA}"/>
              </a:ext>
            </a:extLst>
          </p:cNvPr>
          <p:cNvSpPr/>
          <p:nvPr/>
        </p:nvSpPr>
        <p:spPr>
          <a:xfrm>
            <a:off x="6007202" y="3267031"/>
            <a:ext cx="250081" cy="250081"/>
          </a:xfrm>
          <a:prstGeom prst="ellipse">
            <a:avLst/>
          </a:prstGeom>
          <a:solidFill>
            <a:srgbClr val="002060">
              <a:alpha val="10000"/>
            </a:srgbClr>
          </a:solidFill>
          <a:ln w="444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B050"/>
                </a:solidFill>
                <a:latin typeface="Aptos" panose="020B0004020202020204" pitchFamily="34" charset="0"/>
              </a:rPr>
              <a:t>4</a:t>
            </a:r>
          </a:p>
        </p:txBody>
      </p:sp>
      <p:sp>
        <p:nvSpPr>
          <p:cNvPr id="12" name="Shape 178">
            <a:extLst>
              <a:ext uri="{FF2B5EF4-FFF2-40B4-BE49-F238E27FC236}">
                <a16:creationId xmlns:a16="http://schemas.microsoft.com/office/drawing/2014/main" id="{663978B4-D74A-FA6B-0F74-BAAFC1A57C69}"/>
              </a:ext>
            </a:extLst>
          </p:cNvPr>
          <p:cNvSpPr txBox="1">
            <a:spLocks/>
          </p:cNvSpPr>
          <p:nvPr/>
        </p:nvSpPr>
        <p:spPr>
          <a:xfrm>
            <a:off x="6319539" y="3252474"/>
            <a:ext cx="2633687" cy="661874"/>
          </a:xfrm>
          <a:prstGeom prst="rect">
            <a:avLst/>
          </a:prstGeom>
          <a:noFill/>
          <a:ln>
            <a:noFill/>
          </a:ln>
        </p:spPr>
        <p:txBody>
          <a:bodyPr lIns="62178" tIns="62178" rIns="62178" bIns="6217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i="0" u="none" strike="noStrike" cap="none">
                <a:solidFill>
                  <a:srgbClr val="D9003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r>
              <a:rPr lang="it-IT" sz="1400" b="0" dirty="0" smtClean="0">
                <a:solidFill>
                  <a:schemeClr val="tx1"/>
                </a:solidFill>
                <a:latin typeface="Aptos" panose="020B0004020202020204" pitchFamily="34" charset="0"/>
              </a:rPr>
              <a:t>Istruire DURGA per completare l’acquisizione dei dati e il successivo import in DUA</a:t>
            </a:r>
            <a:endParaRPr lang="it-IT" sz="1400" b="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13" name="Oval 1">
            <a:extLst>
              <a:ext uri="{FF2B5EF4-FFF2-40B4-BE49-F238E27FC236}">
                <a16:creationId xmlns:a16="http://schemas.microsoft.com/office/drawing/2014/main" id="{8C1084F7-E39E-E6C6-BCBC-82826C74CFCA}"/>
              </a:ext>
            </a:extLst>
          </p:cNvPr>
          <p:cNvSpPr/>
          <p:nvPr/>
        </p:nvSpPr>
        <p:spPr>
          <a:xfrm>
            <a:off x="6004047" y="4407153"/>
            <a:ext cx="250081" cy="250081"/>
          </a:xfrm>
          <a:prstGeom prst="ellipse">
            <a:avLst/>
          </a:prstGeom>
          <a:solidFill>
            <a:srgbClr val="002060">
              <a:alpha val="10000"/>
            </a:srgbClr>
          </a:solidFill>
          <a:ln w="444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B050"/>
                </a:solidFill>
                <a:latin typeface="Aptos" panose="020B0004020202020204" pitchFamily="34" charset="0"/>
              </a:rPr>
              <a:t>7</a:t>
            </a:r>
          </a:p>
        </p:txBody>
      </p:sp>
      <p:sp>
        <p:nvSpPr>
          <p:cNvPr id="16" name="Shape 178">
            <a:extLst>
              <a:ext uri="{FF2B5EF4-FFF2-40B4-BE49-F238E27FC236}">
                <a16:creationId xmlns:a16="http://schemas.microsoft.com/office/drawing/2014/main" id="{663978B4-D74A-FA6B-0F74-BAAFC1A57C69}"/>
              </a:ext>
            </a:extLst>
          </p:cNvPr>
          <p:cNvSpPr txBox="1">
            <a:spLocks/>
          </p:cNvSpPr>
          <p:nvPr/>
        </p:nvSpPr>
        <p:spPr>
          <a:xfrm>
            <a:off x="6328481" y="4175280"/>
            <a:ext cx="1792806" cy="661874"/>
          </a:xfrm>
          <a:prstGeom prst="rect">
            <a:avLst/>
          </a:prstGeom>
          <a:noFill/>
          <a:ln>
            <a:noFill/>
          </a:ln>
        </p:spPr>
        <p:txBody>
          <a:bodyPr lIns="62178" tIns="62178" rIns="62178" bIns="6217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i="0" u="none" strike="noStrike" cap="none">
                <a:solidFill>
                  <a:srgbClr val="D9003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r>
              <a:rPr lang="it-IT" sz="1400" b="0" dirty="0" smtClean="0">
                <a:solidFill>
                  <a:schemeClr val="tx1"/>
                </a:solidFill>
                <a:latin typeface="Aptos" panose="020B0004020202020204" pitchFamily="34" charset="0"/>
              </a:rPr>
              <a:t>Istruire le persone</a:t>
            </a:r>
            <a:endParaRPr lang="it-IT" sz="1400" b="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17" name="Shape 178">
            <a:extLst>
              <a:ext uri="{FF2B5EF4-FFF2-40B4-BE49-F238E27FC236}">
                <a16:creationId xmlns:a16="http://schemas.microsoft.com/office/drawing/2014/main" id="{962693C2-A39D-1244-409F-D3117CCCD8BF}"/>
              </a:ext>
            </a:extLst>
          </p:cNvPr>
          <p:cNvSpPr txBox="1">
            <a:spLocks/>
          </p:cNvSpPr>
          <p:nvPr/>
        </p:nvSpPr>
        <p:spPr>
          <a:xfrm>
            <a:off x="433624" y="747356"/>
            <a:ext cx="4712841" cy="423608"/>
          </a:xfrm>
          <a:prstGeom prst="rect">
            <a:avLst/>
          </a:prstGeom>
          <a:noFill/>
          <a:ln>
            <a:noFill/>
          </a:ln>
        </p:spPr>
        <p:txBody>
          <a:bodyPr lIns="62178" tIns="62178" rIns="62178" bIns="6217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i="0" u="none" strike="noStrike" cap="none">
                <a:solidFill>
                  <a:srgbClr val="0070C0"/>
                </a:solidFill>
                <a:latin typeface="Aptos" panose="020B0004020202020204" pitchFamily="34" charset="0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r>
              <a:rPr lang="it-IT" sz="2000" dirty="0" smtClean="0">
                <a:solidFill>
                  <a:srgbClr val="002060"/>
                </a:solidFill>
              </a:rPr>
              <a:t>Schema sviluppo applicativi e operabilità </a:t>
            </a:r>
            <a:endParaRPr lang="it-IT" sz="2000" dirty="0">
              <a:solidFill>
                <a:srgbClr val="002060"/>
              </a:solidFill>
            </a:endParaRPr>
          </a:p>
        </p:txBody>
      </p:sp>
      <p:cxnSp>
        <p:nvCxnSpPr>
          <p:cNvPr id="4" name="Connettore diritto 3"/>
          <p:cNvCxnSpPr/>
          <p:nvPr/>
        </p:nvCxnSpPr>
        <p:spPr>
          <a:xfrm>
            <a:off x="5852295" y="932258"/>
            <a:ext cx="0" cy="39937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">
            <a:extLst>
              <a:ext uri="{FF2B5EF4-FFF2-40B4-BE49-F238E27FC236}">
                <a16:creationId xmlns:a16="http://schemas.microsoft.com/office/drawing/2014/main" id="{8C1084F7-E39E-E6C6-BCBC-82826C74CFCA}"/>
              </a:ext>
            </a:extLst>
          </p:cNvPr>
          <p:cNvSpPr/>
          <p:nvPr/>
        </p:nvSpPr>
        <p:spPr>
          <a:xfrm>
            <a:off x="5969358" y="1198976"/>
            <a:ext cx="250081" cy="250081"/>
          </a:xfrm>
          <a:prstGeom prst="ellipse">
            <a:avLst/>
          </a:prstGeom>
          <a:solidFill>
            <a:srgbClr val="002060">
              <a:alpha val="10000"/>
            </a:srgbClr>
          </a:solidFill>
          <a:ln w="444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B050"/>
                </a:solidFill>
                <a:latin typeface="Aptos" panose="020B0004020202020204" pitchFamily="34" charset="0"/>
              </a:rPr>
              <a:t>1</a:t>
            </a:r>
          </a:p>
        </p:txBody>
      </p:sp>
      <p:sp>
        <p:nvSpPr>
          <p:cNvPr id="20" name="Shape 178">
            <a:extLst>
              <a:ext uri="{FF2B5EF4-FFF2-40B4-BE49-F238E27FC236}">
                <a16:creationId xmlns:a16="http://schemas.microsoft.com/office/drawing/2014/main" id="{663978B4-D74A-FA6B-0F74-BAAFC1A57C69}"/>
              </a:ext>
            </a:extLst>
          </p:cNvPr>
          <p:cNvSpPr txBox="1">
            <a:spLocks/>
          </p:cNvSpPr>
          <p:nvPr/>
        </p:nvSpPr>
        <p:spPr>
          <a:xfrm>
            <a:off x="6261643" y="1282034"/>
            <a:ext cx="2757367" cy="661874"/>
          </a:xfrm>
          <a:prstGeom prst="rect">
            <a:avLst/>
          </a:prstGeom>
          <a:noFill/>
          <a:ln>
            <a:noFill/>
          </a:ln>
        </p:spPr>
        <p:txBody>
          <a:bodyPr lIns="62178" tIns="62178" rIns="62178" bIns="6217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i="0" u="none" strike="noStrike" cap="none">
                <a:solidFill>
                  <a:srgbClr val="D9003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r>
              <a:rPr lang="it-IT" sz="1400" b="0" dirty="0" smtClean="0">
                <a:solidFill>
                  <a:schemeClr val="tx1"/>
                </a:solidFill>
                <a:latin typeface="Aptos" panose="020B0004020202020204" pitchFamily="34" charset="0"/>
              </a:rPr>
              <a:t>Definire delle regole comuni a livello di DCA (es. gestione dei sottofascicoli di rinnovo, variante ecc.) </a:t>
            </a:r>
            <a:endParaRPr lang="it-IT" sz="1400" b="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24" name="Oval 1">
            <a:extLst>
              <a:ext uri="{FF2B5EF4-FFF2-40B4-BE49-F238E27FC236}">
                <a16:creationId xmlns:a16="http://schemas.microsoft.com/office/drawing/2014/main" id="{8C1084F7-E39E-E6C6-BCBC-82826C74CFCA}"/>
              </a:ext>
            </a:extLst>
          </p:cNvPr>
          <p:cNvSpPr/>
          <p:nvPr/>
        </p:nvSpPr>
        <p:spPr>
          <a:xfrm>
            <a:off x="6021550" y="4019385"/>
            <a:ext cx="250081" cy="250081"/>
          </a:xfrm>
          <a:prstGeom prst="ellipse">
            <a:avLst/>
          </a:prstGeom>
          <a:solidFill>
            <a:srgbClr val="002060">
              <a:alpha val="10000"/>
            </a:srgbClr>
          </a:solidFill>
          <a:ln w="444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B050"/>
                </a:solidFill>
                <a:latin typeface="Aptos" panose="020B0004020202020204" pitchFamily="34" charset="0"/>
              </a:rPr>
              <a:t>6</a:t>
            </a:r>
          </a:p>
        </p:txBody>
      </p:sp>
      <p:sp>
        <p:nvSpPr>
          <p:cNvPr id="25" name="Shape 178">
            <a:extLst>
              <a:ext uri="{FF2B5EF4-FFF2-40B4-BE49-F238E27FC236}">
                <a16:creationId xmlns:a16="http://schemas.microsoft.com/office/drawing/2014/main" id="{663978B4-D74A-FA6B-0F74-BAAFC1A57C69}"/>
              </a:ext>
            </a:extLst>
          </p:cNvPr>
          <p:cNvSpPr txBox="1">
            <a:spLocks/>
          </p:cNvSpPr>
          <p:nvPr/>
        </p:nvSpPr>
        <p:spPr>
          <a:xfrm>
            <a:off x="6328481" y="3804384"/>
            <a:ext cx="1792806" cy="661874"/>
          </a:xfrm>
          <a:prstGeom prst="rect">
            <a:avLst/>
          </a:prstGeom>
          <a:noFill/>
          <a:ln>
            <a:noFill/>
          </a:ln>
        </p:spPr>
        <p:txBody>
          <a:bodyPr lIns="62178" tIns="62178" rIns="62178" bIns="6217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i="0" u="none" strike="noStrike" cap="none">
                <a:solidFill>
                  <a:srgbClr val="D9003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r>
              <a:rPr lang="it-IT" sz="1400" b="0" dirty="0" smtClean="0">
                <a:solidFill>
                  <a:schemeClr val="tx1"/>
                </a:solidFill>
                <a:latin typeface="Aptos" panose="020B0004020202020204" pitchFamily="34" charset="0"/>
              </a:rPr>
              <a:t>Ottimizzare l’API</a:t>
            </a:r>
            <a:endParaRPr lang="it-IT" sz="1400" b="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21" name="Freccia in giù 20"/>
          <p:cNvSpPr/>
          <p:nvPr/>
        </p:nvSpPr>
        <p:spPr>
          <a:xfrm rot="16200000">
            <a:off x="5214374" y="2000904"/>
            <a:ext cx="112037" cy="2177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/>
          <p:cNvSpPr txBox="1"/>
          <p:nvPr/>
        </p:nvSpPr>
        <p:spPr>
          <a:xfrm>
            <a:off x="5332784" y="1979273"/>
            <a:ext cx="526106" cy="2609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GISA</a:t>
            </a:r>
            <a:endParaRPr lang="it-IT" b="1" dirty="0"/>
          </a:p>
        </p:txBody>
      </p:sp>
      <p:sp>
        <p:nvSpPr>
          <p:cNvPr id="42" name="Oval 1">
            <a:extLst>
              <a:ext uri="{FF2B5EF4-FFF2-40B4-BE49-F238E27FC236}">
                <a16:creationId xmlns:a16="http://schemas.microsoft.com/office/drawing/2014/main" id="{8C1084F7-E39E-E6C6-BCBC-82826C74CFCA}"/>
              </a:ext>
            </a:extLst>
          </p:cNvPr>
          <p:cNvSpPr/>
          <p:nvPr/>
        </p:nvSpPr>
        <p:spPr>
          <a:xfrm>
            <a:off x="6004475" y="2843704"/>
            <a:ext cx="250081" cy="250081"/>
          </a:xfrm>
          <a:prstGeom prst="ellipse">
            <a:avLst/>
          </a:prstGeom>
          <a:solidFill>
            <a:srgbClr val="002060">
              <a:alpha val="10000"/>
            </a:srgbClr>
          </a:solidFill>
          <a:ln w="444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B050"/>
                </a:solidFill>
                <a:latin typeface="Aptos" panose="020B0004020202020204" pitchFamily="34" charset="0"/>
              </a:rPr>
              <a:t>3</a:t>
            </a:r>
            <a:endParaRPr lang="en-US" sz="1400" b="1" dirty="0">
              <a:solidFill>
                <a:srgbClr val="00B050"/>
              </a:solidFill>
              <a:latin typeface="Aptos" panose="020B0004020202020204" pitchFamily="34" charset="0"/>
            </a:endParaRPr>
          </a:p>
        </p:txBody>
      </p:sp>
      <p:sp>
        <p:nvSpPr>
          <p:cNvPr id="43" name="Shape 178">
            <a:extLst>
              <a:ext uri="{FF2B5EF4-FFF2-40B4-BE49-F238E27FC236}">
                <a16:creationId xmlns:a16="http://schemas.microsoft.com/office/drawing/2014/main" id="{663978B4-D74A-FA6B-0F74-BAAFC1A57C69}"/>
              </a:ext>
            </a:extLst>
          </p:cNvPr>
          <p:cNvSpPr txBox="1">
            <a:spLocks/>
          </p:cNvSpPr>
          <p:nvPr/>
        </p:nvSpPr>
        <p:spPr>
          <a:xfrm>
            <a:off x="6284662" y="2781199"/>
            <a:ext cx="2813163" cy="402352"/>
          </a:xfrm>
          <a:prstGeom prst="rect">
            <a:avLst/>
          </a:prstGeom>
          <a:noFill/>
          <a:ln>
            <a:noFill/>
          </a:ln>
        </p:spPr>
        <p:txBody>
          <a:bodyPr lIns="62178" tIns="62178" rIns="62178" bIns="6217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i="0" u="none" strike="noStrike" cap="none">
                <a:solidFill>
                  <a:srgbClr val="D9003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r>
              <a:rPr lang="it-IT" sz="1400" b="0" dirty="0" smtClean="0">
                <a:solidFill>
                  <a:schemeClr val="tx1"/>
                </a:solidFill>
                <a:latin typeface="Aptos" panose="020B0004020202020204" pitchFamily="34" charset="0"/>
              </a:rPr>
              <a:t>Preparazione strumenti DUA (es. servizio GIFRA)</a:t>
            </a:r>
            <a:endParaRPr lang="it-IT" sz="1400" b="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317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>
          <a:extLst>
            <a:ext uri="{FF2B5EF4-FFF2-40B4-BE49-F238E27FC236}">
              <a16:creationId xmlns:a16="http://schemas.microsoft.com/office/drawing/2014/main" id="{ED1FF0B0-C23B-B7A6-F062-C658C56DD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>
            <a:extLst>
              <a:ext uri="{FF2B5EF4-FFF2-40B4-BE49-F238E27FC236}">
                <a16:creationId xmlns:a16="http://schemas.microsoft.com/office/drawing/2014/main" id="{702A0596-3499-B03B-4530-1F80362642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3437" y="227013"/>
            <a:ext cx="6778576" cy="661874"/>
          </a:xfrm>
          <a:prstGeom prst="rect">
            <a:avLst/>
          </a:prstGeom>
        </p:spPr>
        <p:txBody>
          <a:bodyPr lIns="62178" tIns="62178" rIns="62178" bIns="62178" anchor="t" anchorCtr="0">
            <a:noAutofit/>
          </a:bodyPr>
          <a:lstStyle/>
          <a:p>
            <a:r>
              <a:rPr lang="it-IT" sz="2800" dirty="0">
                <a:solidFill>
                  <a:srgbClr val="002060"/>
                </a:solidFill>
                <a:latin typeface="Aptos" panose="020B0004020202020204" pitchFamily="34" charset="0"/>
              </a:rPr>
              <a:t>Contesto </a:t>
            </a:r>
            <a:r>
              <a:rPr lang="it-IT" sz="2800" dirty="0" smtClean="0">
                <a:solidFill>
                  <a:srgbClr val="002060"/>
                </a:solidFill>
                <a:latin typeface="Aptos" panose="020B0004020202020204" pitchFamily="34" charset="0"/>
              </a:rPr>
              <a:t>attuale</a:t>
            </a:r>
            <a:endParaRPr lang="it-IT" sz="2800" dirty="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pic>
        <p:nvPicPr>
          <p:cNvPr id="5" name="Picture 4" descr="A blue and black logo&#10;&#10;AI-generated content may be incorrect.">
            <a:extLst>
              <a:ext uri="{FF2B5EF4-FFF2-40B4-BE49-F238E27FC236}">
                <a16:creationId xmlns:a16="http://schemas.microsoft.com/office/drawing/2014/main" id="{2670FEA9-426E-FF06-21ED-02DAC0F53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70" y="3131959"/>
            <a:ext cx="1061610" cy="1143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54C2E4-E17A-9BFA-57E2-F4701842AF52}"/>
              </a:ext>
            </a:extLst>
          </p:cNvPr>
          <p:cNvSpPr txBox="1"/>
          <p:nvPr/>
        </p:nvSpPr>
        <p:spPr>
          <a:xfrm>
            <a:off x="5099487" y="4377218"/>
            <a:ext cx="1204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atin typeface="Aptos" panose="020B00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DECRETI</a:t>
            </a:r>
          </a:p>
          <a:p>
            <a:pPr algn="ctr"/>
            <a:r>
              <a:rPr lang="en-US" sz="1800" b="1" dirty="0">
                <a:latin typeface="Aptos" panose="020B00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AIA e AUA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60F9D8-5D19-32E4-38BE-3DCB8F9E2CE8}"/>
              </a:ext>
            </a:extLst>
          </p:cNvPr>
          <p:cNvSpPr txBox="1"/>
          <p:nvPr/>
        </p:nvSpPr>
        <p:spPr>
          <a:xfrm>
            <a:off x="188715" y="4179324"/>
            <a:ext cx="2028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atin typeface="Aptos" panose="020B00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GIS AIA/AUA/URB</a:t>
            </a:r>
          </a:p>
        </p:txBody>
      </p:sp>
      <p:pic>
        <p:nvPicPr>
          <p:cNvPr id="13" name="Picture 12" descr="A white paper with a red sign&#10;&#10;AI-generated content may be incorrect.">
            <a:extLst>
              <a:ext uri="{FF2B5EF4-FFF2-40B4-BE49-F238E27FC236}">
                <a16:creationId xmlns:a16="http://schemas.microsoft.com/office/drawing/2014/main" id="{D8FDA219-A751-D2F8-9503-676B39A86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699" y="3731119"/>
            <a:ext cx="646439" cy="720000"/>
          </a:xfrm>
          <a:prstGeom prst="rect">
            <a:avLst/>
          </a:prstGeom>
        </p:spPr>
      </p:pic>
      <p:pic>
        <p:nvPicPr>
          <p:cNvPr id="19" name="Picture 18" descr="A blue cylinder with black background&#10;&#10;AI-generated content may be incorrect.">
            <a:extLst>
              <a:ext uri="{FF2B5EF4-FFF2-40B4-BE49-F238E27FC236}">
                <a16:creationId xmlns:a16="http://schemas.microsoft.com/office/drawing/2014/main" id="{F55BE3DF-5709-ED4E-7C97-499986982C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9403" y="2040437"/>
            <a:ext cx="1718285" cy="145317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44FDBCB-DC60-C9F5-A174-1F31E4EA1C61}"/>
              </a:ext>
            </a:extLst>
          </p:cNvPr>
          <p:cNvSpPr txBox="1"/>
          <p:nvPr/>
        </p:nvSpPr>
        <p:spPr>
          <a:xfrm>
            <a:off x="3094756" y="4618401"/>
            <a:ext cx="700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atin typeface="Aptos" panose="020B00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AICA</a:t>
            </a:r>
          </a:p>
        </p:txBody>
      </p:sp>
      <p:pic>
        <p:nvPicPr>
          <p:cNvPr id="33" name="Picture 32" descr="A red round object with black background&#10;&#10;AI-generated content may be incorrect.">
            <a:extLst>
              <a:ext uri="{FF2B5EF4-FFF2-40B4-BE49-F238E27FC236}">
                <a16:creationId xmlns:a16="http://schemas.microsoft.com/office/drawing/2014/main" id="{80AB928F-AB33-5DC1-736B-A953BE9013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554" y="1234602"/>
            <a:ext cx="720000" cy="7200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A6CE6C5-DCD9-8785-2600-04250D247B16}"/>
              </a:ext>
            </a:extLst>
          </p:cNvPr>
          <p:cNvSpPr txBox="1"/>
          <p:nvPr/>
        </p:nvSpPr>
        <p:spPr>
          <a:xfrm>
            <a:off x="647956" y="1895620"/>
            <a:ext cx="1321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atin typeface="Aptos" panose="020B00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EMISSIONI</a:t>
            </a:r>
          </a:p>
          <a:p>
            <a:pPr algn="ctr"/>
            <a:r>
              <a:rPr lang="en-US" sz="1800" b="1" dirty="0">
                <a:latin typeface="Aptos" panose="020B00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TS/GO/UD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252BFD0-6C80-E8B5-6DE4-31958A0CAC06}"/>
              </a:ext>
            </a:extLst>
          </p:cNvPr>
          <p:cNvSpPr txBox="1"/>
          <p:nvPr/>
        </p:nvSpPr>
        <p:spPr>
          <a:xfrm>
            <a:off x="5526944" y="2193994"/>
            <a:ext cx="1553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Aptos" panose="020B00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EMISSIONI PN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1AF48E-8D6C-B19C-8406-7F3BC518A50C}"/>
              </a:ext>
            </a:extLst>
          </p:cNvPr>
          <p:cNvSpPr txBox="1"/>
          <p:nvPr/>
        </p:nvSpPr>
        <p:spPr>
          <a:xfrm>
            <a:off x="4736503" y="782436"/>
            <a:ext cx="1553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Aptos" panose="020B00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DB </a:t>
            </a:r>
            <a:r>
              <a:rPr lang="en-US" sz="1800" b="1" dirty="0" smtClean="0">
                <a:latin typeface="Aptos" panose="020B00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ACCESS (ES.AUA)</a:t>
            </a:r>
            <a:endParaRPr lang="en-US" sz="1800" b="1" dirty="0">
              <a:latin typeface="Aptos" panose="020B00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030FDE90-C68E-C70F-D877-6F7027911594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1668554" y="1594602"/>
            <a:ext cx="1332922" cy="473674"/>
          </a:xfrm>
          <a:prstGeom prst="curvedConnector3">
            <a:avLst/>
          </a:prstGeom>
          <a:ln w="6350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93558AE6-A44C-B404-93DF-CA87FC9FAC5D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1733580" y="2729294"/>
            <a:ext cx="1267896" cy="974165"/>
          </a:xfrm>
          <a:prstGeom prst="curvedConnector3">
            <a:avLst/>
          </a:prstGeom>
          <a:ln w="6350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82DF5364-4F7F-BE9D-DDF3-78CAE14EBF90}"/>
              </a:ext>
            </a:extLst>
          </p:cNvPr>
          <p:cNvCxnSpPr>
            <a:cxnSpLocks/>
          </p:cNvCxnSpPr>
          <p:nvPr/>
        </p:nvCxnSpPr>
        <p:spPr>
          <a:xfrm rot="5400000">
            <a:off x="3999284" y="797402"/>
            <a:ext cx="614070" cy="1251362"/>
          </a:xfrm>
          <a:prstGeom prst="curvedConnector3">
            <a:avLst>
              <a:gd name="adj1" fmla="val 50000"/>
            </a:avLst>
          </a:prstGeom>
          <a:ln w="6350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8DF3998F-1067-2C5A-60DB-424748BF1367}"/>
              </a:ext>
            </a:extLst>
          </p:cNvPr>
          <p:cNvCxnSpPr>
            <a:cxnSpLocks/>
            <a:stCxn id="154" idx="1"/>
          </p:cNvCxnSpPr>
          <p:nvPr/>
        </p:nvCxnSpPr>
        <p:spPr>
          <a:xfrm rot="10800000" flipV="1">
            <a:off x="4223789" y="1896084"/>
            <a:ext cx="1641924" cy="298142"/>
          </a:xfrm>
          <a:prstGeom prst="curvedConnector3">
            <a:avLst>
              <a:gd name="adj1" fmla="val 50000"/>
            </a:avLst>
          </a:prstGeom>
          <a:ln w="6350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EA7B8E43-DB0B-3358-07E9-8881AA36E112}"/>
              </a:ext>
            </a:extLst>
          </p:cNvPr>
          <p:cNvCxnSpPr>
            <a:cxnSpLocks/>
            <a:stCxn id="13" idx="1"/>
          </p:cNvCxnSpPr>
          <p:nvPr/>
        </p:nvCxnSpPr>
        <p:spPr>
          <a:xfrm rot="10800000">
            <a:off x="4274873" y="2556363"/>
            <a:ext cx="1071827" cy="1534757"/>
          </a:xfrm>
          <a:prstGeom prst="curvedConnector3">
            <a:avLst>
              <a:gd name="adj1" fmla="val 50000"/>
            </a:avLst>
          </a:prstGeom>
          <a:ln w="6350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Curved 55">
            <a:extLst>
              <a:ext uri="{FF2B5EF4-FFF2-40B4-BE49-F238E27FC236}">
                <a16:creationId xmlns:a16="http://schemas.microsoft.com/office/drawing/2014/main" id="{C58B6E1A-68D7-CFC8-8301-01A1F9BCC613}"/>
              </a:ext>
            </a:extLst>
          </p:cNvPr>
          <p:cNvCxnSpPr>
            <a:cxnSpLocks/>
            <a:stCxn id="130" idx="0"/>
          </p:cNvCxnSpPr>
          <p:nvPr/>
        </p:nvCxnSpPr>
        <p:spPr>
          <a:xfrm rot="5400000" flipH="1" flipV="1">
            <a:off x="2556136" y="3651554"/>
            <a:ext cx="1054374" cy="345356"/>
          </a:xfrm>
          <a:prstGeom prst="curvedConnector3">
            <a:avLst>
              <a:gd name="adj1" fmla="val 50000"/>
            </a:avLst>
          </a:prstGeom>
          <a:ln w="6350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" name="Picture 129">
            <a:extLst>
              <a:ext uri="{FF2B5EF4-FFF2-40B4-BE49-F238E27FC236}">
                <a16:creationId xmlns:a16="http://schemas.microsoft.com/office/drawing/2014/main" id="{338FFA31-0CC8-82EC-88CF-E7247D187A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0645" y="4351419"/>
            <a:ext cx="720000" cy="720000"/>
          </a:xfrm>
          <a:prstGeom prst="rect">
            <a:avLst/>
          </a:prstGeom>
        </p:spPr>
      </p:pic>
      <p:sp>
        <p:nvSpPr>
          <p:cNvPr id="132" name="Multiplication Sign 131">
            <a:extLst>
              <a:ext uri="{FF2B5EF4-FFF2-40B4-BE49-F238E27FC236}">
                <a16:creationId xmlns:a16="http://schemas.microsoft.com/office/drawing/2014/main" id="{7E762989-000F-2FA8-A18B-0958E32F7287}"/>
              </a:ext>
            </a:extLst>
          </p:cNvPr>
          <p:cNvSpPr/>
          <p:nvPr/>
        </p:nvSpPr>
        <p:spPr>
          <a:xfrm>
            <a:off x="2110830" y="1596226"/>
            <a:ext cx="386843" cy="386843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Multiplication Sign 132">
            <a:extLst>
              <a:ext uri="{FF2B5EF4-FFF2-40B4-BE49-F238E27FC236}">
                <a16:creationId xmlns:a16="http://schemas.microsoft.com/office/drawing/2014/main" id="{C5B49E98-C0CD-B7D6-B2F6-026701AB6A58}"/>
              </a:ext>
            </a:extLst>
          </p:cNvPr>
          <p:cNvSpPr/>
          <p:nvPr/>
        </p:nvSpPr>
        <p:spPr>
          <a:xfrm>
            <a:off x="2174106" y="3055279"/>
            <a:ext cx="386843" cy="386843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Multiplication Sign 133">
            <a:extLst>
              <a:ext uri="{FF2B5EF4-FFF2-40B4-BE49-F238E27FC236}">
                <a16:creationId xmlns:a16="http://schemas.microsoft.com/office/drawing/2014/main" id="{E05FE75E-A09A-E1D9-8CEE-47892F2A32FF}"/>
              </a:ext>
            </a:extLst>
          </p:cNvPr>
          <p:cNvSpPr/>
          <p:nvPr/>
        </p:nvSpPr>
        <p:spPr>
          <a:xfrm>
            <a:off x="4178013" y="1219261"/>
            <a:ext cx="386843" cy="386843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Multiplication Sign 134">
            <a:extLst>
              <a:ext uri="{FF2B5EF4-FFF2-40B4-BE49-F238E27FC236}">
                <a16:creationId xmlns:a16="http://schemas.microsoft.com/office/drawing/2014/main" id="{8F49A62B-950E-3B45-0865-7240C45B3892}"/>
              </a:ext>
            </a:extLst>
          </p:cNvPr>
          <p:cNvSpPr/>
          <p:nvPr/>
        </p:nvSpPr>
        <p:spPr>
          <a:xfrm>
            <a:off x="4864107" y="1864088"/>
            <a:ext cx="386843" cy="386843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Multiplication Sign 135">
            <a:extLst>
              <a:ext uri="{FF2B5EF4-FFF2-40B4-BE49-F238E27FC236}">
                <a16:creationId xmlns:a16="http://schemas.microsoft.com/office/drawing/2014/main" id="{C0D21186-8690-F6A6-B076-0C3BDC2D33C1}"/>
              </a:ext>
            </a:extLst>
          </p:cNvPr>
          <p:cNvSpPr/>
          <p:nvPr/>
        </p:nvSpPr>
        <p:spPr>
          <a:xfrm>
            <a:off x="4618586" y="3130320"/>
            <a:ext cx="386843" cy="386843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Multiplication Sign 136">
            <a:extLst>
              <a:ext uri="{FF2B5EF4-FFF2-40B4-BE49-F238E27FC236}">
                <a16:creationId xmlns:a16="http://schemas.microsoft.com/office/drawing/2014/main" id="{4269AE10-F327-BA81-27E6-FE9C69767654}"/>
              </a:ext>
            </a:extLst>
          </p:cNvPr>
          <p:cNvSpPr/>
          <p:nvPr/>
        </p:nvSpPr>
        <p:spPr>
          <a:xfrm>
            <a:off x="2800335" y="3747970"/>
            <a:ext cx="386843" cy="386843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5F01AC7A-1A0A-2429-5D14-F50882A43C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9487" y="188778"/>
            <a:ext cx="720000" cy="720000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B3F8AF5B-AAD7-88FF-4EA3-3F5FCE69D0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5713" y="1536084"/>
            <a:ext cx="720000" cy="720000"/>
          </a:xfrm>
          <a:prstGeom prst="rect">
            <a:avLst/>
          </a:prstGeom>
        </p:spPr>
      </p:pic>
      <p:sp>
        <p:nvSpPr>
          <p:cNvPr id="29" name="TextBox 34">
            <a:extLst>
              <a:ext uri="{FF2B5EF4-FFF2-40B4-BE49-F238E27FC236}">
                <a16:creationId xmlns:a16="http://schemas.microsoft.com/office/drawing/2014/main" id="{7252BFD0-6C80-E8B5-6DE4-31958A0CAC06}"/>
              </a:ext>
            </a:extLst>
          </p:cNvPr>
          <p:cNvSpPr txBox="1"/>
          <p:nvPr/>
        </p:nvSpPr>
        <p:spPr>
          <a:xfrm>
            <a:off x="6620096" y="3224335"/>
            <a:ext cx="2285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ptos" panose="020B00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DATI NON NORMALIZZATI</a:t>
            </a:r>
            <a:endParaRPr lang="en-US" sz="1800" b="1" dirty="0">
              <a:latin typeface="Aptos" panose="020B00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620096" y="3858262"/>
            <a:ext cx="2571242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100" b="1" dirty="0">
                <a:solidFill>
                  <a:schemeClr val="tx1"/>
                </a:solidFill>
                <a:latin typeface="Aptos" panose="020B0004020202020204" pitchFamily="34" charset="0"/>
              </a:rPr>
              <a:t>Normalizzazione: </a:t>
            </a:r>
            <a:br>
              <a:rPr lang="it-IT" sz="1100" b="1" dirty="0">
                <a:solidFill>
                  <a:schemeClr val="tx1"/>
                </a:solidFill>
                <a:latin typeface="Aptos" panose="020B0004020202020204" pitchFamily="34" charset="0"/>
              </a:rPr>
            </a:br>
            <a:r>
              <a:rPr lang="it-IT" sz="1100" b="1" dirty="0">
                <a:solidFill>
                  <a:schemeClr val="tx1"/>
                </a:solidFill>
                <a:latin typeface="Aptos" panose="020B0004020202020204" pitchFamily="34" charset="0"/>
              </a:rPr>
              <a:t>è un insieme di regole e tecniche per organizzare i dati in modo corretto, coerente e senza ridondanze inutili</a:t>
            </a:r>
          </a:p>
        </p:txBody>
      </p:sp>
      <p:sp>
        <p:nvSpPr>
          <p:cNvPr id="31" name="TextBox 34">
            <a:extLst>
              <a:ext uri="{FF2B5EF4-FFF2-40B4-BE49-F238E27FC236}">
                <a16:creationId xmlns:a16="http://schemas.microsoft.com/office/drawing/2014/main" id="{7252BFD0-6C80-E8B5-6DE4-31958A0CAC06}"/>
              </a:ext>
            </a:extLst>
          </p:cNvPr>
          <p:cNvSpPr txBox="1"/>
          <p:nvPr/>
        </p:nvSpPr>
        <p:spPr>
          <a:xfrm>
            <a:off x="3103208" y="3229199"/>
            <a:ext cx="17727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latin typeface="Aptos" panose="020B00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Concessioni</a:t>
            </a:r>
            <a:r>
              <a:rPr lang="en-US" sz="1400" b="1" dirty="0" smtClean="0">
                <a:latin typeface="Aptos" panose="020B00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br>
              <a:rPr lang="en-US" sz="1400" b="1" dirty="0" smtClean="0">
                <a:latin typeface="Aptos" panose="020B00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b="1" dirty="0" err="1" smtClean="0">
                <a:latin typeface="Aptos" panose="020B00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idriche</a:t>
            </a:r>
            <a:endParaRPr lang="en-US" sz="1400" b="1" dirty="0" smtClean="0">
              <a:latin typeface="Aptos" panose="020B00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 err="1" smtClean="0">
                <a:latin typeface="Aptos" panose="020B00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Scarichi</a:t>
            </a:r>
            <a:r>
              <a:rPr lang="en-US" sz="1400" b="1" dirty="0" smtClean="0">
                <a:latin typeface="Aptos" panose="020B00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US" sz="1400" b="1" dirty="0" smtClean="0">
                <a:latin typeface="Aptos" panose="020B00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b="1" dirty="0" smtClean="0">
                <a:latin typeface="Aptos" panose="020B00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cave</a:t>
            </a:r>
            <a:r>
              <a:rPr lang="en-US" sz="1800" b="1" dirty="0" smtClean="0">
                <a:latin typeface="Aptos" panose="020B00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US" sz="1800" b="1" dirty="0" smtClean="0">
                <a:latin typeface="Aptos" panose="020B00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</a:br>
            <a:endParaRPr lang="en-US" sz="1800" b="1" dirty="0">
              <a:latin typeface="Aptos" panose="020B00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22EF87-6B0F-2B9C-11F2-2B51CFD92D4F}"/>
              </a:ext>
            </a:extLst>
          </p:cNvPr>
          <p:cNvSpPr txBox="1"/>
          <p:nvPr/>
        </p:nvSpPr>
        <p:spPr>
          <a:xfrm>
            <a:off x="3172803" y="1640528"/>
            <a:ext cx="910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ptos" panose="020B00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DUA</a:t>
            </a:r>
          </a:p>
        </p:txBody>
      </p:sp>
    </p:spTree>
    <p:extLst>
      <p:ext uri="{BB962C8B-B14F-4D97-AF65-F5344CB8AC3E}">
        <p14:creationId xmlns:p14="http://schemas.microsoft.com/office/powerpoint/2010/main" val="2461283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>
          <a:extLst>
            <a:ext uri="{FF2B5EF4-FFF2-40B4-BE49-F238E27FC236}">
              <a16:creationId xmlns:a16="http://schemas.microsoft.com/office/drawing/2014/main" id="{21E84D70-86A2-EC23-D851-977D2BE43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70E0C1-D2A7-2E39-41BE-822D5B3785BC}"/>
              </a:ext>
            </a:extLst>
          </p:cNvPr>
          <p:cNvSpPr/>
          <p:nvPr/>
        </p:nvSpPr>
        <p:spPr>
          <a:xfrm>
            <a:off x="5900739" y="0"/>
            <a:ext cx="3243261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Shape 178">
            <a:extLst>
              <a:ext uri="{FF2B5EF4-FFF2-40B4-BE49-F238E27FC236}">
                <a16:creationId xmlns:a16="http://schemas.microsoft.com/office/drawing/2014/main" id="{DCEB3255-91AB-C15A-E94A-FAA7CFFB2C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7657" y="115765"/>
            <a:ext cx="6778576" cy="661874"/>
          </a:xfrm>
          <a:prstGeom prst="rect">
            <a:avLst/>
          </a:prstGeom>
        </p:spPr>
        <p:txBody>
          <a:bodyPr lIns="62178" tIns="62178" rIns="62178" bIns="62178" anchor="t" anchorCtr="0">
            <a:noAutofit/>
          </a:bodyPr>
          <a:lstStyle/>
          <a:p>
            <a:r>
              <a:rPr lang="it-IT" sz="2800" dirty="0" smtClean="0">
                <a:solidFill>
                  <a:srgbClr val="002060"/>
                </a:solidFill>
              </a:rPr>
              <a:t>Informazioni </a:t>
            </a:r>
            <a:r>
              <a:rPr lang="it-IT" sz="2800" dirty="0">
                <a:solidFill>
                  <a:srgbClr val="002060"/>
                </a:solidFill>
              </a:rPr>
              <a:t>estratte dai PDF </a:t>
            </a:r>
            <a:r>
              <a:rPr lang="it-IT" sz="2800" b="0" dirty="0">
                <a:solidFill>
                  <a:schemeClr val="tx1"/>
                </a:solidFill>
              </a:rPr>
              <a:t/>
            </a:r>
            <a:br>
              <a:rPr lang="it-IT" sz="2800" b="0" dirty="0">
                <a:solidFill>
                  <a:schemeClr val="tx1"/>
                </a:solidFill>
              </a:rPr>
            </a:br>
            <a:endParaRPr lang="it-IT" sz="2800" dirty="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put penna 3">
                <a:extLst>
                  <a:ext uri="{FF2B5EF4-FFF2-40B4-BE49-F238E27FC236}">
                    <a16:creationId xmlns:a16="http://schemas.microsoft.com/office/drawing/2014/main" id="{95C4AF25-EB62-5410-174D-DEA45D6F4FD3}"/>
                  </a:ext>
                </a:extLst>
              </p14:cNvPr>
              <p14:cNvContentPartPr/>
              <p14:nvPr/>
            </p14:nvContentPartPr>
            <p14:xfrm>
              <a:off x="5069927" y="2447615"/>
              <a:ext cx="360" cy="360"/>
            </p14:xfrm>
          </p:contentPart>
        </mc:Choice>
        <mc:Fallback xmlns="">
          <p:pic>
            <p:nvPicPr>
              <p:cNvPr id="3" name="Input penna 3">
                <a:extLst>
                  <a:ext uri="{FF2B5EF4-FFF2-40B4-BE49-F238E27FC236}">
                    <a16:creationId xmlns:a16="http://schemas.microsoft.com/office/drawing/2014/main" id="{95C4AF25-EB62-5410-174D-DEA45D6F4F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63807" y="2441495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2" descr="Che cos'è un problema?">
            <a:extLst>
              <a:ext uri="{FF2B5EF4-FFF2-40B4-BE49-F238E27FC236}">
                <a16:creationId xmlns:a16="http://schemas.microsoft.com/office/drawing/2014/main" id="{AFF8DBAF-6732-1787-F0EB-DF7B30775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54712" y="347382"/>
            <a:ext cx="1317725" cy="1526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2329B4E-A962-3893-8765-385618D396D6}"/>
              </a:ext>
            </a:extLst>
          </p:cNvPr>
          <p:cNvSpPr/>
          <p:nvPr/>
        </p:nvSpPr>
        <p:spPr>
          <a:xfrm>
            <a:off x="886239" y="656608"/>
            <a:ext cx="2371756" cy="2371756"/>
          </a:xfrm>
          <a:prstGeom prst="ellipse">
            <a:avLst/>
          </a:prstGeom>
          <a:solidFill>
            <a:srgbClr val="0070C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/>
              <a:t>    </a:t>
            </a:r>
          </a:p>
          <a:p>
            <a:r>
              <a:rPr lang="it-IT" sz="1200" b="1" dirty="0"/>
              <a:t>    </a:t>
            </a:r>
            <a:r>
              <a:rPr lang="it-IT" sz="1200" b="1" dirty="0">
                <a:solidFill>
                  <a:schemeClr val="tx1"/>
                </a:solidFill>
                <a:latin typeface="Aptos" panose="020B0004020202020204" pitchFamily="34" charset="0"/>
              </a:rPr>
              <a:t>SCARICHI IDRICI</a:t>
            </a:r>
            <a:endParaRPr lang="it-IT" sz="12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 smtClean="0">
                <a:latin typeface="Aptos" panose="020B0004020202020204" pitchFamily="34" charset="0"/>
              </a:rPr>
              <a:t>scarico </a:t>
            </a:r>
            <a:r>
              <a:rPr lang="it-IT" dirty="0">
                <a:latin typeface="Aptos" panose="020B0004020202020204" pitchFamily="34" charset="0"/>
              </a:rPr>
              <a:t>a mare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latin typeface="Aptos" panose="020B0004020202020204" pitchFamily="34" charset="0"/>
              </a:rPr>
              <a:t>scarico superficiale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latin typeface="Aptos" panose="020B0004020202020204" pitchFamily="34" charset="0"/>
              </a:rPr>
              <a:t>corpo recettore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latin typeface="Aptos" panose="020B0004020202020204" pitchFamily="34" charset="0"/>
              </a:rPr>
              <a:t>scarico fognatura consortile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latin typeface="Aptos" panose="020B0004020202020204" pitchFamily="34" charset="0"/>
              </a:rPr>
              <a:t>scarico fognatura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latin typeface="Aptos" panose="020B0004020202020204" pitchFamily="34" charset="0"/>
              </a:rPr>
              <a:t>scarico al </a:t>
            </a:r>
            <a:r>
              <a:rPr lang="it-IT" dirty="0" smtClean="0">
                <a:latin typeface="Aptos" panose="020B0004020202020204" pitchFamily="34" charset="0"/>
              </a:rPr>
              <a:t>suolo</a:t>
            </a:r>
            <a:endParaRPr lang="it-IT" dirty="0">
              <a:latin typeface="Aptos" panose="020B0004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109C842-A764-05B3-45B9-14A39A8BCC68}"/>
              </a:ext>
            </a:extLst>
          </p:cNvPr>
          <p:cNvSpPr/>
          <p:nvPr/>
        </p:nvSpPr>
        <p:spPr>
          <a:xfrm>
            <a:off x="5301136" y="578644"/>
            <a:ext cx="1675395" cy="161901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latin typeface="Aptos" panose="020B0004020202020204" pitchFamily="34" charset="0"/>
              </a:rPr>
              <a:t>    </a:t>
            </a:r>
            <a:endParaRPr lang="it-IT" sz="1200" dirty="0">
              <a:latin typeface="Aptos" panose="020B0004020202020204" pitchFamily="34" charset="0"/>
            </a:endParaRPr>
          </a:p>
          <a:p>
            <a:r>
              <a:rPr lang="it-IT" sz="1200" b="1" dirty="0">
                <a:solidFill>
                  <a:schemeClr val="tx1"/>
                </a:solidFill>
                <a:latin typeface="Aptos" panose="020B0004020202020204" pitchFamily="34" charset="0"/>
              </a:rPr>
              <a:t>EMISSIONI IN ATMOSFERA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latin typeface="Aptos" panose="020B0004020202020204" pitchFamily="34" charset="0"/>
              </a:rPr>
              <a:t>emissioni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latin typeface="Aptos" panose="020B0004020202020204" pitchFamily="34" charset="0"/>
              </a:rPr>
              <a:t>emissioni diffuse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latin typeface="Aptos" panose="020B0004020202020204" pitchFamily="34" charset="0"/>
              </a:rPr>
              <a:t>emissioni </a:t>
            </a:r>
            <a:r>
              <a:rPr lang="it-IT" dirty="0" err="1">
                <a:latin typeface="Aptos" panose="020B0004020202020204" pitchFamily="34" charset="0"/>
              </a:rPr>
              <a:t>cov</a:t>
            </a:r>
            <a:r>
              <a:rPr lang="it-IT" dirty="0">
                <a:latin typeface="Aptos" panose="020B0004020202020204" pitchFamily="34" charset="0"/>
              </a:rPr>
              <a:t>/</a:t>
            </a:r>
            <a:r>
              <a:rPr lang="it-IT" dirty="0" err="1">
                <a:latin typeface="Aptos" panose="020B0004020202020204" pitchFamily="34" charset="0"/>
              </a:rPr>
              <a:t>voc</a:t>
            </a:r>
            <a:endParaRPr lang="it-IT" dirty="0">
              <a:latin typeface="Aptos" panose="020B0004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41857FE-0229-1E46-7C91-3C6FB9AEFB38}"/>
              </a:ext>
            </a:extLst>
          </p:cNvPr>
          <p:cNvSpPr/>
          <p:nvPr/>
        </p:nvSpPr>
        <p:spPr>
          <a:xfrm>
            <a:off x="3799513" y="3039230"/>
            <a:ext cx="1997802" cy="1997802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/>
              <a:t>    </a:t>
            </a:r>
            <a:r>
              <a:rPr lang="it-IT" sz="1200" b="1" dirty="0">
                <a:solidFill>
                  <a:schemeClr val="tx1"/>
                </a:solidFill>
                <a:latin typeface="Aptos" panose="020B0004020202020204" pitchFamily="34" charset="0"/>
              </a:rPr>
              <a:t>RIFIUTI</a:t>
            </a:r>
            <a:endParaRPr lang="it-IT" sz="12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latin typeface="Aptos" panose="020B0004020202020204" pitchFamily="34" charset="0"/>
              </a:rPr>
              <a:t>deposito temporaneo rifiuti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latin typeface="Aptos" panose="020B0004020202020204" pitchFamily="34" charset="0"/>
              </a:rPr>
              <a:t>trattamento rifiuti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latin typeface="Aptos" panose="020B0004020202020204" pitchFamily="34" charset="0"/>
              </a:rPr>
              <a:t>Art. 185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latin typeface="Aptos" panose="020B0004020202020204" pitchFamily="34" charset="0"/>
              </a:rPr>
              <a:t>Art. 183 comma 1 </a:t>
            </a:r>
            <a:r>
              <a:rPr lang="it-IT" dirty="0" err="1">
                <a:latin typeface="Aptos" panose="020B0004020202020204" pitchFamily="34" charset="0"/>
              </a:rPr>
              <a:t>lett</a:t>
            </a:r>
            <a:r>
              <a:rPr lang="it-IT" dirty="0">
                <a:latin typeface="Aptos" panose="020B0004020202020204" pitchFamily="34" charset="0"/>
              </a:rPr>
              <a:t> </a:t>
            </a:r>
            <a:r>
              <a:rPr lang="it-IT" dirty="0" err="1">
                <a:latin typeface="Aptos" panose="020B0004020202020204" pitchFamily="34" charset="0"/>
              </a:rPr>
              <a:t>bb</a:t>
            </a:r>
            <a:endParaRPr lang="it-IT" dirty="0">
              <a:latin typeface="Aptos" panose="020B00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latin typeface="Aptos" panose="020B0004020202020204" pitchFamily="34" charset="0"/>
              </a:rPr>
              <a:t>Art. 208</a:t>
            </a:r>
            <a:endParaRPr lang="it-IT" sz="1200" b="1" dirty="0">
              <a:latin typeface="Aptos" panose="020B00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EF2575-1973-32EB-41BC-91EC1E366DC2}"/>
              </a:ext>
            </a:extLst>
          </p:cNvPr>
          <p:cNvSpPr/>
          <p:nvPr/>
        </p:nvSpPr>
        <p:spPr>
          <a:xfrm>
            <a:off x="1721114" y="2929362"/>
            <a:ext cx="2078399" cy="20783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latin typeface="Aptos" panose="020B0004020202020204" pitchFamily="34" charset="0"/>
              </a:rPr>
              <a:t>     </a:t>
            </a:r>
            <a:r>
              <a:rPr lang="it-IT" sz="1200" b="1" dirty="0">
                <a:solidFill>
                  <a:schemeClr val="tx1"/>
                </a:solidFill>
                <a:latin typeface="Aptos" panose="020B0004020202020204" pitchFamily="34" charset="0"/>
              </a:rPr>
              <a:t>ENERGIA</a:t>
            </a:r>
            <a:endParaRPr lang="it-IT" sz="12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latin typeface="Aptos" panose="020B0004020202020204" pitchFamily="34" charset="0"/>
              </a:rPr>
              <a:t>consumo elettricità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latin typeface="Aptos" panose="020B0004020202020204" pitchFamily="34" charset="0"/>
              </a:rPr>
              <a:t>consumo gas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latin typeface="Aptos" panose="020B0004020202020204" pitchFamily="34" charset="0"/>
              </a:rPr>
              <a:t>consumo gasolio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latin typeface="Aptos" panose="020B0004020202020204" pitchFamily="34" charset="0"/>
              </a:rPr>
              <a:t>produzione elettricità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latin typeface="Aptos" panose="020B0004020202020204" pitchFamily="34" charset="0"/>
              </a:rPr>
              <a:t>no consumo elettricità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latin typeface="Aptos" panose="020B0004020202020204" pitchFamily="34" charset="0"/>
              </a:rPr>
              <a:t>impianti termici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7B290C-76FD-285D-1C04-B10FE6CA1AF4}"/>
              </a:ext>
            </a:extLst>
          </p:cNvPr>
          <p:cNvSpPr/>
          <p:nvPr/>
        </p:nvSpPr>
        <p:spPr>
          <a:xfrm>
            <a:off x="3257995" y="918362"/>
            <a:ext cx="2156833" cy="2156833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/>
              <a:t>    </a:t>
            </a:r>
            <a:r>
              <a:rPr lang="it-IT" sz="1200" b="1" dirty="0">
                <a:solidFill>
                  <a:schemeClr val="tx1"/>
                </a:solidFill>
                <a:latin typeface="Aptos" panose="020B0004020202020204" pitchFamily="34" charset="0"/>
              </a:rPr>
              <a:t>INFORMAZIONI</a:t>
            </a:r>
          </a:p>
          <a:p>
            <a:r>
              <a:rPr lang="it-IT" sz="1200" b="1" dirty="0">
                <a:solidFill>
                  <a:schemeClr val="tx1"/>
                </a:solidFill>
                <a:latin typeface="Aptos" panose="020B0004020202020204" pitchFamily="34" charset="0"/>
              </a:rPr>
              <a:t>    IMPIANTO</a:t>
            </a:r>
            <a:endParaRPr lang="it-IT" sz="12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latin typeface="Aptos" panose="020B0004020202020204" pitchFamily="34" charset="0"/>
              </a:rPr>
              <a:t>decreto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latin typeface="Aptos" panose="020B0004020202020204" pitchFamily="34" charset="0"/>
              </a:rPr>
              <a:t>pratica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latin typeface="Aptos" panose="020B0004020202020204" pitchFamily="34" charset="0"/>
              </a:rPr>
              <a:t>codice fiscale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latin typeface="Aptos" panose="020B0004020202020204" pitchFamily="34" charset="0"/>
              </a:rPr>
              <a:t>decreto autorizzativo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latin typeface="Aptos" panose="020B0004020202020204" pitchFamily="34" charset="0"/>
              </a:rPr>
              <a:t>produzione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latin typeface="Aptos" panose="020B0004020202020204" pitchFamily="34" charset="0"/>
              </a:rPr>
              <a:t>capacità massima</a:t>
            </a:r>
          </a:p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D4F9E9C-F5DA-C1A6-7D16-1E1B18E2896C}"/>
              </a:ext>
            </a:extLst>
          </p:cNvPr>
          <p:cNvSpPr/>
          <p:nvPr/>
        </p:nvSpPr>
        <p:spPr>
          <a:xfrm>
            <a:off x="5739258" y="1873667"/>
            <a:ext cx="3229499" cy="3229499"/>
          </a:xfrm>
          <a:prstGeom prst="ellipse">
            <a:avLst/>
          </a:prstGeom>
          <a:solidFill>
            <a:srgbClr val="00B05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b="1" dirty="0"/>
          </a:p>
          <a:p>
            <a:r>
              <a:rPr lang="it-IT" b="1" dirty="0">
                <a:solidFill>
                  <a:srgbClr val="FF0000"/>
                </a:solidFill>
              </a:rPr>
              <a:t>    </a:t>
            </a:r>
            <a:r>
              <a:rPr lang="it-IT" b="1" dirty="0">
                <a:solidFill>
                  <a:schemeClr val="tx1"/>
                </a:solidFill>
                <a:latin typeface="Aptos" panose="020B0004020202020204" pitchFamily="34" charset="0"/>
              </a:rPr>
              <a:t>CERTIFICAZIONI, RISCHI E</a:t>
            </a:r>
          </a:p>
          <a:p>
            <a:r>
              <a:rPr lang="it-IT" b="1" dirty="0">
                <a:solidFill>
                  <a:schemeClr val="tx1"/>
                </a:solidFill>
                <a:latin typeface="Aptos" panose="020B0004020202020204" pitchFamily="34" charset="0"/>
              </a:rPr>
              <a:t>    ALTRI ASPETTI AMBIENTALI</a:t>
            </a:r>
            <a:endParaRPr lang="it-IT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latin typeface="Aptos" panose="020B0004020202020204" pitchFamily="34" charset="0"/>
              </a:rPr>
              <a:t>rischio incidente rilevante (RIR)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latin typeface="Aptos" panose="020B0004020202020204" pitchFamily="34" charset="0"/>
              </a:rPr>
              <a:t>UNI EN ISO 14001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latin typeface="Aptos" panose="020B0004020202020204" pitchFamily="34" charset="0"/>
              </a:rPr>
              <a:t>no UNI EN ISO 14001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latin typeface="Aptos" panose="020B0004020202020204" pitchFamily="34" charset="0"/>
              </a:rPr>
              <a:t>Eco-Management Audit </a:t>
            </a:r>
            <a:r>
              <a:rPr lang="it-IT" dirty="0" err="1">
                <a:latin typeface="Aptos" panose="020B0004020202020204" pitchFamily="34" charset="0"/>
              </a:rPr>
              <a:t>Scheme</a:t>
            </a:r>
            <a:r>
              <a:rPr lang="it-IT" dirty="0">
                <a:latin typeface="Aptos" panose="020B0004020202020204" pitchFamily="34" charset="0"/>
              </a:rPr>
              <a:t> (EMAS)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latin typeface="Aptos" panose="020B0004020202020204" pitchFamily="34" charset="0"/>
              </a:rPr>
              <a:t>no EMAS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latin typeface="Aptos" panose="020B0004020202020204" pitchFamily="34" charset="0"/>
              </a:rPr>
              <a:t>sostanze pericolose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latin typeface="Aptos" panose="020B0004020202020204" pitchFamily="34" charset="0"/>
              </a:rPr>
              <a:t>Art. 271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latin typeface="Aptos" panose="020B0004020202020204" pitchFamily="34" charset="0"/>
              </a:rPr>
              <a:t>sostanze odorigene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latin typeface="Aptos" panose="020B0004020202020204" pitchFamily="34" charset="0"/>
              </a:rPr>
              <a:t>impatto acustico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latin typeface="Aptos" panose="020B0004020202020204" pitchFamily="34" charset="0"/>
              </a:rPr>
              <a:t>radiazioni ionizzanti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latin typeface="Aptos" panose="020B0004020202020204" pitchFamily="34" charset="0"/>
              </a:rPr>
              <a:t>bonifica ambientale</a:t>
            </a:r>
          </a:p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94EE0A-655E-0D9D-E734-47B3EE4151B6}"/>
              </a:ext>
            </a:extLst>
          </p:cNvPr>
          <p:cNvSpPr txBox="1"/>
          <p:nvPr/>
        </p:nvSpPr>
        <p:spPr>
          <a:xfrm>
            <a:off x="167065" y="3776268"/>
            <a:ext cx="1165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atin typeface="Aptos" panose="020B00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PDF</a:t>
            </a:r>
          </a:p>
          <a:p>
            <a:pPr algn="ctr"/>
            <a:r>
              <a:rPr lang="en-US" sz="1800" b="1" dirty="0">
                <a:latin typeface="Aptos" panose="020B00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AIA / AUA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EB6DF41-23D9-E79D-713E-0CAD078275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241" y="2625464"/>
            <a:ext cx="859355" cy="122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68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>
          <a:extLst>
            <a:ext uri="{FF2B5EF4-FFF2-40B4-BE49-F238E27FC236}">
              <a16:creationId xmlns:a16="http://schemas.microsoft.com/office/drawing/2014/main" id="{65A9210C-A7A4-68A1-E607-BC69C7AC6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B4A779A4-7C52-2D0C-7C32-70E51A25B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81" y="3010793"/>
            <a:ext cx="3844920" cy="148658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36619BC-36C6-0FD3-06D1-B12E0413D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83" y="1326536"/>
            <a:ext cx="2494003" cy="1348117"/>
          </a:xfrm>
          <a:prstGeom prst="rect">
            <a:avLst/>
          </a:prstGeom>
        </p:spPr>
      </p:pic>
      <p:pic>
        <p:nvPicPr>
          <p:cNvPr id="7" name="Picture 6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CD09F001-43F2-5B44-BE75-24DFB8685D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3679" y="3010793"/>
            <a:ext cx="2184928" cy="14865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ECFEB4-C68D-39B0-E4F5-88DBCF88EF6C}"/>
              </a:ext>
            </a:extLst>
          </p:cNvPr>
          <p:cNvSpPr txBox="1"/>
          <p:nvPr/>
        </p:nvSpPr>
        <p:spPr>
          <a:xfrm>
            <a:off x="6402313" y="3380436"/>
            <a:ext cx="14314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42x ESPRESSIONI IMPLEMENTATE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F4493E-103C-8851-04C3-E78E73113352}"/>
              </a:ext>
            </a:extLst>
          </p:cNvPr>
          <p:cNvSpPr txBox="1"/>
          <p:nvPr/>
        </p:nvSpPr>
        <p:spPr>
          <a:xfrm>
            <a:off x="2977386" y="1642300"/>
            <a:ext cx="14314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16x ESPRESSIONI IMPLEMENTATE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DCCD5E0-CDD9-5381-7D68-63036F0662A0}"/>
              </a:ext>
            </a:extLst>
          </p:cNvPr>
          <p:cNvSpPr/>
          <p:nvPr/>
        </p:nvSpPr>
        <p:spPr>
          <a:xfrm>
            <a:off x="4408874" y="1777329"/>
            <a:ext cx="2029729" cy="312420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4B463A5-53C9-9554-3F79-CD8531A9F8B2}"/>
              </a:ext>
            </a:extLst>
          </p:cNvPr>
          <p:cNvCxnSpPr>
            <a:cxnSpLocks/>
          </p:cNvCxnSpPr>
          <p:nvPr/>
        </p:nvCxnSpPr>
        <p:spPr>
          <a:xfrm>
            <a:off x="2977386" y="1223043"/>
            <a:ext cx="0" cy="3436620"/>
          </a:xfrm>
          <a:prstGeom prst="line">
            <a:avLst/>
          </a:prstGeom>
          <a:ln w="254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19E14F-012A-FD69-AD98-995B78434B23}"/>
              </a:ext>
            </a:extLst>
          </p:cNvPr>
          <p:cNvCxnSpPr>
            <a:cxnSpLocks/>
          </p:cNvCxnSpPr>
          <p:nvPr/>
        </p:nvCxnSpPr>
        <p:spPr>
          <a:xfrm>
            <a:off x="6438607" y="1223043"/>
            <a:ext cx="0" cy="3436620"/>
          </a:xfrm>
          <a:prstGeom prst="line">
            <a:avLst/>
          </a:prstGeom>
          <a:ln w="254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4700FA0-A767-C0B5-C482-2B2142E2A76D}"/>
              </a:ext>
            </a:extLst>
          </p:cNvPr>
          <p:cNvSpPr txBox="1"/>
          <p:nvPr/>
        </p:nvSpPr>
        <p:spPr>
          <a:xfrm>
            <a:off x="2261641" y="910110"/>
            <a:ext cx="14314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Aptos" panose="020B0004020202020204" pitchFamily="34" charset="0"/>
              </a:rPr>
              <a:t>AGOSTO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3796B4-58B2-9CD3-A398-88D96375C5C7}"/>
              </a:ext>
            </a:extLst>
          </p:cNvPr>
          <p:cNvSpPr txBox="1"/>
          <p:nvPr/>
        </p:nvSpPr>
        <p:spPr>
          <a:xfrm>
            <a:off x="5686569" y="910110"/>
            <a:ext cx="14314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Aptos" panose="020B0004020202020204" pitchFamily="34" charset="0"/>
              </a:rPr>
              <a:t>NOVEMBRE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CBDCEF-320C-1B38-8762-0793C66BE323}"/>
              </a:ext>
            </a:extLst>
          </p:cNvPr>
          <p:cNvSpPr txBox="1"/>
          <p:nvPr/>
        </p:nvSpPr>
        <p:spPr>
          <a:xfrm rot="16200000">
            <a:off x="-397989" y="1811578"/>
            <a:ext cx="14314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Aptos" panose="020B0004020202020204" pitchFamily="34" charset="0"/>
              </a:rPr>
              <a:t>AGOSTO 2025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197823-4E87-791D-7112-A611A0137D7E}"/>
              </a:ext>
            </a:extLst>
          </p:cNvPr>
          <p:cNvSpPr txBox="1"/>
          <p:nvPr/>
        </p:nvSpPr>
        <p:spPr>
          <a:xfrm rot="16200000">
            <a:off x="-491246" y="3631123"/>
            <a:ext cx="15484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Aptos" panose="020B0004020202020204" pitchFamily="34" charset="0"/>
              </a:rPr>
              <a:t>NOVEMBRE 2025</a:t>
            </a:r>
          </a:p>
        </p:txBody>
      </p:sp>
      <p:sp>
        <p:nvSpPr>
          <p:cNvPr id="10" name="Shape 178">
            <a:extLst>
              <a:ext uri="{FF2B5EF4-FFF2-40B4-BE49-F238E27FC236}">
                <a16:creationId xmlns:a16="http://schemas.microsoft.com/office/drawing/2014/main" id="{199FC1C4-BFF5-FA97-F43E-CAFB214CCD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8715" y="219002"/>
            <a:ext cx="8817774" cy="661874"/>
          </a:xfrm>
          <a:prstGeom prst="rect">
            <a:avLst/>
          </a:prstGeom>
        </p:spPr>
        <p:txBody>
          <a:bodyPr lIns="62178" tIns="62178" rIns="62178" bIns="62178" anchor="t" anchorCtr="0">
            <a:noAutofit/>
          </a:bodyPr>
          <a:lstStyle/>
          <a:p>
            <a:r>
              <a:rPr lang="it-IT" sz="2800" dirty="0" smtClean="0">
                <a:solidFill>
                  <a:srgbClr val="002060"/>
                </a:solidFill>
              </a:rPr>
              <a:t>Estrazione </a:t>
            </a:r>
            <a:r>
              <a:rPr lang="it-IT" sz="2800" dirty="0">
                <a:solidFill>
                  <a:srgbClr val="002060"/>
                </a:solidFill>
              </a:rPr>
              <a:t>dati dai PDF AIA</a:t>
            </a:r>
            <a:r>
              <a:rPr lang="it-IT" sz="2800" b="0" dirty="0">
                <a:solidFill>
                  <a:schemeClr val="tx1"/>
                </a:solidFill>
              </a:rPr>
              <a:t/>
            </a:r>
            <a:br>
              <a:rPr lang="it-IT" sz="2800" b="0" dirty="0">
                <a:solidFill>
                  <a:schemeClr val="tx1"/>
                </a:solidFill>
              </a:rPr>
            </a:br>
            <a:endParaRPr lang="it-IT" sz="2800" dirty="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368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>
          <a:extLst>
            <a:ext uri="{FF2B5EF4-FFF2-40B4-BE49-F238E27FC236}">
              <a16:creationId xmlns:a16="http://schemas.microsoft.com/office/drawing/2014/main" id="{6E459F59-8243-826D-2B9E-A1636827C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96B341A-BC03-C285-F88E-090B438734B3}"/>
              </a:ext>
            </a:extLst>
          </p:cNvPr>
          <p:cNvSpPr/>
          <p:nvPr/>
        </p:nvSpPr>
        <p:spPr>
          <a:xfrm>
            <a:off x="5900739" y="0"/>
            <a:ext cx="3243261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72786E5-5A57-160D-45D1-C8BBA4092C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3748316"/>
              </p:ext>
            </p:extLst>
          </p:nvPr>
        </p:nvGraphicFramePr>
        <p:xfrm>
          <a:off x="0" y="548640"/>
          <a:ext cx="9144000" cy="4513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8AC4BC-8806-6437-3A77-6DD6385E29F8}"/>
              </a:ext>
            </a:extLst>
          </p:cNvPr>
          <p:cNvCxnSpPr>
            <a:cxnSpLocks/>
          </p:cNvCxnSpPr>
          <p:nvPr/>
        </p:nvCxnSpPr>
        <p:spPr>
          <a:xfrm>
            <a:off x="609600" y="1866900"/>
            <a:ext cx="858774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hape 178">
            <a:extLst>
              <a:ext uri="{FF2B5EF4-FFF2-40B4-BE49-F238E27FC236}">
                <a16:creationId xmlns:a16="http://schemas.microsoft.com/office/drawing/2014/main" id="{E7BE9FBE-E970-1A8E-2828-300BD8D810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8715" y="81821"/>
            <a:ext cx="8817774" cy="661874"/>
          </a:xfrm>
          <a:prstGeom prst="rect">
            <a:avLst/>
          </a:prstGeom>
        </p:spPr>
        <p:txBody>
          <a:bodyPr lIns="62178" tIns="62178" rIns="62178" bIns="62178" anchor="t" anchorCtr="0">
            <a:noAutofit/>
          </a:bodyPr>
          <a:lstStyle/>
          <a:p>
            <a:r>
              <a:rPr lang="it-IT" sz="2800" dirty="0" smtClean="0">
                <a:solidFill>
                  <a:srgbClr val="002060"/>
                </a:solidFill>
              </a:rPr>
              <a:t>Estrazione </a:t>
            </a:r>
            <a:r>
              <a:rPr lang="it-IT" sz="2800" dirty="0">
                <a:solidFill>
                  <a:srgbClr val="002060"/>
                </a:solidFill>
              </a:rPr>
              <a:t>dati dai PDF AIA</a:t>
            </a:r>
            <a:r>
              <a:rPr lang="it-IT" sz="2800" b="0" dirty="0">
                <a:solidFill>
                  <a:schemeClr val="tx1"/>
                </a:solidFill>
              </a:rPr>
              <a:t/>
            </a:r>
            <a:br>
              <a:rPr lang="it-IT" sz="2800" b="0" dirty="0">
                <a:solidFill>
                  <a:schemeClr val="tx1"/>
                </a:solidFill>
              </a:rPr>
            </a:br>
            <a:endParaRPr lang="it-IT" sz="2800" dirty="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871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>
          <a:extLst>
            <a:ext uri="{FF2B5EF4-FFF2-40B4-BE49-F238E27FC236}">
              <a16:creationId xmlns:a16="http://schemas.microsoft.com/office/drawing/2014/main" id="{CE289B96-8962-0160-BF31-82E46A493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B92C300-985C-4760-9187-AD6273A2FC50}"/>
              </a:ext>
            </a:extLst>
          </p:cNvPr>
          <p:cNvSpPr/>
          <p:nvPr/>
        </p:nvSpPr>
        <p:spPr>
          <a:xfrm>
            <a:off x="5900739" y="0"/>
            <a:ext cx="3243261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map&#10;&#10;AI-generated content may be incorrect.">
            <a:extLst>
              <a:ext uri="{FF2B5EF4-FFF2-40B4-BE49-F238E27FC236}">
                <a16:creationId xmlns:a16="http://schemas.microsoft.com/office/drawing/2014/main" id="{F58B7DDB-82C7-8E7D-8C86-BFB23D167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" y="1314657"/>
            <a:ext cx="6725751" cy="335265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19228C0-3835-4F49-D3C1-44FF562FBF0D}"/>
              </a:ext>
            </a:extLst>
          </p:cNvPr>
          <p:cNvSpPr/>
          <p:nvPr/>
        </p:nvSpPr>
        <p:spPr>
          <a:xfrm>
            <a:off x="3633718" y="3327582"/>
            <a:ext cx="205563" cy="205563"/>
          </a:xfrm>
          <a:prstGeom prst="ellipse">
            <a:avLst/>
          </a:prstGeom>
          <a:solidFill>
            <a:schemeClr val="accent6">
              <a:lumMod val="50000"/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FEE5FF-033E-12F8-DEB4-6E90E312AA1C}"/>
              </a:ext>
            </a:extLst>
          </p:cNvPr>
          <p:cNvSpPr/>
          <p:nvPr/>
        </p:nvSpPr>
        <p:spPr>
          <a:xfrm>
            <a:off x="5304721" y="3092411"/>
            <a:ext cx="1970888" cy="15749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A252436-A847-A3D5-4C5E-E147767955B7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3863165" y="3462261"/>
            <a:ext cx="1441556" cy="41760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green and orange logo&#10;&#10;AI-generated content may be incorrect.">
            <a:extLst>
              <a:ext uri="{FF2B5EF4-FFF2-40B4-BE49-F238E27FC236}">
                <a16:creationId xmlns:a16="http://schemas.microsoft.com/office/drawing/2014/main" id="{726571ED-2CFC-B2D1-5CE3-6E1AF518E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" y="1314592"/>
            <a:ext cx="1276443" cy="650469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A35E0616-1E1B-207B-7E66-07E6F99B9D14}"/>
              </a:ext>
            </a:extLst>
          </p:cNvPr>
          <p:cNvSpPr/>
          <p:nvPr/>
        </p:nvSpPr>
        <p:spPr>
          <a:xfrm>
            <a:off x="550069" y="1314592"/>
            <a:ext cx="6725751" cy="335271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D131E0-7F6B-088F-6AF5-5BE5F7D15707}"/>
              </a:ext>
            </a:extLst>
          </p:cNvPr>
          <p:cNvSpPr txBox="1"/>
          <p:nvPr/>
        </p:nvSpPr>
        <p:spPr>
          <a:xfrm>
            <a:off x="3793519" y="3002403"/>
            <a:ext cx="15152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Aptos" panose="020B0004020202020204" pitchFamily="34" charset="0"/>
              </a:rPr>
              <a:t>Punto </a:t>
            </a:r>
            <a:r>
              <a:rPr lang="en-US" sz="1200" b="1" dirty="0" err="1">
                <a:solidFill>
                  <a:srgbClr val="002060"/>
                </a:solidFill>
                <a:latin typeface="Aptos" panose="020B0004020202020204" pitchFamily="34" charset="0"/>
              </a:rPr>
              <a:t>emissione</a:t>
            </a:r>
            <a:endParaRPr lang="en-US" sz="1200" b="1" dirty="0">
              <a:solidFill>
                <a:srgbClr val="002060"/>
              </a:solidFill>
              <a:latin typeface="Aptos" panose="020B0004020202020204" pitchFamily="34" charset="0"/>
            </a:endParaRPr>
          </a:p>
          <a:p>
            <a:r>
              <a:rPr lang="en-US" sz="1200" b="1" dirty="0">
                <a:solidFill>
                  <a:srgbClr val="002060"/>
                </a:solidFill>
                <a:latin typeface="Aptos" panose="020B0004020202020204" pitchFamily="34" charset="0"/>
              </a:rPr>
              <a:t>E313</a:t>
            </a:r>
          </a:p>
        </p:txBody>
      </p:sp>
      <p:pic>
        <p:nvPicPr>
          <p:cNvPr id="15" name="Picture 1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BBD321F-D0B1-CC0E-4D4B-340AAF39F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9782" y="605980"/>
            <a:ext cx="4894184" cy="62353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0BDB90B-0B46-C706-67F8-8816F5FE7CBD}"/>
              </a:ext>
            </a:extLst>
          </p:cNvPr>
          <p:cNvSpPr/>
          <p:nvPr/>
        </p:nvSpPr>
        <p:spPr>
          <a:xfrm>
            <a:off x="4109871" y="605979"/>
            <a:ext cx="4967633" cy="62353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9574A06-0F79-C142-11D7-541B8300BC26}"/>
              </a:ext>
            </a:extLst>
          </p:cNvPr>
          <p:cNvCxnSpPr>
            <a:cxnSpLocks/>
          </p:cNvCxnSpPr>
          <p:nvPr/>
        </p:nvCxnSpPr>
        <p:spPr>
          <a:xfrm flipV="1">
            <a:off x="4230286" y="752719"/>
            <a:ext cx="2340304" cy="2287025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9773FFE-6F9B-7A4C-AF77-0F25E2ED704C}"/>
              </a:ext>
            </a:extLst>
          </p:cNvPr>
          <p:cNvSpPr txBox="1"/>
          <p:nvPr/>
        </p:nvSpPr>
        <p:spPr>
          <a:xfrm>
            <a:off x="2690364" y="2787601"/>
            <a:ext cx="834656" cy="429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 err="1">
                <a:solidFill>
                  <a:srgbClr val="002060"/>
                </a:solidFill>
                <a:latin typeface="Aptos" panose="020B0004020202020204" pitchFamily="34" charset="0"/>
              </a:rPr>
              <a:t>Centroide</a:t>
            </a:r>
            <a:endParaRPr lang="en-US" sz="1100" b="1" dirty="0">
              <a:solidFill>
                <a:srgbClr val="002060"/>
              </a:solidFill>
              <a:latin typeface="Aptos" panose="020B0004020202020204" pitchFamily="34" charset="0"/>
            </a:endParaRPr>
          </a:p>
          <a:p>
            <a:pPr algn="ctr"/>
            <a:r>
              <a:rPr lang="en-US" sz="1100" b="1" dirty="0" err="1">
                <a:solidFill>
                  <a:srgbClr val="002060"/>
                </a:solidFill>
                <a:latin typeface="Aptos" panose="020B0004020202020204" pitchFamily="34" charset="0"/>
              </a:rPr>
              <a:t>impianto</a:t>
            </a:r>
            <a:endParaRPr lang="en-US" sz="1100" b="1" dirty="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sp>
        <p:nvSpPr>
          <p:cNvPr id="33" name="Arrow: Circular 32">
            <a:extLst>
              <a:ext uri="{FF2B5EF4-FFF2-40B4-BE49-F238E27FC236}">
                <a16:creationId xmlns:a16="http://schemas.microsoft.com/office/drawing/2014/main" id="{E56EB8E5-5078-CF34-0390-F6E11044484F}"/>
              </a:ext>
            </a:extLst>
          </p:cNvPr>
          <p:cNvSpPr/>
          <p:nvPr/>
        </p:nvSpPr>
        <p:spPr>
          <a:xfrm>
            <a:off x="2261195" y="2094205"/>
            <a:ext cx="1760871" cy="1368055"/>
          </a:xfrm>
          <a:prstGeom prst="circularArrow">
            <a:avLst>
              <a:gd name="adj1" fmla="val 4392"/>
              <a:gd name="adj2" fmla="val 731646"/>
              <a:gd name="adj3" fmla="val 20357700"/>
              <a:gd name="adj4" fmla="val 10800000"/>
              <a:gd name="adj5" fmla="val 10089"/>
            </a:avLst>
          </a:prstGeom>
          <a:solidFill>
            <a:srgbClr val="002060"/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B5F629D-10A3-ECF7-6329-164C3F1DBE04}"/>
              </a:ext>
            </a:extLst>
          </p:cNvPr>
          <p:cNvSpPr txBox="1"/>
          <p:nvPr/>
        </p:nvSpPr>
        <p:spPr>
          <a:xfrm>
            <a:off x="2006896" y="1595175"/>
            <a:ext cx="2437016" cy="598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 err="1">
                <a:solidFill>
                  <a:srgbClr val="002060"/>
                </a:solidFill>
                <a:latin typeface="Aptos" panose="020B0004020202020204" pitchFamily="34" charset="0"/>
              </a:rPr>
              <a:t>Distribuzione</a:t>
            </a:r>
            <a:r>
              <a:rPr lang="en-US" sz="1100" b="1" dirty="0">
                <a:solidFill>
                  <a:srgbClr val="002060"/>
                </a:solidFill>
                <a:latin typeface="Aptos" panose="020B00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ptos" panose="020B0004020202020204" pitchFamily="34" charset="0"/>
              </a:rPr>
              <a:t>uniforme</a:t>
            </a:r>
            <a:r>
              <a:rPr lang="en-US" sz="1100" b="1" dirty="0">
                <a:solidFill>
                  <a:srgbClr val="002060"/>
                </a:solidFill>
                <a:latin typeface="Aptos" panose="020B00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ptos" panose="020B0004020202020204" pitchFamily="34" charset="0"/>
              </a:rPr>
              <a:t>dei</a:t>
            </a:r>
            <a:r>
              <a:rPr lang="en-US" sz="1100" b="1" dirty="0">
                <a:solidFill>
                  <a:srgbClr val="002060"/>
                </a:solidFill>
                <a:latin typeface="Aptos" panose="020B00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ptos" panose="020B0004020202020204" pitchFamily="34" charset="0"/>
              </a:rPr>
              <a:t>punti</a:t>
            </a:r>
            <a:r>
              <a:rPr lang="en-US" sz="1100" b="1" dirty="0">
                <a:solidFill>
                  <a:srgbClr val="002060"/>
                </a:solidFill>
                <a:latin typeface="Aptos" panose="020B0004020202020204" pitchFamily="34" charset="0"/>
              </a:rPr>
              <a:t> di </a:t>
            </a:r>
            <a:r>
              <a:rPr lang="en-US" sz="1100" b="1" dirty="0" err="1">
                <a:solidFill>
                  <a:srgbClr val="002060"/>
                </a:solidFill>
                <a:latin typeface="Aptos" panose="020B0004020202020204" pitchFamily="34" charset="0"/>
              </a:rPr>
              <a:t>emissione</a:t>
            </a:r>
            <a:r>
              <a:rPr lang="en-US" sz="1100" b="1" dirty="0">
                <a:solidFill>
                  <a:srgbClr val="002060"/>
                </a:solidFill>
                <a:latin typeface="Aptos" panose="020B00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ptos" panose="020B0004020202020204" pitchFamily="34" charset="0"/>
              </a:rPr>
              <a:t>intorno</a:t>
            </a:r>
            <a:r>
              <a:rPr lang="en-US" sz="1100" b="1" dirty="0">
                <a:solidFill>
                  <a:srgbClr val="002060"/>
                </a:solidFill>
                <a:latin typeface="Aptos" panose="020B0004020202020204" pitchFamily="34" charset="0"/>
              </a:rPr>
              <a:t> al </a:t>
            </a:r>
            <a:r>
              <a:rPr lang="en-US" sz="1100" b="1" dirty="0" err="1">
                <a:solidFill>
                  <a:srgbClr val="002060"/>
                </a:solidFill>
                <a:latin typeface="Aptos" panose="020B0004020202020204" pitchFamily="34" charset="0"/>
              </a:rPr>
              <a:t>centroide</a:t>
            </a:r>
            <a:r>
              <a:rPr lang="en-US" sz="1100" b="1" dirty="0">
                <a:solidFill>
                  <a:srgbClr val="002060"/>
                </a:solidFill>
                <a:latin typeface="Aptos" panose="020B00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ptos" panose="020B0004020202020204" pitchFamily="34" charset="0"/>
              </a:rPr>
              <a:t>impanto</a:t>
            </a:r>
            <a:r>
              <a:rPr lang="en-US" sz="1100" b="1" dirty="0">
                <a:solidFill>
                  <a:srgbClr val="002060"/>
                </a:solidFill>
                <a:latin typeface="Aptos" panose="020B0004020202020204" pitchFamily="34" charset="0"/>
              </a:rPr>
              <a:t> con </a:t>
            </a:r>
            <a:r>
              <a:rPr lang="en-US" sz="1100" b="1" dirty="0" err="1">
                <a:solidFill>
                  <a:srgbClr val="002060"/>
                </a:solidFill>
                <a:latin typeface="Aptos" panose="020B0004020202020204" pitchFamily="34" charset="0"/>
              </a:rPr>
              <a:t>raggio</a:t>
            </a:r>
            <a:r>
              <a:rPr lang="en-US" sz="1100" b="1" dirty="0">
                <a:solidFill>
                  <a:srgbClr val="002060"/>
                </a:solidFill>
                <a:latin typeface="Aptos" panose="020B0004020202020204" pitchFamily="34" charset="0"/>
              </a:rPr>
              <a:t> R </a:t>
            </a:r>
            <a:r>
              <a:rPr lang="en-US" sz="1100" b="1" dirty="0" err="1">
                <a:solidFill>
                  <a:srgbClr val="002060"/>
                </a:solidFill>
                <a:latin typeface="Aptos" panose="020B0004020202020204" pitchFamily="34" charset="0"/>
              </a:rPr>
              <a:t>configurabile</a:t>
            </a:r>
            <a:endParaRPr lang="en-US" sz="1100" b="1" dirty="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sp>
        <p:nvSpPr>
          <p:cNvPr id="9" name="Shape 178">
            <a:extLst>
              <a:ext uri="{FF2B5EF4-FFF2-40B4-BE49-F238E27FC236}">
                <a16:creationId xmlns:a16="http://schemas.microsoft.com/office/drawing/2014/main" id="{D74BA236-654D-95A9-5239-CB5C6ECEA9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6226" y="61218"/>
            <a:ext cx="8817774" cy="661874"/>
          </a:xfrm>
          <a:prstGeom prst="rect">
            <a:avLst/>
          </a:prstGeom>
        </p:spPr>
        <p:txBody>
          <a:bodyPr lIns="62178" tIns="62178" rIns="62178" bIns="62178" anchor="t" anchorCtr="0">
            <a:noAutofit/>
          </a:bodyPr>
          <a:lstStyle/>
          <a:p>
            <a:r>
              <a:rPr lang="it-IT" sz="2800" dirty="0" smtClean="0">
                <a:solidFill>
                  <a:srgbClr val="002060"/>
                </a:solidFill>
              </a:rPr>
              <a:t>Georeferenziazione </a:t>
            </a:r>
            <a:r>
              <a:rPr lang="it-IT" sz="2800" dirty="0">
                <a:solidFill>
                  <a:srgbClr val="002060"/>
                </a:solidFill>
              </a:rPr>
              <a:t>dati ambientali AIA-AICA</a:t>
            </a:r>
            <a:r>
              <a:rPr lang="it-IT" sz="2800" b="0" dirty="0">
                <a:solidFill>
                  <a:schemeClr val="tx1"/>
                </a:solidFill>
              </a:rPr>
              <a:t/>
            </a:r>
            <a:br>
              <a:rPr lang="it-IT" sz="2800" b="0" dirty="0">
                <a:solidFill>
                  <a:schemeClr val="tx1"/>
                </a:solidFill>
              </a:rPr>
            </a:br>
            <a:endParaRPr lang="it-IT" sz="2800" dirty="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EE10F1-EFE3-581F-7FB1-42B2E8B80B78}"/>
              </a:ext>
            </a:extLst>
          </p:cNvPr>
          <p:cNvSpPr txBox="1"/>
          <p:nvPr/>
        </p:nvSpPr>
        <p:spPr>
          <a:xfrm>
            <a:off x="453345" y="878138"/>
            <a:ext cx="3071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err="1">
                <a:latin typeface="Aptos" panose="020B00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Esempio</a:t>
            </a:r>
            <a:r>
              <a:rPr lang="en-US" sz="1800" b="1" dirty="0">
                <a:latin typeface="Aptos" panose="020B00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ptos" panose="020B00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pratica</a:t>
            </a:r>
            <a:r>
              <a:rPr lang="en-US" sz="1800" b="1" dirty="0">
                <a:latin typeface="Aptos" panose="020B00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TS/AIA/1-R</a:t>
            </a:r>
          </a:p>
        </p:txBody>
      </p:sp>
    </p:spTree>
    <p:extLst>
      <p:ext uri="{BB962C8B-B14F-4D97-AF65-F5344CB8AC3E}">
        <p14:creationId xmlns:p14="http://schemas.microsoft.com/office/powerpoint/2010/main" val="2155822866"/>
      </p:ext>
    </p:extLst>
  </p:cSld>
  <p:clrMapOvr>
    <a:masterClrMapping/>
  </p:clrMapOvr>
</p:sld>
</file>

<file path=ppt/theme/theme1.xml><?xml version="1.0" encoding="utf-8"?>
<a:theme xmlns:a="http://schemas.openxmlformats.org/drawingml/2006/main" name="Yoroi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9c4fb8b-b141-4144-ab2b-1382a53f3561">
      <Terms xmlns="http://schemas.microsoft.com/office/infopath/2007/PartnerControls"/>
    </lcf76f155ced4ddcb4097134ff3c332f>
    <TaxCatchAll xmlns="08986d90-f180-4400-896e-4d1fe0f7947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E9D5AE87E607248942142054FA90421" ma:contentTypeVersion="10" ma:contentTypeDescription="Creare un nuovo documento." ma:contentTypeScope="" ma:versionID="1b10a786b22297cbc983a8aec241a341">
  <xsd:schema xmlns:xsd="http://www.w3.org/2001/XMLSchema" xmlns:xs="http://www.w3.org/2001/XMLSchema" xmlns:p="http://schemas.microsoft.com/office/2006/metadata/properties" xmlns:ns2="b9c4fb8b-b141-4144-ab2b-1382a53f3561" xmlns:ns3="08986d90-f180-4400-896e-4d1fe0f79476" targetNamespace="http://schemas.microsoft.com/office/2006/metadata/properties" ma:root="true" ma:fieldsID="db87acf2c49c8a1f7077718208f13031" ns2:_="" ns3:_="">
    <xsd:import namespace="b9c4fb8b-b141-4144-ab2b-1382a53f3561"/>
    <xsd:import namespace="08986d90-f180-4400-896e-4d1fe0f794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c4fb8b-b141-4144-ab2b-1382a53f35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866743e3-5fc8-422a-ba57-e58d2056d7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986d90-f180-4400-896e-4d1fe0f7947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c9e96ed-0e6b-4774-a01e-95cbcdeb65d9}" ma:internalName="TaxCatchAll" ma:showField="CatchAllData" ma:web="08986d90-f180-4400-896e-4d1fe0f794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E1C36F-0DEC-4EDE-B854-A1BC867EB2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7B7BD4-81DA-49D4-841E-57E8DCF3AC14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b9c4fb8b-b141-4144-ab2b-1382a53f3561"/>
    <ds:schemaRef ds:uri="08986d90-f180-4400-896e-4d1fe0f79476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D0B584E-B24E-4419-86C4-3AA749334D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c4fb8b-b141-4144-ab2b-1382a53f3561"/>
    <ds:schemaRef ds:uri="08986d90-f180-4400-896e-4d1fe0f794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5049</TotalTime>
  <Words>848</Words>
  <Application>Microsoft Office PowerPoint</Application>
  <PresentationFormat>Presentazione su schermo (16:9)</PresentationFormat>
  <Paragraphs>145</Paragraphs>
  <Slides>14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Aptos</vt:lpstr>
      <vt:lpstr>Arial</vt:lpstr>
      <vt:lpstr>Cambria</vt:lpstr>
      <vt:lpstr>Lato Hairline</vt:lpstr>
      <vt:lpstr>Open Sans</vt:lpstr>
      <vt:lpstr>Yoroi</vt:lpstr>
      <vt:lpstr>Presentazione standard di PowerPoint</vt:lpstr>
      <vt:lpstr>Inquadramento progetto</vt:lpstr>
      <vt:lpstr>Scopo del progetto</vt:lpstr>
      <vt:lpstr>Applicativi sviluppati, operabilità e attività </vt:lpstr>
      <vt:lpstr>Contesto attuale</vt:lpstr>
      <vt:lpstr>Informazioni estratte dai PDF  </vt:lpstr>
      <vt:lpstr>Estrazione dati dai PDF AIA </vt:lpstr>
      <vt:lpstr>Estrazione dati dai PDF AIA </vt:lpstr>
      <vt:lpstr>Georeferenziazione dati ambientali AIA-AICA </vt:lpstr>
      <vt:lpstr>Stato elaborazione dati ambientali </vt:lpstr>
      <vt:lpstr>Interoperabilità : REST API</vt:lpstr>
      <vt:lpstr>Obiettivi: Dicembre 2025 </vt:lpstr>
      <vt:lpstr>Obiettivi: Marzo 2026 </vt:lpstr>
      <vt:lpstr>Prospettive possibili e sviluppi futuri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Marco D'Orlando</dc:creator>
  <cp:lastModifiedBy>Ramani Massimo</cp:lastModifiedBy>
  <cp:revision>634</cp:revision>
  <cp:lastPrinted>2017-05-13T10:32:07Z</cp:lastPrinted>
  <dcterms:modified xsi:type="dcterms:W3CDTF">2025-11-25T12:14:46Z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0x0101006E9D5AE87E607248942142054FA90421</vt:lpwstr>
  </property>
  <property fmtid="{D5CDD505-2E9C-101B-9397-08002B2CF9AE}" pid="3" name="MediaServiceImageTags">
    <vt:lpwstr/>
  </property>
</Properties>
</file>