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9"/>
  </p:notesMasterIdLst>
  <p:sldIdLst>
    <p:sldId id="419" r:id="rId6"/>
    <p:sldId id="423" r:id="rId7"/>
    <p:sldId id="424" r:id="rId8"/>
    <p:sldId id="431" r:id="rId9"/>
    <p:sldId id="425" r:id="rId10"/>
    <p:sldId id="432" r:id="rId11"/>
    <p:sldId id="426" r:id="rId12"/>
    <p:sldId id="427" r:id="rId13"/>
    <p:sldId id="428" r:id="rId14"/>
    <p:sldId id="429" r:id="rId15"/>
    <p:sldId id="433" r:id="rId16"/>
    <p:sldId id="434" r:id="rId17"/>
    <p:sldId id="430"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544" y="56"/>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3A109-18AD-45E5-AFC2-A229067842B6}" type="datetimeFigureOut">
              <a:rPr lang="it-IT" smtClean="0"/>
              <a:t>24/11/2025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FCA9B-190F-4908-A9A4-B51ECD9577EC}" type="slidenum">
              <a:rPr lang="it-IT" smtClean="0"/>
              <a:t>‹N›</a:t>
            </a:fld>
            <a:endParaRPr lang="it-IT"/>
          </a:p>
        </p:txBody>
      </p:sp>
    </p:spTree>
    <p:extLst>
      <p:ext uri="{BB962C8B-B14F-4D97-AF65-F5344CB8AC3E}">
        <p14:creationId xmlns:p14="http://schemas.microsoft.com/office/powerpoint/2010/main" val="11177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r>
              <a:rPr lang="it-IT" sz="1000" dirty="0"/>
              <a:t>L'autorizzazione integrata ambientale sostituisce:</a:t>
            </a:r>
          </a:p>
          <a:p>
            <a:r>
              <a:rPr lang="it-IT" sz="1000" dirty="0"/>
              <a:t>a) autorizzazione alle emissioni in atmosfera, fermi restando i profili concernenti aspetti sanitari (titolo I alla parte V del </a:t>
            </a:r>
            <a:r>
              <a:rPr lang="it-IT" sz="1000" dirty="0" err="1"/>
              <a:t>D.lgs</a:t>
            </a:r>
            <a:r>
              <a:rPr lang="it-IT" sz="1000" dirty="0"/>
              <a:t> n. 152/2006);</a:t>
            </a:r>
          </a:p>
          <a:p>
            <a:r>
              <a:rPr lang="it-IT" sz="1000" dirty="0"/>
              <a:t>b) autorizzazione allo scarico (capo II del titolo IV della parte terza del </a:t>
            </a:r>
            <a:r>
              <a:rPr lang="it-IT" sz="1000" dirty="0" err="1"/>
              <a:t>d.lgs</a:t>
            </a:r>
            <a:r>
              <a:rPr lang="it-IT" sz="1000" dirty="0"/>
              <a:t> 152/2006)</a:t>
            </a:r>
          </a:p>
          <a:p>
            <a:r>
              <a:rPr lang="it-IT" sz="1000" dirty="0"/>
              <a:t>c) autorizzazione unica per i nuovi impianti di smaltimento e recupero rifiuti (art. 208 del </a:t>
            </a:r>
            <a:r>
              <a:rPr lang="it-IT" sz="1000" dirty="0" err="1"/>
              <a:t>d.lgs</a:t>
            </a:r>
            <a:r>
              <a:rPr lang="it-IT" sz="1000" dirty="0"/>
              <a:t> 152/2006)</a:t>
            </a:r>
          </a:p>
          <a:p>
            <a:r>
              <a:rPr lang="it-IT" sz="1000" dirty="0"/>
              <a:t>d) autorizzazione allo smaltimento degli apparecchi contenenti PCB-PCT (art.7 del </a:t>
            </a:r>
            <a:r>
              <a:rPr lang="it-IT" sz="1000" dirty="0" err="1"/>
              <a:t>Dlgs</a:t>
            </a:r>
            <a:r>
              <a:rPr lang="it-IT" sz="1000" dirty="0"/>
              <a:t> 209/2009)</a:t>
            </a:r>
          </a:p>
          <a:p>
            <a:r>
              <a:rPr lang="it-IT" sz="1000" dirty="0"/>
              <a:t>e)autorizzazione all’utilizzo dei fanghi derivati dal processo di depurazione in agricoltura (art. 9 del </a:t>
            </a:r>
            <a:r>
              <a:rPr lang="it-IT" sz="1000" dirty="0" err="1"/>
              <a:t>D.lgs</a:t>
            </a:r>
            <a:r>
              <a:rPr lang="it-IT" sz="1000" dirty="0"/>
              <a:t> n. 99/1992)</a:t>
            </a:r>
          </a:p>
          <a:p>
            <a:r>
              <a:rPr lang="it-IT" sz="1000" dirty="0"/>
              <a:t>f) comunicazione di cui all’art. 216 del </a:t>
            </a:r>
            <a:r>
              <a:rPr lang="it-IT" sz="1000" dirty="0" err="1"/>
              <a:t>D.lgs</a:t>
            </a:r>
            <a:r>
              <a:rPr lang="it-IT" sz="1000" dirty="0"/>
              <a:t> 152/2006</a:t>
            </a:r>
          </a:p>
          <a:p>
            <a:endParaRPr lang="it-IT" sz="1000" dirty="0"/>
          </a:p>
          <a:p>
            <a:r>
              <a:rPr lang="it-IT" sz="1000" dirty="0"/>
              <a:t>I titoli abilitativi ricompresi nell'AUA sono:</a:t>
            </a:r>
          </a:p>
          <a:p>
            <a:endParaRPr lang="it-IT" sz="1000" dirty="0"/>
          </a:p>
          <a:p>
            <a:r>
              <a:rPr lang="it-IT" sz="1000" dirty="0"/>
              <a:t>a) autorizzazione agli scarichi di cui al capo II del titolo IV della sezione II della Parte terza del decreto legislativo 3 aprile 2006, n. 152;</a:t>
            </a:r>
          </a:p>
          <a:p>
            <a:r>
              <a:rPr lang="it-IT" sz="1000" dirty="0"/>
              <a:t>b) comunicazione preventiva di cui all'articolo 112 del decreto legislativo 3 aprile 2006, n. 152, per l'utilizzazione agronomica degli effluenti di allevamento, delle acque di vegetazione dei frantoi oleari e delle acque reflue provenienti dalle aziende ivi previste;</a:t>
            </a:r>
          </a:p>
          <a:p>
            <a:r>
              <a:rPr lang="it-IT" sz="1000" dirty="0"/>
              <a:t>c) autorizzazione alle emissioni in atmosfera per gli stabilimenti di cui all'articolo 269 del decreto legislativo 3 aprile 2006, n. 152;</a:t>
            </a:r>
          </a:p>
          <a:p>
            <a:r>
              <a:rPr lang="it-IT" sz="1000" dirty="0"/>
              <a:t>d) autorizzazione generale di cui all'articolo 272 del decreto legislativo 3 aprile 2006, n. 152;</a:t>
            </a:r>
          </a:p>
          <a:p>
            <a:r>
              <a:rPr lang="it-IT" sz="1000" dirty="0"/>
              <a:t>e) comunicazione o nulla osta di cui all'articolo 8, commi 4 o comma 6, della legge 26 ottobre 1995, n. 447;</a:t>
            </a:r>
          </a:p>
          <a:p>
            <a:r>
              <a:rPr lang="it-IT" sz="1000" dirty="0"/>
              <a:t>f) autorizzazione all'utilizzo dei fanghi derivanti dal processo di depurazione in agricoltura di cui all'articolo 9 del decreto legislativo 27 gennaio 1992, n. 99;</a:t>
            </a:r>
          </a:p>
          <a:p>
            <a:r>
              <a:rPr lang="it-IT" sz="1000" dirty="0"/>
              <a:t>g) comunicazioni in materia di rifiuti di cui agli articoli 215 e 216 del decreto legislativo 3 aprile 2006, n. 152.</a:t>
            </a:r>
          </a:p>
          <a:p>
            <a:r>
              <a:rPr lang="it-IT" sz="1000" dirty="0"/>
              <a:t>h) autorizzazione idraulica relativa agli scarichi di cui all’articolo 3, comma 1, lettera a), D.P.R. 59/2013 [dal 01/01/2021]</a:t>
            </a:r>
          </a:p>
          <a:p>
            <a:r>
              <a:rPr lang="it-IT" sz="1000" dirty="0"/>
              <a:t>+ modifiche di cui all’art. 72 c. 1 </a:t>
            </a:r>
            <a:r>
              <a:rPr lang="it-IT" sz="1000" dirty="0" err="1"/>
              <a:t>Dlgs</a:t>
            </a:r>
            <a:r>
              <a:rPr lang="it-IT" sz="1000" dirty="0"/>
              <a:t>. 203/2022</a:t>
            </a:r>
          </a:p>
        </p:txBody>
      </p:sp>
      <p:sp>
        <p:nvSpPr>
          <p:cNvPr id="4" name="Segnaposto numero diapositiva 3"/>
          <p:cNvSpPr>
            <a:spLocks noGrp="1"/>
          </p:cNvSpPr>
          <p:nvPr>
            <p:ph type="sldNum" sz="quarter" idx="10"/>
          </p:nvPr>
        </p:nvSpPr>
        <p:spPr/>
        <p:txBody>
          <a:bodyPr/>
          <a:lstStyle/>
          <a:p>
            <a:fld id="{BEDFCA9B-190F-4908-A9A4-B51ECD9577EC}" type="slidenum">
              <a:rPr lang="it-IT" smtClean="0"/>
              <a:t>2</a:t>
            </a:fld>
            <a:endParaRPr lang="it-IT"/>
          </a:p>
        </p:txBody>
      </p:sp>
    </p:spTree>
    <p:extLst>
      <p:ext uri="{BB962C8B-B14F-4D97-AF65-F5344CB8AC3E}">
        <p14:creationId xmlns:p14="http://schemas.microsoft.com/office/powerpoint/2010/main" val="113812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4264804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00886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68387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201143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35182631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0161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6655623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7273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2544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2621398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3010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9617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80442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8796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412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222639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2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613088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882408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332934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9072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866513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0899575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4112246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34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0279515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33888567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51051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40227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190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761380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233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73965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56126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17772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2425959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aglefvg.regione.fvg.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25">
            <a:extLst>
              <a:ext uri="{FF2B5EF4-FFF2-40B4-BE49-F238E27FC236}">
                <a16:creationId xmlns:a16="http://schemas.microsoft.com/office/drawing/2014/main" id="{8B6E5413-6629-C059-7DAC-40E2D28F58C3}"/>
              </a:ext>
            </a:extLst>
          </p:cNvPr>
          <p:cNvSpPr txBox="1">
            <a:spLocks noChangeArrowheads="1"/>
          </p:cNvSpPr>
          <p:nvPr/>
        </p:nvSpPr>
        <p:spPr bwMode="auto">
          <a:xfrm>
            <a:off x="293915" y="2057401"/>
            <a:ext cx="11609614" cy="2833083"/>
          </a:xfrm>
          <a:prstGeom prst="rect">
            <a:avLst/>
          </a:prstGeom>
          <a:noFill/>
          <a:ln>
            <a:noFill/>
          </a:ln>
          <a:effec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lnSpc>
                <a:spcPct val="115000"/>
              </a:lnSpc>
              <a:spcAft>
                <a:spcPts val="1500"/>
              </a:spcAft>
              <a:defRPr/>
            </a:pPr>
            <a:r>
              <a:rPr lang="it-IT" sz="3200" i="1" kern="1000" dirty="0">
                <a:solidFill>
                  <a:schemeClr val="bg1"/>
                </a:solidFill>
                <a:ea typeface="Franklin Gothic Book" panose="020B0503020102020204" pitchFamily="34" charset="0"/>
                <a:cs typeface="Tahoma" panose="020B0604030504040204" pitchFamily="34" charset="0"/>
              </a:rPr>
              <a:t>La georeferenziazione delle autorizzazioni ambientali</a:t>
            </a:r>
            <a:br>
              <a:rPr lang="it-IT" sz="3200" i="1" kern="1000" dirty="0">
                <a:solidFill>
                  <a:schemeClr val="bg1"/>
                </a:solidFill>
                <a:ea typeface="Franklin Gothic Book" panose="020B0503020102020204" pitchFamily="34" charset="0"/>
                <a:cs typeface="Tahoma" panose="020B0604030504040204" pitchFamily="34" charset="0"/>
              </a:rPr>
            </a:br>
            <a:r>
              <a:rPr lang="it-IT" sz="3200" i="1" kern="1000" dirty="0">
                <a:solidFill>
                  <a:schemeClr val="bg1"/>
                </a:solidFill>
                <a:ea typeface="Franklin Gothic Book" panose="020B0503020102020204" pitchFamily="34" charset="0"/>
                <a:cs typeface="Tahoma" panose="020B0604030504040204" pitchFamily="34" charset="0"/>
              </a:rPr>
              <a:t>(AUA e AIA) su piattaforma GIS </a:t>
            </a:r>
            <a:br>
              <a:rPr lang="it-IT" sz="3200" i="1" kern="1000" dirty="0">
                <a:solidFill>
                  <a:schemeClr val="bg1"/>
                </a:solidFill>
                <a:ea typeface="Franklin Gothic Book" panose="020B0503020102020204" pitchFamily="34" charset="0"/>
                <a:cs typeface="Tahoma" panose="020B0604030504040204" pitchFamily="34" charset="0"/>
              </a:rPr>
            </a:br>
            <a:r>
              <a:rPr lang="it-IT" sz="3200" i="1" kern="1000" dirty="0">
                <a:solidFill>
                  <a:schemeClr val="bg1"/>
                </a:solidFill>
                <a:ea typeface="Franklin Gothic Book" panose="020B0503020102020204" pitchFamily="34" charset="0"/>
                <a:cs typeface="Tahoma" panose="020B0604030504040204" pitchFamily="34" charset="0"/>
              </a:rPr>
              <a:t>(Sistemi Informativi Geografici)</a:t>
            </a:r>
          </a:p>
          <a:p>
            <a:pPr algn="ctr" eaLnBrk="0" fontAlgn="base" hangingPunct="0">
              <a:lnSpc>
                <a:spcPct val="115000"/>
              </a:lnSpc>
              <a:spcBef>
                <a:spcPts val="0"/>
              </a:spcBef>
              <a:defRPr/>
            </a:pPr>
            <a:r>
              <a:rPr lang="it-IT" sz="2400" i="1" kern="1000" dirty="0">
                <a:solidFill>
                  <a:schemeClr val="bg1"/>
                </a:solidFill>
                <a:latin typeface="Calibri" panose="020F0502020204030204" pitchFamily="34" charset="0"/>
                <a:ea typeface="Calibri" panose="020F0502020204030204" pitchFamily="34" charset="0"/>
                <a:cs typeface="Tahoma" panose="020B0604030504040204" pitchFamily="34" charset="0"/>
              </a:rPr>
              <a:t>Glauco Spanghero</a:t>
            </a:r>
          </a:p>
          <a:p>
            <a:pPr algn="ctr" eaLnBrk="0" fontAlgn="base" hangingPunct="0">
              <a:lnSpc>
                <a:spcPct val="115000"/>
              </a:lnSpc>
              <a:spcBef>
                <a:spcPts val="0"/>
              </a:spcBef>
              <a:defRPr/>
            </a:pPr>
            <a:r>
              <a:rPr lang="it-IT" sz="2400" i="1" kern="1000" dirty="0">
                <a:solidFill>
                  <a:schemeClr val="bg1"/>
                </a:solidFill>
                <a:latin typeface="Calibri" panose="020F0502020204030204" pitchFamily="34" charset="0"/>
                <a:ea typeface="Calibri" panose="020F0502020204030204" pitchFamily="34" charset="0"/>
                <a:cs typeface="Tahoma" panose="020B0604030504040204" pitchFamily="34" charset="0"/>
              </a:rPr>
              <a:t>Raffaele Lotto</a:t>
            </a:r>
          </a:p>
        </p:txBody>
      </p:sp>
      <p:sp>
        <p:nvSpPr>
          <p:cNvPr id="14340" name="Rettangolo 4">
            <a:extLst>
              <a:ext uri="{FF2B5EF4-FFF2-40B4-BE49-F238E27FC236}">
                <a16:creationId xmlns:a16="http://schemas.microsoft.com/office/drawing/2014/main" id="{1AD3CFCE-4FD9-060F-CA43-0E824FABA45D}"/>
              </a:ext>
            </a:extLst>
          </p:cNvPr>
          <p:cNvSpPr>
            <a:spLocks noChangeArrowheads="1"/>
          </p:cNvSpPr>
          <p:nvPr/>
        </p:nvSpPr>
        <p:spPr bwMode="auto">
          <a:xfrm>
            <a:off x="7769913" y="188914"/>
            <a:ext cx="2452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0"/>
              </a:spcBef>
              <a:spcAft>
                <a:spcPct val="0"/>
              </a:spcAft>
              <a:buClrTx/>
              <a:buNone/>
            </a:pPr>
            <a:r>
              <a:rPr lang="it-IT" altLang="it-IT" sz="1800" dirty="0">
                <a:solidFill>
                  <a:srgbClr val="FFFFFF"/>
                </a:solidFill>
              </a:rPr>
              <a:t>Udine 25 novembre 2025</a:t>
            </a: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207696"/>
            <a:ext cx="864235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a:p>
            <a:pPr algn="ctr" fontAlgn="base">
              <a:spcBef>
                <a:spcPct val="50000"/>
              </a:spcBef>
              <a:spcAft>
                <a:spcPct val="0"/>
              </a:spcAft>
              <a:buClrTx/>
              <a:buNone/>
            </a:pPr>
            <a:r>
              <a:rPr lang="it-IT" altLang="it-IT" sz="1400" dirty="0">
                <a:solidFill>
                  <a:srgbClr val="FFFFFF"/>
                </a:solidFill>
              </a:rPr>
              <a:t>Servizio autorizzazioni per la prevenzione dall’inquinamento</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Analisi dati</a:t>
            </a:r>
            <a:endParaRPr lang="it-IT" sz="1200" b="0" dirty="0">
              <a:solidFill>
                <a:schemeClr val="accent2"/>
              </a:solidFill>
            </a:endParaRP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67259"/>
            <a:ext cx="7014818" cy="2406287"/>
          </a:xfrm>
          <a:prstGeom prst="rect">
            <a:avLst/>
          </a:prstGeom>
        </p:spPr>
      </p:pic>
      <p:grpSp>
        <p:nvGrpSpPr>
          <p:cNvPr id="10" name="Gruppo 9"/>
          <p:cNvGrpSpPr/>
          <p:nvPr/>
        </p:nvGrpSpPr>
        <p:grpSpPr>
          <a:xfrm>
            <a:off x="662922" y="2048256"/>
            <a:ext cx="4273058" cy="867577"/>
            <a:chOff x="830957" y="1373981"/>
            <a:chExt cx="5590999" cy="1135164"/>
          </a:xfrm>
        </p:grpSpPr>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556" y="1956695"/>
              <a:ext cx="4343400" cy="552450"/>
            </a:xfrm>
            <a:prstGeom prst="rect">
              <a:avLst/>
            </a:prstGeom>
          </p:spPr>
        </p:pic>
        <p:sp>
          <p:nvSpPr>
            <p:cNvPr id="12" name="Freccia a destra 11"/>
            <p:cNvSpPr/>
            <p:nvPr/>
          </p:nvSpPr>
          <p:spPr>
            <a:xfrm rot="2411809">
              <a:off x="830957" y="1373981"/>
              <a:ext cx="1571105" cy="5524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
        <p:nvSpPr>
          <p:cNvPr id="13" name="CasellaDiTesto 12"/>
          <p:cNvSpPr txBox="1"/>
          <p:nvPr/>
        </p:nvSpPr>
        <p:spPr>
          <a:xfrm>
            <a:off x="5312452" y="1708780"/>
            <a:ext cx="6306589" cy="1569660"/>
          </a:xfrm>
          <a:prstGeom prst="rect">
            <a:avLst/>
          </a:prstGeom>
          <a:noFill/>
        </p:spPr>
        <p:txBody>
          <a:bodyPr wrap="square" rtlCol="0">
            <a:spAutoFit/>
          </a:bodyPr>
          <a:lstStyle/>
          <a:p>
            <a:pPr algn="just"/>
            <a:r>
              <a:rPr lang="it-IT" sz="2400" dirty="0"/>
              <a:t>Dal menù di Eagle in alto a sinistra, è possibile accedere alla schermata «Analisi» che permette di effettuare una ricerca basata sui campi della tabella associata ai punti GIS</a:t>
            </a:r>
          </a:p>
        </p:txBody>
      </p:sp>
      <p:sp>
        <p:nvSpPr>
          <p:cNvPr id="14" name="CasellaDiTesto 13"/>
          <p:cNvSpPr txBox="1"/>
          <p:nvPr/>
        </p:nvSpPr>
        <p:spPr>
          <a:xfrm>
            <a:off x="8142794" y="3985572"/>
            <a:ext cx="3752874" cy="1569660"/>
          </a:xfrm>
          <a:prstGeom prst="rect">
            <a:avLst/>
          </a:prstGeom>
          <a:noFill/>
        </p:spPr>
        <p:txBody>
          <a:bodyPr wrap="square" rtlCol="0">
            <a:spAutoFit/>
          </a:bodyPr>
          <a:lstStyle/>
          <a:p>
            <a:r>
              <a:rPr lang="it-IT" sz="2400" i="1" dirty="0"/>
              <a:t>Esempio:</a:t>
            </a:r>
          </a:p>
          <a:p>
            <a:r>
              <a:rPr lang="it-IT" sz="2400" i="1" dirty="0"/>
              <a:t>Estrazione dell’elenco di tutti gli stabilimenti AUA presenti nel comune di Torviscosa</a:t>
            </a:r>
          </a:p>
        </p:txBody>
      </p:sp>
    </p:spTree>
    <p:extLst>
      <p:ext uri="{BB962C8B-B14F-4D97-AF65-F5344CB8AC3E}">
        <p14:creationId xmlns:p14="http://schemas.microsoft.com/office/powerpoint/2010/main" val="3996656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Risultato</a:t>
            </a:r>
            <a:endParaRPr lang="it-IT" sz="1200" b="0" dirty="0">
              <a:solidFill>
                <a:schemeClr val="accent2"/>
              </a:solidFill>
            </a:endParaRP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15" name="CasellaDiTesto 14"/>
          <p:cNvSpPr txBox="1"/>
          <p:nvPr/>
        </p:nvSpPr>
        <p:spPr>
          <a:xfrm>
            <a:off x="8262939" y="1371600"/>
            <a:ext cx="3752874" cy="4524315"/>
          </a:xfrm>
          <a:prstGeom prst="rect">
            <a:avLst/>
          </a:prstGeom>
          <a:noFill/>
        </p:spPr>
        <p:txBody>
          <a:bodyPr wrap="square" rtlCol="0">
            <a:spAutoFit/>
          </a:bodyPr>
          <a:lstStyle/>
          <a:p>
            <a:r>
              <a:rPr lang="it-IT" sz="2400" i="1" dirty="0"/>
              <a:t>Esempio:</a:t>
            </a:r>
          </a:p>
          <a:p>
            <a:r>
              <a:rPr lang="it-IT" sz="2400" i="1" dirty="0"/>
              <a:t>Estrazione dell’elenco di tutti gli stabilimenti AUA presenti nel comune di Torviscosa</a:t>
            </a:r>
          </a:p>
          <a:p>
            <a:endParaRPr lang="it-IT" sz="2400" dirty="0"/>
          </a:p>
          <a:p>
            <a:r>
              <a:rPr lang="it-IT" sz="2400" dirty="0"/>
              <a:t>Cliccando sul tasto «Posizione» sarà visualizzato il relativo stabilimento sulla mappa</a:t>
            </a:r>
          </a:p>
          <a:p>
            <a:endParaRPr lang="it-IT" sz="2400" dirty="0"/>
          </a:p>
          <a:p>
            <a:r>
              <a:rPr lang="it-IT" sz="2400" dirty="0"/>
              <a:t>L’elenco può essere esportato in formato Excel</a:t>
            </a:r>
          </a:p>
        </p:txBody>
      </p:sp>
      <p:pic>
        <p:nvPicPr>
          <p:cNvPr id="16" name="Immagin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86" y="1752600"/>
            <a:ext cx="6796535" cy="4176184"/>
          </a:xfrm>
          <a:prstGeom prst="rect">
            <a:avLst/>
          </a:prstGeom>
        </p:spPr>
      </p:pic>
      <p:sp>
        <p:nvSpPr>
          <p:cNvPr id="17" name="Freccia a destra 16"/>
          <p:cNvSpPr/>
          <p:nvPr/>
        </p:nvSpPr>
        <p:spPr>
          <a:xfrm rot="1546036">
            <a:off x="394204" y="2905836"/>
            <a:ext cx="675428" cy="2435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8" name="Freccia a destra 17"/>
          <p:cNvSpPr/>
          <p:nvPr/>
        </p:nvSpPr>
        <p:spPr>
          <a:xfrm rot="8594989">
            <a:off x="6261605" y="1930456"/>
            <a:ext cx="675428" cy="2435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0837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Esportazione dati su GIS esterno (servizio WFS)</a:t>
            </a:r>
            <a:endParaRPr lang="it-IT" sz="1200" b="0" dirty="0">
              <a:solidFill>
                <a:schemeClr val="accent2"/>
              </a:solidFill>
            </a:endParaRP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359" y="1543731"/>
            <a:ext cx="3263060" cy="4360372"/>
          </a:xfrm>
          <a:prstGeom prst="rect">
            <a:avLst/>
          </a:prstGeom>
        </p:spPr>
      </p:pic>
      <p:sp>
        <p:nvSpPr>
          <p:cNvPr id="10" name="Freccia a destra 9"/>
          <p:cNvSpPr/>
          <p:nvPr/>
        </p:nvSpPr>
        <p:spPr>
          <a:xfrm rot="1583562">
            <a:off x="159229" y="4920522"/>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CasellaDiTesto 10"/>
          <p:cNvSpPr txBox="1"/>
          <p:nvPr/>
        </p:nvSpPr>
        <p:spPr>
          <a:xfrm>
            <a:off x="5176157" y="1543731"/>
            <a:ext cx="6766559" cy="4401205"/>
          </a:xfrm>
          <a:prstGeom prst="rect">
            <a:avLst/>
          </a:prstGeom>
          <a:noFill/>
        </p:spPr>
        <p:txBody>
          <a:bodyPr wrap="square" rtlCol="0">
            <a:spAutoFit/>
          </a:bodyPr>
          <a:lstStyle/>
          <a:p>
            <a:pPr algn="just"/>
            <a:r>
              <a:rPr lang="it-IT" sz="2000" dirty="0"/>
              <a:t>Eagle FVG permette di effettuare già una buona analisi GIS sul web dei dati degli stabilimenti AUA e AIA, caricando moltissimi altri tematismi utili, come ad esempio i corsi d’acqua, le strade, i confini comunali, ecc.</a:t>
            </a:r>
          </a:p>
          <a:p>
            <a:pPr algn="just"/>
            <a:endParaRPr lang="it-IT" sz="2000" dirty="0"/>
          </a:p>
          <a:p>
            <a:pPr algn="just"/>
            <a:r>
              <a:rPr lang="it-IT" sz="2000" dirty="0"/>
              <a:t>Per gli utenti che utilizzano software GIS, esiste comunque la possibilità di caricare nei propri progetti il tematismo degli stessi stabilimenti, attraverso il servizio WFS (accessibile sempre dalla ricerca di Eagle) e di disporre quindi sempre della versione più aggiornata dei dati.</a:t>
            </a:r>
          </a:p>
          <a:p>
            <a:pPr algn="just"/>
            <a:endParaRPr lang="it-IT" sz="2000" dirty="0"/>
          </a:p>
          <a:p>
            <a:pPr algn="just"/>
            <a:r>
              <a:rPr lang="it-IT" sz="2000" dirty="0"/>
              <a:t>Per chi già utilizza il software QGIS, si ricorda il </a:t>
            </a:r>
            <a:r>
              <a:rPr lang="it-IT" sz="2000" dirty="0" err="1"/>
              <a:t>plugin</a:t>
            </a:r>
            <a:r>
              <a:rPr lang="it-IT" sz="2000" dirty="0"/>
              <a:t> </a:t>
            </a:r>
            <a:r>
              <a:rPr lang="it-IT" sz="2000" b="1" dirty="0" err="1"/>
              <a:t>IRDATfvg</a:t>
            </a:r>
            <a:r>
              <a:rPr lang="it-IT" sz="2000" b="1" dirty="0"/>
              <a:t> </a:t>
            </a:r>
            <a:r>
              <a:rPr lang="it-IT" sz="2000" b="1" dirty="0" err="1"/>
              <a:t>Catalog</a:t>
            </a:r>
            <a:r>
              <a:rPr lang="it-IT" sz="2000" b="1" dirty="0"/>
              <a:t> Explorer</a:t>
            </a:r>
            <a:r>
              <a:rPr lang="it-IT" sz="2000" dirty="0"/>
              <a:t>, che permette di caricare facilmente i dati del catalogo regionale all’interno del proprio progetto di lavoro.</a:t>
            </a:r>
          </a:p>
        </p:txBody>
      </p:sp>
    </p:spTree>
    <p:extLst>
      <p:ext uri="{BB962C8B-B14F-4D97-AF65-F5344CB8AC3E}">
        <p14:creationId xmlns:p14="http://schemas.microsoft.com/office/powerpoint/2010/main" val="30335468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469227" y="3063240"/>
            <a:ext cx="10744200" cy="762000"/>
          </a:xfrm>
        </p:spPr>
        <p:txBody>
          <a:bodyPr/>
          <a:lstStyle/>
          <a:p>
            <a:pPr algn="ctr"/>
            <a:r>
              <a:rPr lang="it-IT" dirty="0"/>
              <a:t>Grazie per l’attenzione</a:t>
            </a:r>
            <a:endParaRPr lang="it-IT" sz="1200" b="0" dirty="0">
              <a:solidFill>
                <a:schemeClr val="accent2"/>
              </a:solidFill>
            </a:endParaRP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pic>
        <p:nvPicPr>
          <p:cNvPr id="7" name="Immagin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9674" y="3825240"/>
            <a:ext cx="3311652" cy="1728216"/>
          </a:xfrm>
          <a:prstGeom prst="rect">
            <a:avLst/>
          </a:prstGeom>
        </p:spPr>
      </p:pic>
      <p:sp>
        <p:nvSpPr>
          <p:cNvPr id="8"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40888326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Le tematiche </a:t>
            </a:r>
            <a:r>
              <a:rPr lang="it-IT" dirty="0" err="1"/>
              <a:t>georiferite</a:t>
            </a:r>
            <a:endParaRPr lang="it-IT" dirty="0"/>
          </a:p>
        </p:txBody>
      </p:sp>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533400" y="1981199"/>
            <a:ext cx="10744200" cy="3975464"/>
          </a:xfrm>
        </p:spPr>
        <p:txBody>
          <a:bodyPr>
            <a:normAutofit/>
          </a:bodyPr>
          <a:lstStyle/>
          <a:p>
            <a:r>
              <a:rPr lang="it-IT" sz="1800" b="1" dirty="0"/>
              <a:t>AUA (Autorizzazione Unica Ambientale): </a:t>
            </a:r>
          </a:p>
          <a:p>
            <a:pPr marL="457200" lvl="1" indent="0">
              <a:buNone/>
            </a:pPr>
            <a:r>
              <a:rPr lang="it-IT" sz="1400" dirty="0"/>
              <a:t>provvedimento per le piccole e medie imprese, disciplinato dal Decreto del Presidente della repubblica 13 marzo 2013, n. 59, che sostituisce i titoli abilitativi in campo ambientale di cui un’impresa ha bisogno per iniziare o e/o proseguire la sua attività.</a:t>
            </a:r>
          </a:p>
          <a:p>
            <a:pPr marL="457200" lvl="1" indent="0">
              <a:buNone/>
            </a:pPr>
            <a:r>
              <a:rPr lang="it-IT" sz="1400" b="1" dirty="0"/>
              <a:t>Più di 3.000 </a:t>
            </a:r>
            <a:r>
              <a:rPr lang="it-IT" sz="1400" dirty="0"/>
              <a:t>stabilimenti attivi in FVG</a:t>
            </a:r>
          </a:p>
          <a:p>
            <a:pPr marL="457200" lvl="1" indent="0">
              <a:buNone/>
            </a:pPr>
            <a:endParaRPr lang="it-IT" sz="1800" dirty="0"/>
          </a:p>
          <a:p>
            <a:r>
              <a:rPr lang="it-IT" sz="1800" b="1" dirty="0"/>
              <a:t>AIA (Autorizzazione Integrata Ambientale):</a:t>
            </a:r>
          </a:p>
          <a:p>
            <a:pPr marL="457200" lvl="1" indent="0">
              <a:buNone/>
            </a:pPr>
            <a:r>
              <a:rPr lang="it-IT" sz="1400" dirty="0"/>
              <a:t>provvedimento, disciplinato dalla parte II del </a:t>
            </a:r>
            <a:r>
              <a:rPr lang="it-IT" sz="1400" dirty="0" err="1"/>
              <a:t>D.lgs</a:t>
            </a:r>
            <a:r>
              <a:rPr lang="it-IT" sz="1400" dirty="0"/>
              <a:t> n. 152/2006, che autorizza l'esercizio delle installazioni che svolgono attività di cui all’allegato VIII, imponendo misure tali da evitare oppure ridurre le emissioni nell’aria, nell’acqua e nel suolo per conseguire un livello elevato di protezione dell’ambiente nel suo complesso.</a:t>
            </a:r>
          </a:p>
          <a:p>
            <a:pPr marL="457200" lvl="1" indent="0">
              <a:buNone/>
            </a:pPr>
            <a:r>
              <a:rPr lang="it-IT" sz="1400" b="1" dirty="0"/>
              <a:t>Più di 200 </a:t>
            </a:r>
            <a:r>
              <a:rPr lang="it-IT" sz="1400" dirty="0"/>
              <a:t>impianti attivi in FVG</a:t>
            </a:r>
          </a:p>
          <a:p>
            <a:pPr marL="457200" lvl="1" indent="0">
              <a:buNone/>
            </a:pPr>
            <a:endParaRPr lang="it-IT" sz="1400" dirty="0"/>
          </a:p>
          <a:p>
            <a:r>
              <a:rPr lang="it-IT" sz="1800" b="1" dirty="0"/>
              <a:t>RIR (Rischi Incidente Rilevante):</a:t>
            </a:r>
          </a:p>
          <a:p>
            <a:pPr marL="457200" lvl="1" indent="0">
              <a:buNone/>
            </a:pPr>
            <a:r>
              <a:rPr lang="it-IT" sz="1400" dirty="0"/>
              <a:t>stabilimenti soggetti alla normativa Seveso, ex </a:t>
            </a:r>
            <a:r>
              <a:rPr lang="it-IT" sz="1400" dirty="0" err="1"/>
              <a:t>D.Lgs.</a:t>
            </a:r>
            <a:r>
              <a:rPr lang="it-IT" sz="1400" dirty="0"/>
              <a:t> n. 105/2015.</a:t>
            </a:r>
          </a:p>
          <a:p>
            <a:pPr marL="457200" lvl="1" indent="0">
              <a:buNone/>
            </a:pPr>
            <a:r>
              <a:rPr lang="it-IT" sz="1400" b="1" dirty="0"/>
              <a:t>29 stabilimenti attivi </a:t>
            </a:r>
            <a:r>
              <a:rPr lang="it-IT" sz="1400" dirty="0"/>
              <a:t>in FVG</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7321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533400" y="990600"/>
            <a:ext cx="10744200" cy="576943"/>
          </a:xfrm>
        </p:spPr>
        <p:txBody>
          <a:bodyPr/>
          <a:lstStyle/>
          <a:p>
            <a:r>
              <a:rPr lang="it-IT" dirty="0"/>
              <a:t>Georeferenziazione</a:t>
            </a:r>
            <a:endParaRPr lang="it-IT" sz="1200" b="0" dirty="0">
              <a:solidFill>
                <a:schemeClr val="accent2"/>
              </a:solidFill>
            </a:endParaRPr>
          </a:p>
        </p:txBody>
      </p:sp>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533400" y="1812471"/>
            <a:ext cx="10744200" cy="4255226"/>
          </a:xfrm>
        </p:spPr>
        <p:txBody>
          <a:bodyPr>
            <a:normAutofit/>
          </a:bodyPr>
          <a:lstStyle/>
          <a:p>
            <a:pPr algn="just"/>
            <a:r>
              <a:rPr lang="it-IT" sz="2400" dirty="0"/>
              <a:t>Per ciascuna ditta (AUA, AIA e RIR) è stato </a:t>
            </a:r>
            <a:r>
              <a:rPr lang="it-IT" sz="2400" dirty="0" err="1"/>
              <a:t>georiferito</a:t>
            </a:r>
            <a:r>
              <a:rPr lang="it-IT" sz="2400" dirty="0"/>
              <a:t> ogni singolo stabilimento, individuando il punto baricentrico dello stesso.</a:t>
            </a:r>
          </a:p>
          <a:p>
            <a:pPr algn="just"/>
            <a:r>
              <a:rPr lang="it-IT" sz="2400" dirty="0"/>
              <a:t>Ogni stabilimento è dotato di una propria autorizzazione ambientale ed è definito da:</a:t>
            </a:r>
            <a:endParaRPr lang="it-IT" sz="2000" dirty="0"/>
          </a:p>
          <a:p>
            <a:pPr lvl="1" algn="just"/>
            <a:r>
              <a:rPr lang="it-IT" sz="2000" dirty="0"/>
              <a:t>un codice univoco (regionale per AUA e AIA, nazionale per RIR), che identifica anche il relativo fascicolo nelle banche dati documentali regionali;</a:t>
            </a:r>
          </a:p>
          <a:p>
            <a:pPr lvl="1" algn="just"/>
            <a:r>
              <a:rPr lang="it-IT" sz="2000" dirty="0"/>
              <a:t>un «punto» </a:t>
            </a:r>
            <a:r>
              <a:rPr lang="it-IT" sz="2000" dirty="0" err="1"/>
              <a:t>georiferito</a:t>
            </a:r>
            <a:r>
              <a:rPr lang="it-IT" sz="2000" dirty="0"/>
              <a:t> sulla mappa GIS.</a:t>
            </a:r>
          </a:p>
          <a:p>
            <a:pPr marL="0" indent="0" algn="just">
              <a:buNone/>
            </a:pPr>
            <a:endParaRPr lang="it-IT" sz="2400" dirty="0"/>
          </a:p>
          <a:p>
            <a:pPr marL="0" indent="0" algn="just">
              <a:buNone/>
            </a:pPr>
            <a:r>
              <a:rPr lang="it-IT" sz="2000" dirty="0"/>
              <a:t>Il sistema di riferimento adottato per le banche dati GIS è naturalmente quello ufficiale previsto dalla nostra Regione: RDN2008/TM33 (EPSG6708).</a:t>
            </a:r>
            <a:endParaRPr lang="it-IT" dirty="0"/>
          </a:p>
          <a:p>
            <a:pPr lvl="2"/>
            <a:endParaRPr lang="it-IT"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4345755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pic>
        <p:nvPicPr>
          <p:cNvPr id="10"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225" y="2429672"/>
            <a:ext cx="3646011" cy="3360629"/>
          </a:xfr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364" y="2429672"/>
            <a:ext cx="3456103" cy="3357357"/>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595" y="2429672"/>
            <a:ext cx="3532724" cy="3360629"/>
          </a:xfrm>
          <a:prstGeom prst="rect">
            <a:avLst/>
          </a:prstGeom>
        </p:spPr>
      </p:pic>
      <p:sp>
        <p:nvSpPr>
          <p:cNvPr id="13" name="CasellaDiTesto 12"/>
          <p:cNvSpPr txBox="1"/>
          <p:nvPr/>
        </p:nvSpPr>
        <p:spPr>
          <a:xfrm>
            <a:off x="1177019" y="1022465"/>
            <a:ext cx="2146421" cy="1015663"/>
          </a:xfrm>
          <a:prstGeom prst="rect">
            <a:avLst/>
          </a:prstGeom>
          <a:noFill/>
        </p:spPr>
        <p:txBody>
          <a:bodyPr wrap="none" rtlCol="0">
            <a:spAutoFit/>
          </a:bodyPr>
          <a:lstStyle/>
          <a:p>
            <a:pPr marL="0" lvl="1" algn="ctr"/>
            <a:r>
              <a:rPr lang="it-IT" sz="2000" b="1" dirty="0"/>
              <a:t>AUA</a:t>
            </a:r>
          </a:p>
          <a:p>
            <a:pPr marL="0" lvl="1" algn="ctr"/>
            <a:r>
              <a:rPr lang="it-IT" sz="2000" dirty="0"/>
              <a:t>più di 3.000 </a:t>
            </a:r>
          </a:p>
          <a:p>
            <a:pPr marL="0" lvl="1" algn="ctr"/>
            <a:r>
              <a:rPr lang="it-IT" sz="2000" dirty="0"/>
              <a:t>stabilimenti in FVG</a:t>
            </a:r>
          </a:p>
        </p:txBody>
      </p:sp>
      <p:sp>
        <p:nvSpPr>
          <p:cNvPr id="14" name="CasellaDiTesto 13"/>
          <p:cNvSpPr txBox="1"/>
          <p:nvPr/>
        </p:nvSpPr>
        <p:spPr>
          <a:xfrm>
            <a:off x="5079204" y="1022465"/>
            <a:ext cx="2146421" cy="1015663"/>
          </a:xfrm>
          <a:prstGeom prst="rect">
            <a:avLst/>
          </a:prstGeom>
          <a:noFill/>
        </p:spPr>
        <p:txBody>
          <a:bodyPr wrap="none" rtlCol="0">
            <a:spAutoFit/>
          </a:bodyPr>
          <a:lstStyle/>
          <a:p>
            <a:pPr marL="0" lvl="1" algn="ctr"/>
            <a:r>
              <a:rPr lang="it-IT" sz="2000" b="1" dirty="0"/>
              <a:t>AIA</a:t>
            </a:r>
          </a:p>
          <a:p>
            <a:pPr marL="0" lvl="1" algn="ctr"/>
            <a:r>
              <a:rPr lang="it-IT" sz="2000" dirty="0"/>
              <a:t>più di 200 </a:t>
            </a:r>
          </a:p>
          <a:p>
            <a:pPr marL="0" lvl="1" algn="ctr"/>
            <a:r>
              <a:rPr lang="it-IT" sz="2000" dirty="0"/>
              <a:t>stabilimenti in FVG</a:t>
            </a:r>
          </a:p>
        </p:txBody>
      </p:sp>
      <p:sp>
        <p:nvSpPr>
          <p:cNvPr id="15" name="CasellaDiTesto 14"/>
          <p:cNvSpPr txBox="1"/>
          <p:nvPr/>
        </p:nvSpPr>
        <p:spPr>
          <a:xfrm>
            <a:off x="8924746" y="1022464"/>
            <a:ext cx="2146421" cy="1015663"/>
          </a:xfrm>
          <a:prstGeom prst="rect">
            <a:avLst/>
          </a:prstGeom>
          <a:noFill/>
        </p:spPr>
        <p:txBody>
          <a:bodyPr wrap="none" rtlCol="0">
            <a:spAutoFit/>
          </a:bodyPr>
          <a:lstStyle/>
          <a:p>
            <a:pPr marL="0" lvl="1" algn="ctr"/>
            <a:r>
              <a:rPr lang="it-IT" sz="2000" b="1" dirty="0"/>
              <a:t>RIR</a:t>
            </a:r>
          </a:p>
          <a:p>
            <a:pPr marL="0" lvl="1" algn="ctr"/>
            <a:r>
              <a:rPr lang="it-IT" sz="2000" dirty="0"/>
              <a:t>29 </a:t>
            </a:r>
          </a:p>
          <a:p>
            <a:pPr marL="0" lvl="1" algn="ctr"/>
            <a:r>
              <a:rPr lang="it-IT" sz="2000" dirty="0"/>
              <a:t>stabilimenti in FVG</a:t>
            </a:r>
          </a:p>
        </p:txBody>
      </p:sp>
      <p:sp>
        <p:nvSpPr>
          <p:cNvPr id="16"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8434248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6" name="Titolo 5"/>
          <p:cNvSpPr>
            <a:spLocks noGrp="1"/>
          </p:cNvSpPr>
          <p:nvPr>
            <p:ph type="title"/>
          </p:nvPr>
        </p:nvSpPr>
        <p:spPr/>
        <p:txBody>
          <a:bodyPr/>
          <a:lstStyle/>
          <a:p>
            <a:r>
              <a:rPr lang="it-IT" dirty="0"/>
              <a:t>Consultazione dati in piattaforma regionale </a:t>
            </a:r>
            <a:r>
              <a:rPr lang="it-IT" dirty="0" err="1"/>
              <a:t>Eagle</a:t>
            </a:r>
            <a:r>
              <a:rPr lang="it-IT" dirty="0"/>
              <a:t> FVG</a:t>
            </a:r>
          </a:p>
        </p:txBody>
      </p:sp>
      <p:sp>
        <p:nvSpPr>
          <p:cNvPr id="14"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15" name="Segnaposto contenuto 2"/>
          <p:cNvSpPr>
            <a:spLocks noGrp="1"/>
          </p:cNvSpPr>
          <p:nvPr>
            <p:ph idx="1"/>
          </p:nvPr>
        </p:nvSpPr>
        <p:spPr>
          <a:xfrm>
            <a:off x="838200" y="1752599"/>
            <a:ext cx="10515600" cy="4158355"/>
          </a:xfrm>
        </p:spPr>
        <p:txBody>
          <a:bodyPr/>
          <a:lstStyle/>
          <a:p>
            <a:pPr marL="0" indent="0" algn="ctr">
              <a:buNone/>
            </a:pPr>
            <a:r>
              <a:rPr lang="it-IT" sz="2400" dirty="0"/>
              <a:t>I dati GIS sono consultabili attraverso la piattaforma regionale Eagle FVG</a:t>
            </a:r>
          </a:p>
          <a:p>
            <a:pPr marL="0" indent="0" algn="ctr">
              <a:buNone/>
            </a:pPr>
            <a:r>
              <a:rPr lang="it-IT" dirty="0">
                <a:hlinkClick r:id="rId2"/>
              </a:rPr>
              <a:t>https://eaglefvg.regione.fvg.it</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144" y="2757676"/>
            <a:ext cx="6538114" cy="3153278"/>
          </a:xfrm>
          <a:prstGeom prst="rect">
            <a:avLst/>
          </a:prstGeom>
        </p:spPr>
      </p:pic>
    </p:spTree>
    <p:extLst>
      <p:ext uri="{BB962C8B-B14F-4D97-AF65-F5344CB8AC3E}">
        <p14:creationId xmlns:p14="http://schemas.microsoft.com/office/powerpoint/2010/main" val="33902099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6" name="Titolo 5"/>
          <p:cNvSpPr>
            <a:spLocks noGrp="1"/>
          </p:cNvSpPr>
          <p:nvPr>
            <p:ph type="title"/>
          </p:nvPr>
        </p:nvSpPr>
        <p:spPr/>
        <p:txBody>
          <a:bodyPr/>
          <a:lstStyle/>
          <a:p>
            <a:r>
              <a:rPr lang="it-IT" dirty="0"/>
              <a:t>Accesso diretto dal sito web regionale</a:t>
            </a:r>
          </a:p>
        </p:txBody>
      </p:sp>
      <p:sp>
        <p:nvSpPr>
          <p:cNvPr id="14"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15" name="Segnaposto contenuto 2"/>
          <p:cNvSpPr>
            <a:spLocks noGrp="1"/>
          </p:cNvSpPr>
          <p:nvPr>
            <p:ph idx="1"/>
          </p:nvPr>
        </p:nvSpPr>
        <p:spPr>
          <a:xfrm>
            <a:off x="838200" y="1752599"/>
            <a:ext cx="10515600" cy="4158355"/>
          </a:xfrm>
        </p:spPr>
        <p:txBody>
          <a:bodyPr/>
          <a:lstStyle/>
          <a:p>
            <a:pPr marL="0" indent="0" algn="ctr">
              <a:buNone/>
            </a:pPr>
            <a:r>
              <a:rPr lang="it-IT" sz="2400" dirty="0"/>
              <a:t>Caricamento automatico dei dati AUA e AIA </a:t>
            </a:r>
            <a:r>
              <a:rPr lang="it-IT" sz="2000" dirty="0"/>
              <a:t>(Google: «</a:t>
            </a:r>
            <a:r>
              <a:rPr lang="it-IT" sz="2000" dirty="0" err="1"/>
              <a:t>fvg</a:t>
            </a:r>
            <a:r>
              <a:rPr lang="it-IT" sz="2000" dirty="0"/>
              <a:t> </a:t>
            </a:r>
            <a:r>
              <a:rPr lang="it-IT" sz="2000" dirty="0" err="1"/>
              <a:t>aua</a:t>
            </a:r>
            <a:r>
              <a:rPr lang="it-IT" sz="2000" dirty="0"/>
              <a:t>» , «</a:t>
            </a:r>
            <a:r>
              <a:rPr lang="it-IT" sz="2000" dirty="0" err="1"/>
              <a:t>fvg</a:t>
            </a:r>
            <a:r>
              <a:rPr lang="it-IT" sz="2000" dirty="0"/>
              <a:t> aia»)</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829" y="2357371"/>
            <a:ext cx="3173784" cy="357538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399" y="2357371"/>
            <a:ext cx="3093264" cy="3575381"/>
          </a:xfrm>
          <a:prstGeom prst="rect">
            <a:avLst/>
          </a:prstGeom>
        </p:spPr>
      </p:pic>
      <p:sp>
        <p:nvSpPr>
          <p:cNvPr id="9" name="Freccia a destra 8"/>
          <p:cNvSpPr/>
          <p:nvPr/>
        </p:nvSpPr>
        <p:spPr>
          <a:xfrm rot="9058782">
            <a:off x="4739568" y="4819789"/>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Freccia a destra 9"/>
          <p:cNvSpPr/>
          <p:nvPr/>
        </p:nvSpPr>
        <p:spPr>
          <a:xfrm rot="9058782">
            <a:off x="10042687" y="4823532"/>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61294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10"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6" name="Titolo 5"/>
          <p:cNvSpPr>
            <a:spLocks noGrp="1"/>
          </p:cNvSpPr>
          <p:nvPr>
            <p:ph type="title"/>
          </p:nvPr>
        </p:nvSpPr>
        <p:spPr/>
        <p:txBody>
          <a:bodyPr/>
          <a:lstStyle/>
          <a:p>
            <a:r>
              <a:rPr lang="it-IT" dirty="0"/>
              <a:t>Utilizzo di </a:t>
            </a:r>
            <a:r>
              <a:rPr lang="it-IT" dirty="0" err="1"/>
              <a:t>Eagle</a:t>
            </a:r>
            <a:r>
              <a:rPr lang="it-IT" dirty="0"/>
              <a:t> FVG (Dati AUA)</a:t>
            </a:r>
          </a:p>
        </p:txBody>
      </p:sp>
      <p:sp>
        <p:nvSpPr>
          <p:cNvPr id="12" name="Segnaposto contenuto 2"/>
          <p:cNvSpPr>
            <a:spLocks noGrp="1"/>
          </p:cNvSpPr>
          <p:nvPr>
            <p:ph idx="1"/>
          </p:nvPr>
        </p:nvSpPr>
        <p:spPr>
          <a:xfrm>
            <a:off x="838200" y="1825625"/>
            <a:ext cx="10515600" cy="4351338"/>
          </a:xfrm>
        </p:spPr>
        <p:txBody>
          <a:bodyPr/>
          <a:lstStyle/>
          <a:p>
            <a:pPr marL="0" indent="0" algn="just">
              <a:buNone/>
            </a:pPr>
            <a:r>
              <a:rPr lang="it-IT" sz="2400" dirty="0"/>
              <a:t>Per visualizzare la posizione delle AUA nella mappa, è sufficiente indicare nella finestra di ricerca la parola «</a:t>
            </a:r>
            <a:r>
              <a:rPr lang="it-IT" sz="2400" i="1" dirty="0"/>
              <a:t>AUA</a:t>
            </a:r>
            <a:r>
              <a:rPr lang="it-IT" sz="2400" dirty="0"/>
              <a:t>», cliccare sul tematismo «</a:t>
            </a:r>
            <a:r>
              <a:rPr lang="it-IT" sz="2400" i="1" dirty="0"/>
              <a:t>DATASET</a:t>
            </a:r>
            <a:r>
              <a:rPr lang="it-IT" sz="2400" dirty="0"/>
              <a:t>» che compare nell’elenco dei risultati e quindi su «</a:t>
            </a:r>
            <a:r>
              <a:rPr lang="it-IT" sz="2400" i="1" dirty="0"/>
              <a:t>Visualizza in mappa</a:t>
            </a:r>
            <a:r>
              <a:rPr lang="it-IT" sz="2400" dirty="0"/>
              <a:t>»:</a:t>
            </a:r>
          </a:p>
          <a:p>
            <a:pPr algn="just"/>
            <a:endParaRPr lang="it-IT" dirty="0"/>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180" y="3563361"/>
            <a:ext cx="4352925" cy="2362200"/>
          </a:xfrm>
          <a:prstGeom prst="rect">
            <a:avLst/>
          </a:prstGeom>
        </p:spPr>
      </p:pic>
      <p:sp>
        <p:nvSpPr>
          <p:cNvPr id="14" name="Freccia a destra 13"/>
          <p:cNvSpPr/>
          <p:nvPr/>
        </p:nvSpPr>
        <p:spPr>
          <a:xfrm>
            <a:off x="4986152" y="5210059"/>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5" name="Freccia a destra 14"/>
          <p:cNvSpPr/>
          <p:nvPr/>
        </p:nvSpPr>
        <p:spPr>
          <a:xfrm rot="9358771">
            <a:off x="7255527" y="3154104"/>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39245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12"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2" name="Titolo 1"/>
          <p:cNvSpPr>
            <a:spLocks noGrp="1"/>
          </p:cNvSpPr>
          <p:nvPr>
            <p:ph type="title"/>
          </p:nvPr>
        </p:nvSpPr>
        <p:spPr/>
        <p:txBody>
          <a:bodyPr/>
          <a:lstStyle/>
          <a:p>
            <a:r>
              <a:rPr lang="it-IT" dirty="0"/>
              <a:t>Visualizzazione dati AUA e strumenti di interrogazione</a:t>
            </a:r>
          </a:p>
        </p:txBody>
      </p:sp>
      <p:pic>
        <p:nvPicPr>
          <p:cNvPr id="13"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072" y="1752600"/>
            <a:ext cx="8764932" cy="4217781"/>
          </a:xfrm>
        </p:spPr>
      </p:pic>
    </p:spTree>
    <p:extLst>
      <p:ext uri="{BB962C8B-B14F-4D97-AF65-F5344CB8AC3E}">
        <p14:creationId xmlns:p14="http://schemas.microsoft.com/office/powerpoint/2010/main" val="33351350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Interrogazione dei dati su mappa GIS </a:t>
            </a:r>
            <a:r>
              <a:rPr lang="it-IT" dirty="0" err="1"/>
              <a:t>Eagle</a:t>
            </a:r>
            <a:r>
              <a:rPr lang="it-IT" dirty="0"/>
              <a:t> FVG</a:t>
            </a:r>
            <a:endParaRPr lang="it-IT" sz="1200" b="0" dirty="0">
              <a:solidFill>
                <a:schemeClr val="accent2"/>
              </a:solidFill>
            </a:endParaRP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12452" y="198438"/>
            <a:ext cx="590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a:t>
            </a:r>
            <a:r>
              <a:rPr lang="it-IT" sz="1800" i="1" kern="1000" dirty="0">
                <a:solidFill>
                  <a:schemeClr val="bg1"/>
                </a:solidFill>
                <a:ea typeface="Franklin Gothic Book" panose="020B0503020102020204" pitchFamily="34" charset="0"/>
                <a:cs typeface="Tahoma" panose="020B0604030504040204" pitchFamily="34" charset="0"/>
              </a:rPr>
              <a:t>autorizzazioni per la prevenzione dall’inquinamento (SAPI)</a:t>
            </a:r>
            <a:endParaRPr lang="it-IT" altLang="it-IT" sz="1800" dirty="0">
              <a:solidFill>
                <a:schemeClr val="bg1"/>
              </a:solidFill>
            </a:endParaRPr>
          </a:p>
        </p:txBody>
      </p:sp>
      <p:sp>
        <p:nvSpPr>
          <p:cNvPr id="7"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pic>
        <p:nvPicPr>
          <p:cNvPr id="9"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093" y="1581263"/>
            <a:ext cx="1647073" cy="4351338"/>
          </a:xfrm>
        </p:spPr>
      </p:pic>
      <p:sp>
        <p:nvSpPr>
          <p:cNvPr id="10" name="Freccia a destra 9"/>
          <p:cNvSpPr/>
          <p:nvPr/>
        </p:nvSpPr>
        <p:spPr>
          <a:xfrm>
            <a:off x="1552995" y="3032758"/>
            <a:ext cx="1521229" cy="548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748" y="1847113"/>
            <a:ext cx="4257675" cy="3990975"/>
          </a:xfrm>
          <a:prstGeom prst="rect">
            <a:avLst/>
          </a:prstGeom>
        </p:spPr>
      </p:pic>
    </p:spTree>
    <p:extLst>
      <p:ext uri="{BB962C8B-B14F-4D97-AF65-F5344CB8AC3E}">
        <p14:creationId xmlns:p14="http://schemas.microsoft.com/office/powerpoint/2010/main" val="3118220117"/>
      </p:ext>
    </p:extLst>
  </p:cSld>
  <p:clrMapOvr>
    <a:masterClrMapping/>
  </p:clrMapOvr>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6770bbb-e797-4f3b-bee5-89125ec896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3C48878DFB9C646ACD6D66EE696F18E" ma:contentTypeVersion="15" ma:contentTypeDescription="Creare un nuovo documento." ma:contentTypeScope="" ma:versionID="b26bd1998875680d4e06f57267882b51">
  <xsd:schema xmlns:xsd="http://www.w3.org/2001/XMLSchema" xmlns:xs="http://www.w3.org/2001/XMLSchema" xmlns:p="http://schemas.microsoft.com/office/2006/metadata/properties" xmlns:ns3="f9df32ff-4f52-41fc-84ae-5b03d32510b6" xmlns:ns4="f6770bbb-e797-4f3b-bee5-89125ec896e5" targetNamespace="http://schemas.microsoft.com/office/2006/metadata/properties" ma:root="true" ma:fieldsID="d604e2b6d3b1a56a4727b2b3fd85c5cc" ns3:_="" ns4:_="">
    <xsd:import namespace="f9df32ff-4f52-41fc-84ae-5b03d32510b6"/>
    <xsd:import namespace="f6770bbb-e797-4f3b-bee5-89125ec896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ObjectDetectorVersions" minOccurs="0"/>
                <xsd:element ref="ns4:_activity" minOccurs="0"/>
                <xsd:element ref="ns4:MediaServiceSystemTags" minOccurs="0"/>
                <xsd:element ref="ns4:MediaServiceGenerationTime" minOccurs="0"/>
                <xsd:element ref="ns4:MediaServiceEventHashCode" minOccurs="0"/>
                <xsd:element ref="ns4:MediaServiceOCR"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f32ff-4f52-41fc-84ae-5b03d32510b6"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770bbb-e797-4f3b-bee5-89125ec896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DA0BF6-220F-41BD-9E32-D7B259DA9D0E}">
  <ds:schemaRefs>
    <ds:schemaRef ds:uri="http://schemas.openxmlformats.org/package/2006/metadata/core-properties"/>
    <ds:schemaRef ds:uri="http://purl.org/dc/elements/1.1/"/>
    <ds:schemaRef ds:uri="f9df32ff-4f52-41fc-84ae-5b03d32510b6"/>
    <ds:schemaRef ds:uri="http://schemas.microsoft.com/office/2006/documentManagement/types"/>
    <ds:schemaRef ds:uri="http://schemas.microsoft.com/office/infopath/2007/PartnerControls"/>
    <ds:schemaRef ds:uri="f6770bbb-e797-4f3b-bee5-89125ec896e5"/>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464905C-6771-4265-9FF2-EE582D244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df32ff-4f52-41fc-84ae-5b03d32510b6"/>
    <ds:schemaRef ds:uri="f6770bbb-e797-4f3b-bee5-89125ec89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30B7A-5B85-4E1A-82C8-4273D26C8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481</TotalTime>
  <Words>1247</Words>
  <Application>Microsoft Office PowerPoint</Application>
  <PresentationFormat>Widescreen</PresentationFormat>
  <Paragraphs>111</Paragraphs>
  <Slides>13</Slides>
  <Notes>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13</vt:i4>
      </vt:variant>
    </vt:vector>
  </HeadingPairs>
  <TitlesOfParts>
    <vt:vector size="22" baseType="lpstr">
      <vt:lpstr>Calibri</vt:lpstr>
      <vt:lpstr>DecimaUNI02 Rg</vt:lpstr>
      <vt:lpstr>DecimaW03 Rg</vt:lpstr>
      <vt:lpstr>DecimaWE Rg</vt:lpstr>
      <vt:lpstr>Franklin Gothic Book</vt:lpstr>
      <vt:lpstr>Times New Roman</vt:lpstr>
      <vt:lpstr>Wingdings</vt:lpstr>
      <vt:lpstr>Struttura predefinita</vt:lpstr>
      <vt:lpstr>1_Struttura predefinita</vt:lpstr>
      <vt:lpstr>Presentazione standard di PowerPoint</vt:lpstr>
      <vt:lpstr>Le tematiche georiferite</vt:lpstr>
      <vt:lpstr>Georeferenziazione</vt:lpstr>
      <vt:lpstr>Presentazione standard di PowerPoint</vt:lpstr>
      <vt:lpstr>Consultazione dati in piattaforma regionale Eagle FVG</vt:lpstr>
      <vt:lpstr>Accesso diretto dal sito web regionale</vt:lpstr>
      <vt:lpstr>Utilizzo di Eagle FVG (Dati AUA)</vt:lpstr>
      <vt:lpstr>Visualizzazione dati AUA e strumenti di interrogazione</vt:lpstr>
      <vt:lpstr>Interrogazione dei dati su mappa GIS Eagle FVG</vt:lpstr>
      <vt:lpstr>Analisi dati</vt:lpstr>
      <vt:lpstr>Risultato</vt:lpstr>
      <vt:lpstr>Esportazione dati su GIS esterno (servizio WFS)</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Pisapia Antonio</dc:creator>
  <cp:lastModifiedBy>Plossi Paolo</cp:lastModifiedBy>
  <cp:revision>55</cp:revision>
  <dcterms:created xsi:type="dcterms:W3CDTF">2024-02-05T18:34:40Z</dcterms:created>
  <dcterms:modified xsi:type="dcterms:W3CDTF">2025-11-24T07:51:59Z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0x01010063C48878DFB9C646ACD6D66EE696F18E</vt:lpwstr>
  </property>
</Properties>
</file>