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3" r:id="rId7"/>
    <p:sldId id="268" r:id="rId8"/>
    <p:sldId id="269" r:id="rId9"/>
    <p:sldId id="274" r:id="rId10"/>
    <p:sldId id="271" r:id="rId11"/>
    <p:sldId id="264" r:id="rId12"/>
    <p:sldId id="272" r:id="rId13"/>
    <p:sldId id="275" r:id="rId14"/>
    <p:sldId id="276" r:id="rId15"/>
    <p:sldId id="278" r:id="rId16"/>
    <p:sldId id="273" r:id="rId17"/>
    <p:sldId id="266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BB9E47-DAA3-43F3-AF16-B79AE2C79C62}" v="1274" dt="2025-10-10T11:22:13.740"/>
    <p1510:client id="{A0998798-E7FC-4085-B31E-9C879C9604A2}" v="506" dt="2025-10-10T10:46:37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F72ECE-BE05-AB2C-A438-1C5DD7E18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5C04152-8E7C-CFAE-683B-C71A3E1D7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D98327-014C-28A3-B9EF-9AB26E11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2E39-A36E-4BB0-BA26-0E1E1146B965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9E01D1-D767-E99D-5492-872F2E641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3B6BAF-8F5A-0D31-E431-6D12D32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F6CB-4D56-4CAE-B250-2FD2F773C5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42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B0D18D-8132-FF47-488F-131D370B9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E3F2007-5F2F-3968-210D-269D11BB6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B77A0C-4682-E0B3-D900-22C9BFE29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2E39-A36E-4BB0-BA26-0E1E1146B965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360674-8E5E-16C2-7BAF-6241325B0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BCF64F-E491-C525-788B-66735B6B6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F6CB-4D56-4CAE-B250-2FD2F773C5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170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21960B7-7392-DD20-B66E-710C6446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CD61BD4-1637-77E2-7EEC-7E4129BCD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3155BE-C7B7-D1C8-DA4C-69D749FE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2E39-A36E-4BB0-BA26-0E1E1146B965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5EE000-94DF-5F4A-0A5C-B0FDB599A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B294C9-46FB-42A7-8303-8F494D58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F6CB-4D56-4CAE-B250-2FD2F773C5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040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BC9F38-BC4C-82C6-7A75-80B24C3F0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FF4678-720D-800B-616F-93F0EED7A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15B6A7-74C9-D4A5-560D-BD5183E6F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2E39-A36E-4BB0-BA26-0E1E1146B965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A94515-C0AC-57A5-6615-E709C49E9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2AE6C5-1438-ACA7-12FE-D2C3ED0CB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F6CB-4D56-4CAE-B250-2FD2F773C5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888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7A5CE7-CB3E-9D09-A894-935326CF7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B41DB1-42EF-551E-C508-7ABFEBE6F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1877E3-8865-DB4C-08D4-145D10779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2E39-A36E-4BB0-BA26-0E1E1146B965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2EB8B1-5F16-1A7E-8CBA-0F83E64B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382F76-CA9F-B40A-34AE-9E67377BD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F6CB-4D56-4CAE-B250-2FD2F773C5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066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73098D-A50D-86AA-CF97-97216F21D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244C42-E1DD-D9E6-10A0-534F970EDA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EE40621-8C5C-57FF-23F3-FAE9767E3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684B58-A12A-EAF6-BA09-24B2BCF01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2E39-A36E-4BB0-BA26-0E1E1146B965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DED6F6-5261-0F00-EF93-EBF68427B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CF65C6-1DB3-4566-F2E2-99297649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F6CB-4D56-4CAE-B250-2FD2F773C5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507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46175C-70DE-4042-B4F7-F73769F81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CDF1EC-BDDF-F692-2A9F-8BC88103D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9CD4B2B-D406-4200-4360-96CDC97E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221F81A-4406-ED66-F226-78B51F79B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E173B76-A72D-408D-9F2C-3C168149DE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E80C0F7-8146-B6EC-9D68-30FE3B1BF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2E39-A36E-4BB0-BA26-0E1E1146B965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25DFE50-38D6-9DE7-3747-33F1A8B9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19CEDF7-DBF5-22C8-BB2A-C0240B958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F6CB-4D56-4CAE-B250-2FD2F773C5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676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AFC8CC-492E-85B7-AE46-FF5BC60F3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69DB966-F8DD-D1FC-6177-18735B7E6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2E39-A36E-4BB0-BA26-0E1E1146B965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3ECAFD2-5BCA-E28E-1250-2CC08C21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969D77-8F5E-3B4C-708B-B0FD39130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F6CB-4D56-4CAE-B250-2FD2F773C5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80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06566DD-F096-4ABC-C699-A7E9B6D79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2E39-A36E-4BB0-BA26-0E1E1146B965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3B97CBE-2A32-D79B-C83F-E7B06336D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AB33C4-E8AC-7401-A84E-27ED32B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F6CB-4D56-4CAE-B250-2FD2F773C5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659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FAF851-3039-1A62-22AA-BBF5AD389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8F7256-57E3-FE64-556A-CC303845D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B62487D-7DDD-27B8-5FFC-6DE4FEC1B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D9524A3-3072-FD94-D0E4-8D67A1F90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2E39-A36E-4BB0-BA26-0E1E1146B965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51CFE1-4FE7-CC3D-9C87-31E5BE5DE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70A4BB0-ECC4-BD8C-BF02-44472A67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F6CB-4D56-4CAE-B250-2FD2F773C5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274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25DBFC-83A7-ABEC-1F3D-6C76E6821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6DC8A53-ED78-C11E-B812-8AB1EEE54A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EED1646-18CA-3E06-EF85-C439B6483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DF9EE5-3888-1C43-3B85-BBABFD10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A2E39-A36E-4BB0-BA26-0E1E1146B965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44D0C2-BC82-609E-91F3-2B1A342AE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988CA3-57D0-BD23-1A5E-F0AAEF17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AF6CB-4D56-4CAE-B250-2FD2F773C5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87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EEB1607-8DC7-8D8E-D4B3-0656B3568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6C9B0E-F326-1AD3-7E2B-AF85E737B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06ECBD-B489-CFE1-F101-3DB33D2893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CA2E39-A36E-4BB0-BA26-0E1E1146B965}" type="datetimeFigureOut">
              <a:rPr lang="it-IT" smtClean="0"/>
              <a:t>13/11/2025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77772A-C5E4-1F8D-ADF1-13B8AD819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AF9E2F-3756-570A-9C4C-EB61BA1C8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4AF6CB-4D56-4CAE-B250-2FD2F773C5F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881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>
            <a:extLst>
              <a:ext uri="{FF2B5EF4-FFF2-40B4-BE49-F238E27FC236}">
                <a16:creationId xmlns:a16="http://schemas.microsoft.com/office/drawing/2014/main" id="{FE6CA54B-06C8-120C-8073-7E2D2C9BF59E}"/>
              </a:ext>
            </a:extLst>
          </p:cNvPr>
          <p:cNvSpPr/>
          <p:nvPr/>
        </p:nvSpPr>
        <p:spPr>
          <a:xfrm>
            <a:off x="-1" y="4182701"/>
            <a:ext cx="6921795" cy="1537615"/>
          </a:xfrm>
          <a:prstGeom prst="rect">
            <a:avLst/>
          </a:prstGeom>
          <a:solidFill>
            <a:srgbClr val="162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A35A14F-68BD-A671-169A-384CE592958C}"/>
              </a:ext>
            </a:extLst>
          </p:cNvPr>
          <p:cNvSpPr txBox="1"/>
          <p:nvPr/>
        </p:nvSpPr>
        <p:spPr>
          <a:xfrm>
            <a:off x="554935" y="4476940"/>
            <a:ext cx="6690691" cy="851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spcAft>
                <a:spcPts val="600"/>
              </a:spcAft>
              <a:buClr>
                <a:schemeClr val="accent2"/>
              </a:buClr>
              <a:buSzPct val="100000"/>
            </a:pPr>
            <a:r>
              <a:rPr lang="en-US" dirty="0" err="1">
                <a:solidFill>
                  <a:schemeClr val="bg1"/>
                </a:solidFill>
                <a:latin typeface="DecimaWE Rg" panose="02000000000000000000" pitchFamily="2" charset="0"/>
              </a:rPr>
              <a:t>Direttore</a:t>
            </a:r>
            <a:r>
              <a:rPr lang="en-US" dirty="0">
                <a:solidFill>
                  <a:schemeClr val="bg1"/>
                </a:solidFill>
                <a:latin typeface="DecimaWE Rg" panose="02000000000000000000" pitchFamily="2" charset="0"/>
              </a:rPr>
              <a:t> del </a:t>
            </a:r>
            <a:r>
              <a:rPr lang="en-US" dirty="0" err="1">
                <a:solidFill>
                  <a:schemeClr val="bg1"/>
                </a:solidFill>
                <a:latin typeface="DecimaWE Rg" panose="02000000000000000000" pitchFamily="2" charset="0"/>
              </a:rPr>
              <a:t>Servizio</a:t>
            </a:r>
            <a:r>
              <a:rPr lang="en-US" dirty="0">
                <a:solidFill>
                  <a:schemeClr val="bg1"/>
                </a:solidFill>
                <a:latin typeface="DecimaWE Rg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DecimaWE Rg" panose="02000000000000000000" pitchFamily="2" charset="0"/>
              </a:rPr>
              <a:t>transizione</a:t>
            </a:r>
            <a:r>
              <a:rPr lang="en-US" dirty="0">
                <a:solidFill>
                  <a:schemeClr val="bg1"/>
                </a:solidFill>
                <a:latin typeface="DecimaWE Rg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DecimaWE Rg" panose="02000000000000000000" pitchFamily="2" charset="0"/>
              </a:rPr>
              <a:t>energetica</a:t>
            </a:r>
            <a:r>
              <a:rPr lang="en-US" dirty="0">
                <a:solidFill>
                  <a:schemeClr val="bg1"/>
                </a:solidFill>
                <a:latin typeface="DecimaWE Rg" panose="02000000000000000000" pitchFamily="2" charset="0"/>
              </a:rPr>
              <a:t> </a:t>
            </a:r>
          </a:p>
          <a:p>
            <a:pPr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Pct val="100000"/>
            </a:pPr>
            <a:r>
              <a:rPr lang="en-US" dirty="0">
                <a:solidFill>
                  <a:schemeClr val="bg1"/>
                </a:solidFill>
                <a:latin typeface="DecimaWE Rg" panose="02000000000000000000" pitchFamily="2" charset="0"/>
              </a:rPr>
              <a:t>Ing. Elena Caprotti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35E38FE-B35F-84D6-0D58-C689F28CC5CA}"/>
              </a:ext>
            </a:extLst>
          </p:cNvPr>
          <p:cNvSpPr/>
          <p:nvPr/>
        </p:nvSpPr>
        <p:spPr>
          <a:xfrm>
            <a:off x="0" y="1312936"/>
            <a:ext cx="12192000" cy="1068125"/>
          </a:xfrm>
          <a:prstGeom prst="rect">
            <a:avLst/>
          </a:prstGeom>
          <a:solidFill>
            <a:srgbClr val="162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20DEF60-C7A0-8EE6-F252-2312E8E6F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40" y="345069"/>
            <a:ext cx="3240024" cy="71932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E137EA-AA83-089A-E304-6C0905E62378}"/>
              </a:ext>
            </a:extLst>
          </p:cNvPr>
          <p:cNvSpPr txBox="1"/>
          <p:nvPr/>
        </p:nvSpPr>
        <p:spPr>
          <a:xfrm>
            <a:off x="554935" y="1527458"/>
            <a:ext cx="11082129" cy="586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cap="all" spc="200" dirty="0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AUTORIZZAZIONE UNICA </a:t>
            </a:r>
            <a:r>
              <a:rPr lang="en-US" sz="2400" cap="all" spc="200" dirty="0" err="1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Energetica</a:t>
            </a:r>
            <a:r>
              <a:rPr lang="en-US" sz="2400" cap="all" spc="200" dirty="0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 CON AGILE FVG</a:t>
            </a:r>
            <a:endParaRPr lang="it-IT" sz="2400" cap="all" spc="200" dirty="0">
              <a:solidFill>
                <a:schemeClr val="bg1"/>
              </a:solidFill>
              <a:latin typeface="DecimaWE Rg" panose="020000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0866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B9C9B2-35DA-C41A-4BCC-ED4CCEC4A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60">
            <a:extLst>
              <a:ext uri="{FF2B5EF4-FFF2-40B4-BE49-F238E27FC236}">
                <a16:creationId xmlns:a16="http://schemas.microsoft.com/office/drawing/2014/main" id="{7B84D020-B786-49C9-E06E-28989051207E}"/>
              </a:ext>
            </a:extLst>
          </p:cNvPr>
          <p:cNvSpPr/>
          <p:nvPr/>
        </p:nvSpPr>
        <p:spPr>
          <a:xfrm>
            <a:off x="0" y="279390"/>
            <a:ext cx="12192000" cy="912211"/>
          </a:xfrm>
          <a:prstGeom prst="rect">
            <a:avLst/>
          </a:prstGeom>
          <a:solidFill>
            <a:srgbClr val="162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FBFD3799-EED5-EC63-5B99-5211B53F4B87}"/>
              </a:ext>
            </a:extLst>
          </p:cNvPr>
          <p:cNvSpPr txBox="1"/>
          <p:nvPr/>
        </p:nvSpPr>
        <p:spPr>
          <a:xfrm>
            <a:off x="521804" y="430419"/>
            <a:ext cx="11082129" cy="50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cap="all" spc="200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BACK-OFFICE CON AGILE FVG</a:t>
            </a:r>
            <a:endParaRPr lang="it-IT" cap="all" spc="200">
              <a:solidFill>
                <a:schemeClr val="bg1"/>
              </a:solidFill>
              <a:latin typeface="DecimaWE Rg" panose="02000000000000000000" pitchFamily="2" charset="0"/>
              <a:ea typeface="+mj-ea"/>
              <a:cs typeface="+mj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CC6958EF-A4AA-9DEA-931B-90182AE0B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60" y="406784"/>
            <a:ext cx="2887340" cy="641028"/>
          </a:xfrm>
          <a:prstGeom prst="rect">
            <a:avLst/>
          </a:prstGeom>
        </p:spPr>
      </p:pic>
      <p:pic>
        <p:nvPicPr>
          <p:cNvPr id="4" name="Immagine 3" descr="Immagine che contiene testo, schermata, numero, linea&#10;&#10;Il contenuto generato dall'IA potrebbe non essere corretto.">
            <a:extLst>
              <a:ext uri="{FF2B5EF4-FFF2-40B4-BE49-F238E27FC236}">
                <a16:creationId xmlns:a16="http://schemas.microsoft.com/office/drawing/2014/main" id="{CE567552-ECCF-E376-5B9F-94620D1FED7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4"/>
          <a:stretch/>
        </p:blipFill>
        <p:spPr>
          <a:xfrm>
            <a:off x="382602" y="1318995"/>
            <a:ext cx="9098029" cy="4680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6A8C9AD-FC7B-F2C3-8839-16966301FE20}"/>
              </a:ext>
            </a:extLst>
          </p:cNvPr>
          <p:cNvSpPr txBox="1"/>
          <p:nvPr/>
        </p:nvSpPr>
        <p:spPr>
          <a:xfrm>
            <a:off x="9480631" y="1323872"/>
            <a:ext cx="29109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>
                <a:latin typeface="DecimaWE Rg" panose="02000000000000000000" pitchFamily="2" charset="0"/>
              </a:rPr>
              <a:t>Comunicazioni con istante: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>
                <a:latin typeface="DecimaWE Rg" panose="02000000000000000000" pitchFamily="2" charset="0"/>
              </a:rPr>
              <a:t>Procedibilità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>
                <a:latin typeface="DecimaWE Rg" panose="02000000000000000000" pitchFamily="2" charset="0"/>
              </a:rPr>
              <a:t>Richieste di Integrazione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>
                <a:latin typeface="DecimaWE Rg" panose="02000000000000000000" pitchFamily="2" charset="0"/>
              </a:rPr>
              <a:t>Preavviso rigetto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>
                <a:latin typeface="DecimaWE Rg" panose="02000000000000000000" pitchFamily="2" charset="0"/>
              </a:rPr>
              <a:t>Caricamento decreto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>
              <a:latin typeface="DecimaWE Rg" panose="02000000000000000000" pitchFamily="2" charset="0"/>
            </a:endParaRPr>
          </a:p>
          <a:p>
            <a:pPr algn="just"/>
            <a:r>
              <a:rPr lang="it-IT" u="sng" err="1">
                <a:latin typeface="DecimaWE Rg" panose="02000000000000000000" pitchFamily="2" charset="0"/>
              </a:rPr>
              <a:t>CdS</a:t>
            </a:r>
            <a:r>
              <a:rPr lang="it-IT" u="sng">
                <a:latin typeface="DecimaWE Rg" panose="02000000000000000000" pitchFamily="2" charset="0"/>
              </a:rPr>
              <a:t> 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1177311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9343DD-2D1D-E4B3-CF6A-519AF7556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60">
            <a:extLst>
              <a:ext uri="{FF2B5EF4-FFF2-40B4-BE49-F238E27FC236}">
                <a16:creationId xmlns:a16="http://schemas.microsoft.com/office/drawing/2014/main" id="{6E4B9DC5-A573-92A7-438A-F59D9C7AAB94}"/>
              </a:ext>
            </a:extLst>
          </p:cNvPr>
          <p:cNvSpPr/>
          <p:nvPr/>
        </p:nvSpPr>
        <p:spPr>
          <a:xfrm>
            <a:off x="0" y="279390"/>
            <a:ext cx="12192000" cy="912211"/>
          </a:xfrm>
          <a:prstGeom prst="rect">
            <a:avLst/>
          </a:prstGeom>
          <a:solidFill>
            <a:srgbClr val="162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E3F03BC2-FA4B-F5A1-94DF-9F62443DFE80}"/>
              </a:ext>
            </a:extLst>
          </p:cNvPr>
          <p:cNvSpPr txBox="1"/>
          <p:nvPr/>
        </p:nvSpPr>
        <p:spPr>
          <a:xfrm>
            <a:off x="521804" y="430419"/>
            <a:ext cx="11082129" cy="50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cap="all" spc="200" err="1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Conferenza</a:t>
            </a:r>
            <a:r>
              <a:rPr lang="en-US" sz="2000" cap="all" spc="200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 </a:t>
            </a:r>
            <a:r>
              <a:rPr lang="en-US" sz="2000" cap="all" spc="200" err="1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dei</a:t>
            </a:r>
            <a:r>
              <a:rPr lang="en-US" sz="2000" cap="all" spc="200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 </a:t>
            </a:r>
            <a:r>
              <a:rPr lang="en-US" sz="2000" cap="all" spc="200" err="1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Servizi</a:t>
            </a:r>
            <a:endParaRPr lang="it-IT" cap="all" spc="200">
              <a:solidFill>
                <a:schemeClr val="bg1"/>
              </a:solidFill>
              <a:latin typeface="DecimaWE Rg" panose="02000000000000000000" pitchFamily="2" charset="0"/>
              <a:ea typeface="+mj-ea"/>
              <a:cs typeface="+mj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4035773-1CD6-2F85-B5AE-E7BF1DCD3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60" y="406784"/>
            <a:ext cx="2887340" cy="641028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665C3498-E30B-9512-8801-5E2561217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8576" y="1943628"/>
            <a:ext cx="11728584" cy="350474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13E238-1129-50C2-FE85-C029E1C3B4E1}"/>
              </a:ext>
            </a:extLst>
          </p:cNvPr>
          <p:cNvSpPr txBox="1"/>
          <p:nvPr/>
        </p:nvSpPr>
        <p:spPr>
          <a:xfrm>
            <a:off x="9133941" y="1502021"/>
            <a:ext cx="3058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DecimaWE Rg" panose="02000000000000000000" pitchFamily="2" charset="0"/>
              </a:rPr>
              <a:t>Rilascio: primo trimestre 2026</a:t>
            </a:r>
            <a:endParaRPr lang="it-IT" sz="1600">
              <a:latin typeface="DecimaWE Rg" panose="02000000000000000000" pitchFamily="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A429C9-DA71-2B69-B465-A195432374A9}"/>
              </a:ext>
            </a:extLst>
          </p:cNvPr>
          <p:cNvSpPr txBox="1"/>
          <p:nvPr/>
        </p:nvSpPr>
        <p:spPr>
          <a:xfrm>
            <a:off x="198576" y="5520644"/>
            <a:ext cx="10819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DecimaWE Rg" panose="02000000000000000000" pitchFamily="2" charset="0"/>
              </a:rPr>
              <a:t>Definito e approvato a livello di Direzione. Oggetto di digitalizzazione. </a:t>
            </a:r>
          </a:p>
        </p:txBody>
      </p:sp>
    </p:spTree>
    <p:extLst>
      <p:ext uri="{BB962C8B-B14F-4D97-AF65-F5344CB8AC3E}">
        <p14:creationId xmlns:p14="http://schemas.microsoft.com/office/powerpoint/2010/main" val="992813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4FA38-6177-4B79-E0C3-031908066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60">
            <a:extLst>
              <a:ext uri="{FF2B5EF4-FFF2-40B4-BE49-F238E27FC236}">
                <a16:creationId xmlns:a16="http://schemas.microsoft.com/office/drawing/2014/main" id="{56481B74-2912-9379-88D8-3312C5F29951}"/>
              </a:ext>
            </a:extLst>
          </p:cNvPr>
          <p:cNvSpPr/>
          <p:nvPr/>
        </p:nvSpPr>
        <p:spPr>
          <a:xfrm>
            <a:off x="0" y="279390"/>
            <a:ext cx="12192000" cy="912211"/>
          </a:xfrm>
          <a:prstGeom prst="rect">
            <a:avLst/>
          </a:prstGeom>
          <a:solidFill>
            <a:srgbClr val="162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B6E9C3C1-A9CF-5B3D-56D8-38D4C41E7398}"/>
              </a:ext>
            </a:extLst>
          </p:cNvPr>
          <p:cNvSpPr txBox="1"/>
          <p:nvPr/>
        </p:nvSpPr>
        <p:spPr>
          <a:xfrm>
            <a:off x="521804" y="430419"/>
            <a:ext cx="11082129" cy="50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cap="all" spc="200" err="1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Conferenza</a:t>
            </a:r>
            <a:r>
              <a:rPr lang="en-US" sz="2000" cap="all" spc="200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 </a:t>
            </a:r>
            <a:r>
              <a:rPr lang="en-US" sz="2000" cap="all" spc="200" err="1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dei</a:t>
            </a:r>
            <a:r>
              <a:rPr lang="en-US" sz="2000" cap="all" spc="200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 </a:t>
            </a:r>
            <a:r>
              <a:rPr lang="en-US" sz="2000" cap="all" spc="200" err="1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Servizi</a:t>
            </a:r>
            <a:endParaRPr lang="it-IT" cap="all" spc="200">
              <a:solidFill>
                <a:schemeClr val="bg1"/>
              </a:solidFill>
              <a:latin typeface="DecimaWE Rg" panose="02000000000000000000" pitchFamily="2" charset="0"/>
              <a:ea typeface="+mj-ea"/>
              <a:cs typeface="+mj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A3513FE5-9C83-DAF3-0D7E-C6970E94A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60" y="406784"/>
            <a:ext cx="2887340" cy="641028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89EDB644-7C30-A3D4-DCF0-F233E6CF1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8576" y="1320055"/>
            <a:ext cx="11728584" cy="3504741"/>
          </a:xfrm>
          <a:prstGeom prst="rect">
            <a:avLst/>
          </a:prstGeom>
        </p:spPr>
      </p:pic>
      <p:pic>
        <p:nvPicPr>
          <p:cNvPr id="5" name="Immagine 4" descr="Immagine che contiene testo, schermata, diagramma, Rettangolo&#10;&#10;Il contenuto generato dall'IA potrebbe non essere corretto.">
            <a:extLst>
              <a:ext uri="{FF2B5EF4-FFF2-40B4-BE49-F238E27FC236}">
                <a16:creationId xmlns:a16="http://schemas.microsoft.com/office/drawing/2014/main" id="{75689EA1-7539-FF2C-6C4F-0B91A6FE6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160" y="2508093"/>
            <a:ext cx="7620000" cy="428625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3122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B9C9B2-35DA-C41A-4BCC-ED4CCEC4A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60">
            <a:extLst>
              <a:ext uri="{FF2B5EF4-FFF2-40B4-BE49-F238E27FC236}">
                <a16:creationId xmlns:a16="http://schemas.microsoft.com/office/drawing/2014/main" id="{7B84D020-B786-49C9-E06E-28989051207E}"/>
              </a:ext>
            </a:extLst>
          </p:cNvPr>
          <p:cNvSpPr/>
          <p:nvPr/>
        </p:nvSpPr>
        <p:spPr>
          <a:xfrm>
            <a:off x="0" y="279390"/>
            <a:ext cx="12192000" cy="912211"/>
          </a:xfrm>
          <a:prstGeom prst="rect">
            <a:avLst/>
          </a:prstGeom>
          <a:solidFill>
            <a:srgbClr val="162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FBFD3799-EED5-EC63-5B99-5211B53F4B87}"/>
              </a:ext>
            </a:extLst>
          </p:cNvPr>
          <p:cNvSpPr txBox="1"/>
          <p:nvPr/>
        </p:nvSpPr>
        <p:spPr>
          <a:xfrm>
            <a:off x="521804" y="430419"/>
            <a:ext cx="11082129" cy="50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cap="all" spc="200">
                <a:solidFill>
                  <a:schemeClr val="bg1"/>
                </a:solidFill>
                <a:latin typeface="DecimaWE Rg" panose="02000000000000000000" pitchFamily="2" charset="0"/>
              </a:rPr>
              <a:t>CRUSCOTTO ISTANTE CON AGILE FVG</a:t>
            </a:r>
            <a:endParaRPr lang="it-IT" cap="all" spc="200">
              <a:solidFill>
                <a:schemeClr val="bg1"/>
              </a:solidFill>
              <a:latin typeface="DecimaWE Rg" panose="02000000000000000000" pitchFamily="2" charset="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CC6958EF-A4AA-9DEA-931B-90182AE0B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60" y="406784"/>
            <a:ext cx="2887340" cy="641028"/>
          </a:xfrm>
          <a:prstGeom prst="rect">
            <a:avLst/>
          </a:prstGeom>
        </p:spPr>
      </p:pic>
      <p:pic>
        <p:nvPicPr>
          <p:cNvPr id="5" name="Immagine 4" descr="Immagine che contiene testo, software, schermata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538FABDB-438D-9162-1E8A-A9B21A88F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18995"/>
            <a:ext cx="9596596" cy="4680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6682DBF-3DC3-27D1-6257-74135EE5599C}"/>
              </a:ext>
            </a:extLst>
          </p:cNvPr>
          <p:cNvSpPr txBox="1"/>
          <p:nvPr/>
        </p:nvSpPr>
        <p:spPr>
          <a:xfrm>
            <a:off x="9827235" y="1342630"/>
            <a:ext cx="2212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>
                <a:latin typeface="DecimaWE Rg" panose="02000000000000000000" pitchFamily="2" charset="0"/>
              </a:rPr>
              <a:t>Cruscotto </a:t>
            </a:r>
            <a:r>
              <a:rPr lang="it-IT" u="sng">
                <a:latin typeface="DecimaWE Rg" panose="02000000000000000000" pitchFamily="2" charset="0"/>
              </a:rPr>
              <a:t>personale</a:t>
            </a:r>
            <a:r>
              <a:rPr lang="it-IT">
                <a:latin typeface="DecimaWE Rg" panose="02000000000000000000" pitchFamily="2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>
                <a:latin typeface="DecimaWE Rg" panose="02000000000000000000" pitchFamily="2" charset="0"/>
              </a:rPr>
              <a:t>Storico istanze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>
                <a:latin typeface="DecimaWE Rg" panose="02000000000000000000" pitchFamily="2" charset="0"/>
              </a:rPr>
              <a:t>Monitoraggio avanzamento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>
                <a:latin typeface="DecimaWE Rg" panose="02000000000000000000" pitchFamily="2" charset="0"/>
              </a:rPr>
              <a:t>Comunicazioni con proponente</a:t>
            </a:r>
          </a:p>
        </p:txBody>
      </p:sp>
    </p:spTree>
    <p:extLst>
      <p:ext uri="{BB962C8B-B14F-4D97-AF65-F5344CB8AC3E}">
        <p14:creationId xmlns:p14="http://schemas.microsoft.com/office/powerpoint/2010/main" val="2478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BE6B67-FC64-EC3C-F3AF-C6EE7426D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60">
            <a:extLst>
              <a:ext uri="{FF2B5EF4-FFF2-40B4-BE49-F238E27FC236}">
                <a16:creationId xmlns:a16="http://schemas.microsoft.com/office/drawing/2014/main" id="{BA355861-767F-D053-8F8D-AE6FE0E42C24}"/>
              </a:ext>
            </a:extLst>
          </p:cNvPr>
          <p:cNvSpPr/>
          <p:nvPr/>
        </p:nvSpPr>
        <p:spPr>
          <a:xfrm>
            <a:off x="0" y="279390"/>
            <a:ext cx="12192000" cy="912211"/>
          </a:xfrm>
          <a:prstGeom prst="rect">
            <a:avLst/>
          </a:prstGeom>
          <a:solidFill>
            <a:srgbClr val="162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E8267CEE-4112-CCE2-3D0F-C1FBB1F1D534}"/>
              </a:ext>
            </a:extLst>
          </p:cNvPr>
          <p:cNvSpPr txBox="1"/>
          <p:nvPr/>
        </p:nvSpPr>
        <p:spPr>
          <a:xfrm>
            <a:off x="521804" y="430419"/>
            <a:ext cx="11082129" cy="50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cap="all" spc="200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DUA – DATABASE UNICO AMBIENTALE</a:t>
            </a:r>
            <a:endParaRPr lang="it-IT" cap="all" spc="200">
              <a:solidFill>
                <a:schemeClr val="bg1"/>
              </a:solidFill>
              <a:latin typeface="DecimaWE Rg" panose="02000000000000000000" pitchFamily="2" charset="0"/>
              <a:ea typeface="+mj-ea"/>
              <a:cs typeface="+mj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7051BB40-2522-94A8-FB10-15BF87387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60" y="406784"/>
            <a:ext cx="2887340" cy="64102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260CE75-3D8F-997E-4BE5-0C98ABCCE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8"/>
          <a:stretch/>
        </p:blipFill>
        <p:spPr>
          <a:xfrm>
            <a:off x="382602" y="1318995"/>
            <a:ext cx="8313723" cy="468297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3FD4D2F-BD69-9207-5986-B2A0D30DD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08"/>
          <a:stretch/>
        </p:blipFill>
        <p:spPr>
          <a:xfrm>
            <a:off x="5881705" y="3515783"/>
            <a:ext cx="6110270" cy="306282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149809-513A-6563-BEB0-289F22846549}"/>
              </a:ext>
            </a:extLst>
          </p:cNvPr>
          <p:cNvSpPr txBox="1"/>
          <p:nvPr/>
        </p:nvSpPr>
        <p:spPr>
          <a:xfrm>
            <a:off x="8833259" y="1570259"/>
            <a:ext cx="3158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>
                <a:latin typeface="DecimaWE Rg" panose="02000000000000000000" pitchFamily="2" charset="0"/>
              </a:rPr>
              <a:t>Database unico regionale: dati associati a geometria </a:t>
            </a:r>
            <a:r>
              <a:rPr lang="it-IT" err="1">
                <a:latin typeface="DecimaWE Rg" panose="02000000000000000000" pitchFamily="2" charset="0"/>
              </a:rPr>
              <a:t>georiferita</a:t>
            </a:r>
            <a:r>
              <a:rPr lang="it-IT">
                <a:latin typeface="DecimaWE Rg" panose="02000000000000000000" pitchFamily="2" charset="0"/>
              </a:rPr>
              <a:t> degli oggetti ambientali</a:t>
            </a:r>
          </a:p>
        </p:txBody>
      </p:sp>
    </p:spTree>
    <p:extLst>
      <p:ext uri="{BB962C8B-B14F-4D97-AF65-F5344CB8AC3E}">
        <p14:creationId xmlns:p14="http://schemas.microsoft.com/office/powerpoint/2010/main" val="3913317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25B37798-402B-B1DA-DEC5-7938DD2F2564}"/>
              </a:ext>
            </a:extLst>
          </p:cNvPr>
          <p:cNvSpPr/>
          <p:nvPr/>
        </p:nvSpPr>
        <p:spPr>
          <a:xfrm>
            <a:off x="7878386" y="2772617"/>
            <a:ext cx="2520000" cy="3693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24449225-98AE-4B07-1A41-9B465CBC94A6}"/>
              </a:ext>
            </a:extLst>
          </p:cNvPr>
          <p:cNvSpPr/>
          <p:nvPr/>
        </p:nvSpPr>
        <p:spPr>
          <a:xfrm>
            <a:off x="1343933" y="4595952"/>
            <a:ext cx="2744211" cy="13600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02C53275-4957-A3FF-AD7B-14FA7E283F37}"/>
              </a:ext>
            </a:extLst>
          </p:cNvPr>
          <p:cNvSpPr/>
          <p:nvPr/>
        </p:nvSpPr>
        <p:spPr>
          <a:xfrm>
            <a:off x="4398206" y="1541774"/>
            <a:ext cx="3437648" cy="43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B421A5-041B-4DD0-4AAA-1BAE1F68F528}"/>
              </a:ext>
            </a:extLst>
          </p:cNvPr>
          <p:cNvSpPr txBox="1"/>
          <p:nvPr/>
        </p:nvSpPr>
        <p:spPr>
          <a:xfrm>
            <a:off x="1457996" y="4675827"/>
            <a:ext cx="231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latin typeface="DecimaWE Rg" panose="02000000000000000000" pitchFamily="2" charset="0"/>
              </a:rPr>
              <a:t>Autorizzazione unica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latin typeface="DecimaWE Rg" panose="02000000000000000000" pitchFamily="2" charset="0"/>
              </a:rPr>
              <a:t>Volture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latin typeface="DecimaWE Rg" panose="02000000000000000000" pitchFamily="2" charset="0"/>
              </a:rPr>
              <a:t>Modifiche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latin typeface="DecimaWE Rg" panose="02000000000000000000" pitchFamily="2" charset="0"/>
              </a:rPr>
              <a:t>Proroghe dei termini</a:t>
            </a:r>
          </a:p>
        </p:txBody>
      </p:sp>
      <p:pic>
        <p:nvPicPr>
          <p:cNvPr id="12" name="Immagine 4">
            <a:extLst>
              <a:ext uri="{FF2B5EF4-FFF2-40B4-BE49-F238E27FC236}">
                <a16:creationId xmlns:a16="http://schemas.microsoft.com/office/drawing/2014/main" id="{1B97B4E1-8244-6950-27A3-F085211BA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0" r="82438" b="1"/>
          <a:stretch/>
        </p:blipFill>
        <p:spPr bwMode="auto">
          <a:xfrm>
            <a:off x="7835854" y="4972422"/>
            <a:ext cx="2609968" cy="65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9C1CC1A-301B-BD51-FAB4-B9A4301F381E}"/>
              </a:ext>
            </a:extLst>
          </p:cNvPr>
          <p:cNvSpPr txBox="1"/>
          <p:nvPr/>
        </p:nvSpPr>
        <p:spPr>
          <a:xfrm>
            <a:off x="4697219" y="1557719"/>
            <a:ext cx="279756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dirty="0">
                <a:latin typeface="DecimaWE Rg" panose="02000000000000000000" pitchFamily="2" charset="0"/>
              </a:rPr>
              <a:t>Digitalizzazione procedure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68AE50B-5F44-3282-DDEF-83E449316622}"/>
              </a:ext>
            </a:extLst>
          </p:cNvPr>
          <p:cNvSpPr txBox="1"/>
          <p:nvPr/>
        </p:nvSpPr>
        <p:spPr>
          <a:xfrm>
            <a:off x="8062259" y="2772617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DecimaWE Rg" panose="02000000000000000000" pitchFamily="2" charset="0"/>
              </a:rPr>
              <a:t>Monitoraggio pratiche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37036252-68C9-0C93-C1B7-298597935C1F}"/>
              </a:ext>
            </a:extLst>
          </p:cNvPr>
          <p:cNvSpPr/>
          <p:nvPr/>
        </p:nvSpPr>
        <p:spPr>
          <a:xfrm>
            <a:off x="824753" y="2772617"/>
            <a:ext cx="4158511" cy="3693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9AA2DC05-2BFF-A091-9D98-1E0E0354D074}"/>
              </a:ext>
            </a:extLst>
          </p:cNvPr>
          <p:cNvCxnSpPr>
            <a:cxnSpLocks/>
          </p:cNvCxnSpPr>
          <p:nvPr/>
        </p:nvCxnSpPr>
        <p:spPr>
          <a:xfrm>
            <a:off x="2716039" y="2313697"/>
            <a:ext cx="645741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742B3CFB-B2E8-6DFB-531F-DE92E4D5FCE6}"/>
              </a:ext>
            </a:extLst>
          </p:cNvPr>
          <p:cNvCxnSpPr>
            <a:cxnSpLocks/>
          </p:cNvCxnSpPr>
          <p:nvPr/>
        </p:nvCxnSpPr>
        <p:spPr>
          <a:xfrm flipH="1">
            <a:off x="2703250" y="2313697"/>
            <a:ext cx="5886" cy="4576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E53CD365-12C1-83C2-CE92-14A86F2B2E99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9158072" y="2313697"/>
            <a:ext cx="0" cy="4589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F1075604-173B-B1C3-0FE5-0738579B6A2C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6117030" y="1973774"/>
            <a:ext cx="0" cy="3399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EA3160D7-4FD7-73A5-9BE7-052A8F2AD547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2709136" y="3141949"/>
            <a:ext cx="6903" cy="14540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B961F8A7-67D6-F433-871B-61B183953A35}"/>
              </a:ext>
            </a:extLst>
          </p:cNvPr>
          <p:cNvCxnSpPr>
            <a:stCxn id="18" idx="2"/>
            <a:endCxn id="12" idx="0"/>
          </p:cNvCxnSpPr>
          <p:nvPr/>
        </p:nvCxnSpPr>
        <p:spPr>
          <a:xfrm>
            <a:off x="9138386" y="3141949"/>
            <a:ext cx="2452" cy="18304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D6DAEF05-3AAF-3F8A-5B87-3509646E38A5}"/>
              </a:ext>
            </a:extLst>
          </p:cNvPr>
          <p:cNvCxnSpPr>
            <a:stCxn id="20" idx="3"/>
            <a:endCxn id="12" idx="1"/>
          </p:cNvCxnSpPr>
          <p:nvPr/>
        </p:nvCxnSpPr>
        <p:spPr>
          <a:xfrm>
            <a:off x="4088144" y="5275991"/>
            <a:ext cx="3747710" cy="260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ttangolo 60">
            <a:extLst>
              <a:ext uri="{FF2B5EF4-FFF2-40B4-BE49-F238E27FC236}">
                <a16:creationId xmlns:a16="http://schemas.microsoft.com/office/drawing/2014/main" id="{A788D44E-5CCD-ECD3-5818-46636B9A6569}"/>
              </a:ext>
            </a:extLst>
          </p:cNvPr>
          <p:cNvSpPr/>
          <p:nvPr/>
        </p:nvSpPr>
        <p:spPr>
          <a:xfrm>
            <a:off x="0" y="279390"/>
            <a:ext cx="12192000" cy="912211"/>
          </a:xfrm>
          <a:prstGeom prst="rect">
            <a:avLst/>
          </a:prstGeom>
          <a:solidFill>
            <a:srgbClr val="162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815AE8CB-6FDC-B42D-EB5B-DCB254D77DBA}"/>
              </a:ext>
            </a:extLst>
          </p:cNvPr>
          <p:cNvSpPr txBox="1"/>
          <p:nvPr/>
        </p:nvSpPr>
        <p:spPr>
          <a:xfrm>
            <a:off x="521804" y="430419"/>
            <a:ext cx="11082129" cy="50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cap="all" spc="200" dirty="0" err="1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obiettivO</a:t>
            </a:r>
            <a:endParaRPr lang="it-IT" cap="all" spc="200" dirty="0">
              <a:solidFill>
                <a:schemeClr val="bg1"/>
              </a:solidFill>
              <a:latin typeface="DecimaWE Rg" panose="02000000000000000000" pitchFamily="2" charset="0"/>
              <a:ea typeface="+mj-ea"/>
              <a:cs typeface="+mj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FD74F255-156E-08B6-224C-667FD58A0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60" y="406784"/>
            <a:ext cx="2887340" cy="64102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EC36D3C-A6E5-6F63-8AB5-41F8B21A08A8}"/>
              </a:ext>
            </a:extLst>
          </p:cNvPr>
          <p:cNvSpPr txBox="1"/>
          <p:nvPr/>
        </p:nvSpPr>
        <p:spPr>
          <a:xfrm>
            <a:off x="857746" y="2752749"/>
            <a:ext cx="415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DecimaWE Rg" panose="02000000000000000000" pitchFamily="2" charset="0"/>
              </a:rPr>
              <a:t>Front-end e back-office per gestione istanza</a:t>
            </a:r>
          </a:p>
        </p:txBody>
      </p:sp>
    </p:spTree>
    <p:extLst>
      <p:ext uri="{BB962C8B-B14F-4D97-AF65-F5344CB8AC3E}">
        <p14:creationId xmlns:p14="http://schemas.microsoft.com/office/powerpoint/2010/main" val="590578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E9595-800A-CCAD-CA63-C06842EB3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60">
            <a:extLst>
              <a:ext uri="{FF2B5EF4-FFF2-40B4-BE49-F238E27FC236}">
                <a16:creationId xmlns:a16="http://schemas.microsoft.com/office/drawing/2014/main" id="{836B3D48-B6B5-6900-4548-798E665E8AEC}"/>
              </a:ext>
            </a:extLst>
          </p:cNvPr>
          <p:cNvSpPr/>
          <p:nvPr/>
        </p:nvSpPr>
        <p:spPr>
          <a:xfrm>
            <a:off x="0" y="279390"/>
            <a:ext cx="12192000" cy="912211"/>
          </a:xfrm>
          <a:prstGeom prst="rect">
            <a:avLst/>
          </a:prstGeom>
          <a:solidFill>
            <a:srgbClr val="162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75C8D22C-3B5E-EFA0-B653-C139150C3B11}"/>
              </a:ext>
            </a:extLst>
          </p:cNvPr>
          <p:cNvSpPr txBox="1"/>
          <p:nvPr/>
        </p:nvSpPr>
        <p:spPr>
          <a:xfrm>
            <a:off x="521804" y="430419"/>
            <a:ext cx="11082129" cy="50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cap="all" spc="200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ISTANZA CON AGILE FVG</a:t>
            </a:r>
            <a:endParaRPr lang="it-IT" cap="all" spc="200">
              <a:solidFill>
                <a:schemeClr val="bg1"/>
              </a:solidFill>
              <a:latin typeface="DecimaWE Rg" panose="02000000000000000000" pitchFamily="2" charset="0"/>
              <a:ea typeface="+mj-ea"/>
              <a:cs typeface="+mj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043C338-6C2F-40E5-8431-B10161FE0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60" y="406784"/>
            <a:ext cx="2887340" cy="641028"/>
          </a:xfrm>
          <a:prstGeom prst="rect">
            <a:avLst/>
          </a:prstGeom>
        </p:spPr>
      </p:pic>
      <p:pic>
        <p:nvPicPr>
          <p:cNvPr id="4" name="Immagine 3" descr="Immagine che contiene testo, numero, software, Carattere&#10;&#10;Il contenuto generato dall'IA potrebbe non essere corretto.">
            <a:extLst>
              <a:ext uri="{FF2B5EF4-FFF2-40B4-BE49-F238E27FC236}">
                <a16:creationId xmlns:a16="http://schemas.microsoft.com/office/drawing/2014/main" id="{63C454F2-B73F-4355-7543-BE014CF89B7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94" y="1318995"/>
            <a:ext cx="9360000" cy="4680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70F9419-5C84-E844-5268-23CAA3D1CD01}"/>
              </a:ext>
            </a:extLst>
          </p:cNvPr>
          <p:cNvSpPr txBox="1"/>
          <p:nvPr/>
        </p:nvSpPr>
        <p:spPr>
          <a:xfrm>
            <a:off x="9881949" y="1342630"/>
            <a:ext cx="2223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DecimaWE Rg" panose="02000000000000000000" pitchFamily="2" charset="0"/>
              </a:rPr>
              <a:t>Dati anagrafici richiedente (in parte estratti da SPID e profilo personale)</a:t>
            </a:r>
          </a:p>
        </p:txBody>
      </p:sp>
    </p:spTree>
    <p:extLst>
      <p:ext uri="{BB962C8B-B14F-4D97-AF65-F5344CB8AC3E}">
        <p14:creationId xmlns:p14="http://schemas.microsoft.com/office/powerpoint/2010/main" val="3915667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E9595-800A-CCAD-CA63-C06842EB3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60">
            <a:extLst>
              <a:ext uri="{FF2B5EF4-FFF2-40B4-BE49-F238E27FC236}">
                <a16:creationId xmlns:a16="http://schemas.microsoft.com/office/drawing/2014/main" id="{836B3D48-B6B5-6900-4548-798E665E8AEC}"/>
              </a:ext>
            </a:extLst>
          </p:cNvPr>
          <p:cNvSpPr/>
          <p:nvPr/>
        </p:nvSpPr>
        <p:spPr>
          <a:xfrm>
            <a:off x="0" y="279390"/>
            <a:ext cx="12192000" cy="912211"/>
          </a:xfrm>
          <a:prstGeom prst="rect">
            <a:avLst/>
          </a:prstGeom>
          <a:solidFill>
            <a:srgbClr val="162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75C8D22C-3B5E-EFA0-B653-C139150C3B11}"/>
              </a:ext>
            </a:extLst>
          </p:cNvPr>
          <p:cNvSpPr txBox="1"/>
          <p:nvPr/>
        </p:nvSpPr>
        <p:spPr>
          <a:xfrm>
            <a:off x="521804" y="430419"/>
            <a:ext cx="11082129" cy="50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cap="all" spc="200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ISTANZA CON AGILE FVG</a:t>
            </a:r>
            <a:endParaRPr lang="it-IT" cap="all" spc="200">
              <a:solidFill>
                <a:schemeClr val="bg1"/>
              </a:solidFill>
              <a:latin typeface="DecimaWE Rg" panose="02000000000000000000" pitchFamily="2" charset="0"/>
              <a:ea typeface="+mj-ea"/>
              <a:cs typeface="+mj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043C338-6C2F-40E5-8431-B10161FE0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60" y="406784"/>
            <a:ext cx="2887340" cy="641028"/>
          </a:xfrm>
          <a:prstGeom prst="rect">
            <a:avLst/>
          </a:prstGeom>
        </p:spPr>
      </p:pic>
      <p:pic>
        <p:nvPicPr>
          <p:cNvPr id="6" name="Immagine 5" descr="Immagine che contiene testo, numero, schermata&#10;&#10;Il contenuto generato dall'IA potrebbe non essere corretto.">
            <a:extLst>
              <a:ext uri="{FF2B5EF4-FFF2-40B4-BE49-F238E27FC236}">
                <a16:creationId xmlns:a16="http://schemas.microsoft.com/office/drawing/2014/main" id="{548FEB8D-338E-B1E4-5FD6-2776EC2A0DA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2" y="1318995"/>
            <a:ext cx="9360000" cy="4680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B4F5568-C581-A359-AFB6-48787C2A06DF}"/>
              </a:ext>
            </a:extLst>
          </p:cNvPr>
          <p:cNvSpPr txBox="1"/>
          <p:nvPr/>
        </p:nvSpPr>
        <p:spPr>
          <a:xfrm>
            <a:off x="9761115" y="1553871"/>
            <a:ext cx="2192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DecimaWE Rg" panose="02000000000000000000" pitchFamily="2" charset="0"/>
              </a:rPr>
              <a:t>Dati tecnici relativi alla tipologia di impianto</a:t>
            </a:r>
          </a:p>
        </p:txBody>
      </p:sp>
    </p:spTree>
    <p:extLst>
      <p:ext uri="{BB962C8B-B14F-4D97-AF65-F5344CB8AC3E}">
        <p14:creationId xmlns:p14="http://schemas.microsoft.com/office/powerpoint/2010/main" val="3699564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E9595-800A-CCAD-CA63-C06842EB3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60">
            <a:extLst>
              <a:ext uri="{FF2B5EF4-FFF2-40B4-BE49-F238E27FC236}">
                <a16:creationId xmlns:a16="http://schemas.microsoft.com/office/drawing/2014/main" id="{836B3D48-B6B5-6900-4548-798E665E8AEC}"/>
              </a:ext>
            </a:extLst>
          </p:cNvPr>
          <p:cNvSpPr/>
          <p:nvPr/>
        </p:nvSpPr>
        <p:spPr>
          <a:xfrm>
            <a:off x="0" y="279390"/>
            <a:ext cx="12192000" cy="912211"/>
          </a:xfrm>
          <a:prstGeom prst="rect">
            <a:avLst/>
          </a:prstGeom>
          <a:solidFill>
            <a:srgbClr val="162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75C8D22C-3B5E-EFA0-B653-C139150C3B11}"/>
              </a:ext>
            </a:extLst>
          </p:cNvPr>
          <p:cNvSpPr txBox="1"/>
          <p:nvPr/>
        </p:nvSpPr>
        <p:spPr>
          <a:xfrm>
            <a:off x="521804" y="430419"/>
            <a:ext cx="11082129" cy="50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cap="all" spc="200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ISTANZA CON AGILE FVG</a:t>
            </a:r>
            <a:endParaRPr lang="it-IT" cap="all" spc="200">
              <a:solidFill>
                <a:schemeClr val="bg1"/>
              </a:solidFill>
              <a:latin typeface="DecimaWE Rg" panose="02000000000000000000" pitchFamily="2" charset="0"/>
              <a:ea typeface="+mj-ea"/>
              <a:cs typeface="+mj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043C338-6C2F-40E5-8431-B10161FE0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60" y="406784"/>
            <a:ext cx="2887340" cy="641028"/>
          </a:xfrm>
          <a:prstGeom prst="rect">
            <a:avLst/>
          </a:prstGeom>
        </p:spPr>
      </p:pic>
      <p:pic>
        <p:nvPicPr>
          <p:cNvPr id="8" name="Immagine 7" descr="Immagine che contiene testo, schermata, mappa, diagramma&#10;&#10;Il contenuto generato dall'IA potrebbe non essere corretto.">
            <a:extLst>
              <a:ext uri="{FF2B5EF4-FFF2-40B4-BE49-F238E27FC236}">
                <a16:creationId xmlns:a16="http://schemas.microsoft.com/office/drawing/2014/main" id="{2E1D8078-9BBE-CA96-6489-C8785C65799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2" y="1342630"/>
            <a:ext cx="9360000" cy="4680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84D8FC-E4C0-9367-6533-10AD17266589}"/>
              </a:ext>
            </a:extLst>
          </p:cNvPr>
          <p:cNvSpPr txBox="1"/>
          <p:nvPr/>
        </p:nvSpPr>
        <p:spPr>
          <a:xfrm>
            <a:off x="9815026" y="1474911"/>
            <a:ext cx="24493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DecimaWE Rg" panose="02000000000000000000" pitchFamily="2" charset="0"/>
              </a:rPr>
              <a:t>Geolocalizzazione: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>
                <a:latin typeface="DecimaWE Rg" panose="02000000000000000000" pitchFamily="2" charset="0"/>
              </a:rPr>
              <a:t>Impianto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>
                <a:latin typeface="DecimaWE Rg" panose="02000000000000000000" pitchFamily="2" charset="0"/>
              </a:rPr>
              <a:t>Elettrodotto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>
                <a:latin typeface="DecimaWE Rg" panose="02000000000000000000" pitchFamily="2" charset="0"/>
              </a:rPr>
              <a:t>Opere connesse </a:t>
            </a:r>
            <a:r>
              <a:rPr lang="it-IT" u="sng">
                <a:latin typeface="DecimaWE Rg" panose="02000000000000000000" pitchFamily="2" charset="0"/>
              </a:rPr>
              <a:t>diverse</a:t>
            </a:r>
            <a:r>
              <a:rPr lang="it-IT">
                <a:latin typeface="DecimaWE Rg" panose="02000000000000000000" pitchFamily="2" charset="0"/>
              </a:rPr>
              <a:t> dall’elettrodotto</a:t>
            </a:r>
            <a:endParaRPr lang="it-IT" sz="1600">
              <a:latin typeface="DecimaWE Rg" panose="02000000000000000000" pitchFamily="2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0434D97-51AD-6967-0DE6-375632E1FDDA}"/>
              </a:ext>
            </a:extLst>
          </p:cNvPr>
          <p:cNvSpPr/>
          <p:nvPr/>
        </p:nvSpPr>
        <p:spPr>
          <a:xfrm>
            <a:off x="521804" y="3161211"/>
            <a:ext cx="3518973" cy="92310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905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E9595-800A-CCAD-CA63-C06842EB3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60">
            <a:extLst>
              <a:ext uri="{FF2B5EF4-FFF2-40B4-BE49-F238E27FC236}">
                <a16:creationId xmlns:a16="http://schemas.microsoft.com/office/drawing/2014/main" id="{836B3D48-B6B5-6900-4548-798E665E8AEC}"/>
              </a:ext>
            </a:extLst>
          </p:cNvPr>
          <p:cNvSpPr/>
          <p:nvPr/>
        </p:nvSpPr>
        <p:spPr>
          <a:xfrm>
            <a:off x="0" y="279390"/>
            <a:ext cx="12192000" cy="912211"/>
          </a:xfrm>
          <a:prstGeom prst="rect">
            <a:avLst/>
          </a:prstGeom>
          <a:solidFill>
            <a:srgbClr val="162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75C8D22C-3B5E-EFA0-B653-C139150C3B11}"/>
              </a:ext>
            </a:extLst>
          </p:cNvPr>
          <p:cNvSpPr txBox="1"/>
          <p:nvPr/>
        </p:nvSpPr>
        <p:spPr>
          <a:xfrm>
            <a:off x="521804" y="430419"/>
            <a:ext cx="11082129" cy="50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cap="all" spc="200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ISTANZA CON AGILE FVG</a:t>
            </a:r>
            <a:endParaRPr lang="it-IT" cap="all" spc="200">
              <a:solidFill>
                <a:schemeClr val="bg1"/>
              </a:solidFill>
              <a:latin typeface="DecimaWE Rg" panose="02000000000000000000" pitchFamily="2" charset="0"/>
              <a:ea typeface="+mj-ea"/>
              <a:cs typeface="+mj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043C338-6C2F-40E5-8431-B10161FE0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60" y="406784"/>
            <a:ext cx="2887340" cy="641028"/>
          </a:xfrm>
          <a:prstGeom prst="rect">
            <a:avLst/>
          </a:prstGeom>
        </p:spPr>
      </p:pic>
      <p:pic>
        <p:nvPicPr>
          <p:cNvPr id="3" name="Immagine 2" descr="Immagine che contiene testo, mappa, atlante, schermata&#10;&#10;Il contenuto generato dall'IA potrebbe non essere corretto.">
            <a:extLst>
              <a:ext uri="{FF2B5EF4-FFF2-40B4-BE49-F238E27FC236}">
                <a16:creationId xmlns:a16="http://schemas.microsoft.com/office/drawing/2014/main" id="{136B8493-12AD-498B-EC0A-48D594C4D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1318995"/>
            <a:ext cx="5344773" cy="468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EBB7B95-867E-0E52-40AE-5C1AB6E0A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260" y="1318995"/>
            <a:ext cx="5380000" cy="4680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5040B0E-1D08-0E39-82C9-881A084DA201}"/>
              </a:ext>
            </a:extLst>
          </p:cNvPr>
          <p:cNvSpPr txBox="1"/>
          <p:nvPr/>
        </p:nvSpPr>
        <p:spPr>
          <a:xfrm>
            <a:off x="2256826" y="6211669"/>
            <a:ext cx="761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DecimaWE Rg" panose="02000000000000000000" pitchFamily="2" charset="0"/>
              </a:rPr>
              <a:t>Individuazione vincoli da Repertorio Regionale Dati Ambientali e Territoriali (IRDAT)</a:t>
            </a:r>
          </a:p>
          <a:p>
            <a:endParaRPr lang="it-IT">
              <a:latin typeface="DecimaWE R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500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E9595-800A-CCAD-CA63-C06842EB3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60">
            <a:extLst>
              <a:ext uri="{FF2B5EF4-FFF2-40B4-BE49-F238E27FC236}">
                <a16:creationId xmlns:a16="http://schemas.microsoft.com/office/drawing/2014/main" id="{836B3D48-B6B5-6900-4548-798E665E8AEC}"/>
              </a:ext>
            </a:extLst>
          </p:cNvPr>
          <p:cNvSpPr/>
          <p:nvPr/>
        </p:nvSpPr>
        <p:spPr>
          <a:xfrm>
            <a:off x="0" y="279390"/>
            <a:ext cx="12192000" cy="912211"/>
          </a:xfrm>
          <a:prstGeom prst="rect">
            <a:avLst/>
          </a:prstGeom>
          <a:solidFill>
            <a:srgbClr val="162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75C8D22C-3B5E-EFA0-B653-C139150C3B11}"/>
              </a:ext>
            </a:extLst>
          </p:cNvPr>
          <p:cNvSpPr txBox="1"/>
          <p:nvPr/>
        </p:nvSpPr>
        <p:spPr>
          <a:xfrm>
            <a:off x="521804" y="430419"/>
            <a:ext cx="11082129" cy="50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cap="all" spc="200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ISTANZA CON AGILE FVG</a:t>
            </a:r>
            <a:endParaRPr lang="it-IT" cap="all" spc="200">
              <a:solidFill>
                <a:schemeClr val="bg1"/>
              </a:solidFill>
              <a:latin typeface="DecimaWE Rg" panose="02000000000000000000" pitchFamily="2" charset="0"/>
              <a:ea typeface="+mj-ea"/>
              <a:cs typeface="+mj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4043C338-6C2F-40E5-8431-B10161FE0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60" y="406784"/>
            <a:ext cx="2887340" cy="641028"/>
          </a:xfrm>
          <a:prstGeom prst="rect">
            <a:avLst/>
          </a:prstGeom>
        </p:spPr>
      </p:pic>
      <p:pic>
        <p:nvPicPr>
          <p:cNvPr id="12" name="Immagine 11" descr="Immagine che contiene testo, software, Icona del computer, Pagina Web&#10;&#10;Il contenuto generato dall'IA potrebbe non essere corretto.">
            <a:extLst>
              <a:ext uri="{FF2B5EF4-FFF2-40B4-BE49-F238E27FC236}">
                <a16:creationId xmlns:a16="http://schemas.microsoft.com/office/drawing/2014/main" id="{B9F60EDF-1A5E-E180-2069-3074BA0405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2" y="1318995"/>
            <a:ext cx="9360000" cy="4680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32B78C-61B2-BCC8-80F9-1C87D1A0AEC6}"/>
              </a:ext>
            </a:extLst>
          </p:cNvPr>
          <p:cNvSpPr txBox="1"/>
          <p:nvPr/>
        </p:nvSpPr>
        <p:spPr>
          <a:xfrm>
            <a:off x="9739588" y="1342630"/>
            <a:ext cx="237998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>
                <a:latin typeface="DecimaWE Rg" panose="02000000000000000000" pitchFamily="2" charset="0"/>
              </a:rPr>
              <a:t>Dati dell’istanza strutturati ⇾ riduzione errori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it-IT">
                <a:latin typeface="DecimaWE Rg" panose="02000000000000000000" pitchFamily="2" charset="0"/>
              </a:rPr>
              <a:t>Allegati con denominazioni chiare e univoche ⇾ istanze più complete e riduzione n. richieste integrazioni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it-IT">
                <a:latin typeface="DecimaWE Rg" panose="02000000000000000000" pitchFamily="2" charset="0"/>
              </a:rPr>
              <a:t>Possibilità salvataggio in bozza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30D7215-CEF4-2752-4CD9-5BED5060E9C2}"/>
              </a:ext>
            </a:extLst>
          </p:cNvPr>
          <p:cNvSpPr/>
          <p:nvPr/>
        </p:nvSpPr>
        <p:spPr>
          <a:xfrm>
            <a:off x="5821326" y="3726712"/>
            <a:ext cx="3551274" cy="11164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D50D984-F0C7-E34A-D16B-F6F3E9BF4C28}"/>
              </a:ext>
            </a:extLst>
          </p:cNvPr>
          <p:cNvSpPr/>
          <p:nvPr/>
        </p:nvSpPr>
        <p:spPr>
          <a:xfrm>
            <a:off x="5165651" y="3854106"/>
            <a:ext cx="3551274" cy="11164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C576909-85E5-12F7-F831-A2E81EE892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943" b="2430"/>
          <a:stretch/>
        </p:blipFill>
        <p:spPr>
          <a:xfrm>
            <a:off x="5047958" y="3501119"/>
            <a:ext cx="4581072" cy="24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52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B9C9B2-35DA-C41A-4BCC-ED4CCEC4A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60">
            <a:extLst>
              <a:ext uri="{FF2B5EF4-FFF2-40B4-BE49-F238E27FC236}">
                <a16:creationId xmlns:a16="http://schemas.microsoft.com/office/drawing/2014/main" id="{7B84D020-B786-49C9-E06E-28989051207E}"/>
              </a:ext>
            </a:extLst>
          </p:cNvPr>
          <p:cNvSpPr/>
          <p:nvPr/>
        </p:nvSpPr>
        <p:spPr>
          <a:xfrm>
            <a:off x="0" y="279390"/>
            <a:ext cx="12192000" cy="912211"/>
          </a:xfrm>
          <a:prstGeom prst="rect">
            <a:avLst/>
          </a:prstGeom>
          <a:solidFill>
            <a:srgbClr val="162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FBFD3799-EED5-EC63-5B99-5211B53F4B87}"/>
              </a:ext>
            </a:extLst>
          </p:cNvPr>
          <p:cNvSpPr txBox="1"/>
          <p:nvPr/>
        </p:nvSpPr>
        <p:spPr>
          <a:xfrm>
            <a:off x="521804" y="430419"/>
            <a:ext cx="11082129" cy="50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cap="all" spc="200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BACK-OFFICE CON AGILE FVG</a:t>
            </a:r>
            <a:endParaRPr lang="it-IT" cap="all" spc="200">
              <a:solidFill>
                <a:schemeClr val="bg1"/>
              </a:solidFill>
              <a:latin typeface="DecimaWE Rg" panose="02000000000000000000" pitchFamily="2" charset="0"/>
              <a:ea typeface="+mj-ea"/>
              <a:cs typeface="+mj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CC6958EF-A4AA-9DEA-931B-90182AE0B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60" y="406784"/>
            <a:ext cx="2887340" cy="641028"/>
          </a:xfrm>
          <a:prstGeom prst="rect">
            <a:avLst/>
          </a:prstGeom>
        </p:spPr>
      </p:pic>
      <p:pic>
        <p:nvPicPr>
          <p:cNvPr id="12" name="Immagine 11" descr="Immagine che contiene testo, numero, software, Carattere&#10;&#10;Il contenuto generato dall'IA potrebbe non essere corretto.">
            <a:extLst>
              <a:ext uri="{FF2B5EF4-FFF2-40B4-BE49-F238E27FC236}">
                <a16:creationId xmlns:a16="http://schemas.microsoft.com/office/drawing/2014/main" id="{C1860A5D-E284-0791-C4B2-20AEEFDBCBF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r="2464"/>
          <a:stretch/>
        </p:blipFill>
        <p:spPr>
          <a:xfrm>
            <a:off x="382602" y="1318995"/>
            <a:ext cx="10043590" cy="4680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D93EBF-BFC4-8F0F-795C-7B9EE117025B}"/>
              </a:ext>
            </a:extLst>
          </p:cNvPr>
          <p:cNvSpPr txBox="1"/>
          <p:nvPr/>
        </p:nvSpPr>
        <p:spPr>
          <a:xfrm>
            <a:off x="308422" y="6051106"/>
            <a:ext cx="5331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>
                <a:solidFill>
                  <a:schemeClr val="bg1"/>
                </a:solidFill>
                <a:latin typeface="DecimaWE Rg" panose="02000000000000000000" pitchFamily="2" charset="0"/>
              </a:rPr>
              <a:t>Integrazione con sistema di protocollazione (GIFRA)</a:t>
            </a:r>
            <a:endParaRPr lang="it-IT">
              <a:solidFill>
                <a:schemeClr val="bg1"/>
              </a:solidFill>
              <a:latin typeface="DecimaWE R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83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B9C9B2-35DA-C41A-4BCC-ED4CCEC4A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tangolo 60">
            <a:extLst>
              <a:ext uri="{FF2B5EF4-FFF2-40B4-BE49-F238E27FC236}">
                <a16:creationId xmlns:a16="http://schemas.microsoft.com/office/drawing/2014/main" id="{7B84D020-B786-49C9-E06E-28989051207E}"/>
              </a:ext>
            </a:extLst>
          </p:cNvPr>
          <p:cNvSpPr/>
          <p:nvPr/>
        </p:nvSpPr>
        <p:spPr>
          <a:xfrm>
            <a:off x="0" y="279390"/>
            <a:ext cx="12192000" cy="912211"/>
          </a:xfrm>
          <a:prstGeom prst="rect">
            <a:avLst/>
          </a:prstGeom>
          <a:solidFill>
            <a:srgbClr val="162A3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FBFD3799-EED5-EC63-5B99-5211B53F4B87}"/>
              </a:ext>
            </a:extLst>
          </p:cNvPr>
          <p:cNvSpPr txBox="1"/>
          <p:nvPr/>
        </p:nvSpPr>
        <p:spPr>
          <a:xfrm>
            <a:off x="521804" y="430419"/>
            <a:ext cx="11082129" cy="50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cap="all" spc="200">
                <a:solidFill>
                  <a:schemeClr val="bg1"/>
                </a:solidFill>
                <a:latin typeface="DecimaWE Rg" panose="02000000000000000000" pitchFamily="2" charset="0"/>
                <a:ea typeface="+mj-ea"/>
                <a:cs typeface="+mj-cs"/>
              </a:rPr>
              <a:t>BACK-OFFICE CON AGILE FVG</a:t>
            </a:r>
            <a:endParaRPr lang="it-IT" cap="all" spc="200">
              <a:solidFill>
                <a:schemeClr val="bg1"/>
              </a:solidFill>
              <a:latin typeface="DecimaWE Rg" panose="02000000000000000000" pitchFamily="2" charset="0"/>
              <a:ea typeface="+mj-ea"/>
              <a:cs typeface="+mj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CC6958EF-A4AA-9DEA-931B-90182AE0B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260" y="406784"/>
            <a:ext cx="2887340" cy="641028"/>
          </a:xfrm>
          <a:prstGeom prst="rect">
            <a:avLst/>
          </a:prstGeom>
        </p:spPr>
      </p:pic>
      <p:pic>
        <p:nvPicPr>
          <p:cNvPr id="3" name="Immagine 2" descr="Immagine che contiene testo, schermata, software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F1407292-63CA-04D2-0212-C8E91E288F9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80" y="1342630"/>
            <a:ext cx="10440000" cy="4680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4D32F05-9226-F71F-15D7-736A1C81CCCE}"/>
              </a:ext>
            </a:extLst>
          </p:cNvPr>
          <p:cNvSpPr txBox="1"/>
          <p:nvPr/>
        </p:nvSpPr>
        <p:spPr>
          <a:xfrm>
            <a:off x="347680" y="6172855"/>
            <a:ext cx="1089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DecimaWE Rg" panose="02000000000000000000" pitchFamily="2" charset="0"/>
              </a:rPr>
              <a:t>Assegnazione istanza e filtri di ricerca</a:t>
            </a:r>
            <a:endParaRPr lang="it-IT" sz="1600">
              <a:solidFill>
                <a:schemeClr val="bg1"/>
              </a:solidFill>
              <a:latin typeface="DecimaWE R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6310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815eed-50cb-484e-9577-7d7e93d347f7" xsi:nil="true"/>
    <lcf76f155ced4ddcb4097134ff3c332f xmlns="3211be18-1ef6-42bf-a850-c035a06e8b3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3CA3D2C8B20AE49B7209BAD81207C67" ma:contentTypeVersion="14" ma:contentTypeDescription="Creare un nuovo documento." ma:contentTypeScope="" ma:versionID="3e25a118943c2636593ab3265b3d45aa">
  <xsd:schema xmlns:xsd="http://www.w3.org/2001/XMLSchema" xmlns:xs="http://www.w3.org/2001/XMLSchema" xmlns:p="http://schemas.microsoft.com/office/2006/metadata/properties" xmlns:ns2="3211be18-1ef6-42bf-a850-c035a06e8b3b" xmlns:ns3="72815eed-50cb-484e-9577-7d7e93d347f7" targetNamespace="http://schemas.microsoft.com/office/2006/metadata/properties" ma:root="true" ma:fieldsID="a83c0adeb154420067da77c92d1e8956" ns2:_="" ns3:_="">
    <xsd:import namespace="3211be18-1ef6-42bf-a850-c035a06e8b3b"/>
    <xsd:import namespace="72815eed-50cb-484e-9577-7d7e93d347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11be18-1ef6-42bf-a850-c035a06e8b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Tag immagine" ma:readOnly="false" ma:fieldId="{5cf76f15-5ced-4ddc-b409-7134ff3c332f}" ma:taxonomyMulti="true" ma:sspId="866743e3-5fc8-422a-ba57-e58d2056d7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815eed-50cb-484e-9577-7d7e93d347f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adc65feb-45aa-410d-9bfa-d855fd7689b4}" ma:internalName="TaxCatchAll" ma:showField="CatchAllData" ma:web="72815eed-50cb-484e-9577-7d7e93d347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26F582-9B39-4FA6-B0C0-9A22CCC9AC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0E65B6-3A8B-4B67-9450-CA95C424A0AE}">
  <ds:schemaRefs>
    <ds:schemaRef ds:uri="http://schemas.microsoft.com/office/2006/metadata/properties"/>
    <ds:schemaRef ds:uri="http://schemas.microsoft.com/office/infopath/2007/PartnerControls"/>
    <ds:schemaRef ds:uri="72815eed-50cb-484e-9577-7d7e93d347f7"/>
    <ds:schemaRef ds:uri="3211be18-1ef6-42bf-a850-c035a06e8b3b"/>
  </ds:schemaRefs>
</ds:datastoreItem>
</file>

<file path=customXml/itemProps3.xml><?xml version="1.0" encoding="utf-8"?>
<ds:datastoreItem xmlns:ds="http://schemas.openxmlformats.org/officeDocument/2006/customXml" ds:itemID="{E79E6A7A-AF25-45EC-A51B-61EBDEBE18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11be18-1ef6-42bf-a850-c035a06e8b3b"/>
    <ds:schemaRef ds:uri="72815eed-50cb-484e-9577-7d7e93d347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216</Words>
  <Application>Microsoft Office PowerPoint</Application>
  <PresentationFormat>Widescreen</PresentationFormat>
  <Paragraphs>49</Paragraphs>
  <Slides>14</Slides>
  <Notes>0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DecimaWE Rg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Ciolli Agnese</dc:creator>
  <cp:lastModifiedBy>Caprotti Elena</cp:lastModifiedBy>
  <cp:revision>5</cp:revision>
  <dcterms:created xsi:type="dcterms:W3CDTF">2025-10-06T13:00:48Z</dcterms:created>
  <dcterms:modified xsi:type="dcterms:W3CDTF">2025-11-13T16:54:34Z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0x010100F3CA3D2C8B20AE49B7209BAD81207C67</vt:lpwstr>
  </property>
</Properties>
</file>