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Antique Olive" panose="020B0604020202020204" charset="0"/>
      <p:regular r:id="rId30"/>
    </p:embeddedFont>
    <p:embeddedFont>
      <p:font typeface="Antique Olive Bold" panose="020B0604020202020204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Bold" panose="020B0806030504020204" charset="0"/>
      <p:regular r:id="rId36"/>
    </p:embeddedFont>
    <p:embeddedFont>
      <p:font typeface="Open Sans Italics" panose="020B0604020202020204" charset="0"/>
      <p:regular r:id="rId37"/>
    </p:embeddedFont>
    <p:embeddedFont>
      <p:font typeface="TT Interphases" panose="020B0604020202020204" charset="0"/>
      <p:regular r:id="rId38"/>
    </p:embeddedFont>
    <p:embeddedFont>
      <p:font typeface="TT Interphases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554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zzettaufficiale.it/eli/gu/2024/12/06/286/sg/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63745" y="1901841"/>
            <a:ext cx="12046856" cy="6440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04"/>
              </a:lnSpc>
            </a:pPr>
            <a:r>
              <a:rPr lang="en-US" sz="4289" b="1" u="none" strike="noStrike" spc="-42">
                <a:solidFill>
                  <a:srgbClr val="015DA7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Il ruolo di ARPA FVG nelle attività di controllo ambientale</a:t>
            </a:r>
          </a:p>
          <a:p>
            <a:pPr marL="0" lvl="0" indent="0" algn="r">
              <a:lnSpc>
                <a:spcPts val="5704"/>
              </a:lnSpc>
            </a:pPr>
            <a:endParaRPr lang="en-US" sz="4289" b="1" u="none" strike="noStrike" spc="-42">
              <a:solidFill>
                <a:srgbClr val="015DA7"/>
              </a:solidFill>
              <a:latin typeface="Antique Olive Bold"/>
              <a:ea typeface="Antique Olive Bold"/>
              <a:cs typeface="Antique Olive Bold"/>
              <a:sym typeface="Antique Olive Bold"/>
            </a:endParaRPr>
          </a:p>
          <a:p>
            <a:pPr marL="0" lvl="0" indent="0" algn="ctr">
              <a:lnSpc>
                <a:spcPts val="3770"/>
              </a:lnSpc>
            </a:pPr>
            <a:r>
              <a:rPr lang="en-US" sz="3523" u="none" strike="noStrike" spc="-35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 </a:t>
            </a:r>
            <a:r>
              <a:rPr lang="en-US" sz="3523" b="1" u="none" strike="noStrike" spc="-35">
                <a:solidFill>
                  <a:srgbClr val="015DA7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ANNA LUTMAN </a:t>
            </a:r>
          </a:p>
          <a:p>
            <a:pPr marL="0" lvl="0" indent="0" algn="ctr">
              <a:lnSpc>
                <a:spcPts val="4686"/>
              </a:lnSpc>
            </a:pPr>
            <a:r>
              <a:rPr lang="en-US" sz="3523" u="none" strike="noStrike" spc="-35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 </a:t>
            </a:r>
          </a:p>
          <a:p>
            <a:pPr marL="0" lvl="0" indent="0" algn="ctr">
              <a:lnSpc>
                <a:spcPts val="4584"/>
              </a:lnSpc>
            </a:pPr>
            <a:r>
              <a:rPr lang="en-US" sz="3446" u="none" strike="noStrike" spc="-34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Direttore Generale </a:t>
            </a:r>
          </a:p>
          <a:p>
            <a:pPr marL="0" lvl="0" indent="0" algn="ctr">
              <a:lnSpc>
                <a:spcPts val="4584"/>
              </a:lnSpc>
            </a:pPr>
            <a:r>
              <a:rPr lang="en-US" sz="3446" u="none" strike="noStrike" spc="-34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ARPA FVG</a:t>
            </a:r>
          </a:p>
          <a:p>
            <a:pPr marL="0" lvl="0" indent="0" algn="ctr">
              <a:lnSpc>
                <a:spcPts val="4686"/>
              </a:lnSpc>
            </a:pPr>
            <a:endParaRPr lang="en-US" sz="3446" u="none" strike="noStrike" spc="-34">
              <a:solidFill>
                <a:srgbClr val="015DA7"/>
              </a:solidFill>
              <a:latin typeface="Antique Olive"/>
              <a:ea typeface="Antique Olive"/>
              <a:cs typeface="Antique Olive"/>
              <a:sym typeface="Antique Olive"/>
            </a:endParaRPr>
          </a:p>
          <a:p>
            <a:pPr marL="0" lvl="0" indent="0" algn="ctr">
              <a:lnSpc>
                <a:spcPts val="5297"/>
              </a:lnSpc>
            </a:pPr>
            <a:r>
              <a:rPr lang="en-US" sz="3982" u="none" strike="noStrike" spc="-39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UDINE</a:t>
            </a:r>
          </a:p>
          <a:p>
            <a:pPr marL="0" lvl="0" indent="0" algn="ctr">
              <a:lnSpc>
                <a:spcPts val="5704"/>
              </a:lnSpc>
            </a:pPr>
            <a:r>
              <a:rPr lang="en-US" sz="4289" u="none" strike="noStrike" spc="-42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25 novembre 2025</a:t>
            </a:r>
          </a:p>
        </p:txBody>
      </p:sp>
      <p:sp>
        <p:nvSpPr>
          <p:cNvPr id="3" name="Freeform 3"/>
          <p:cNvSpPr/>
          <p:nvPr/>
        </p:nvSpPr>
        <p:spPr>
          <a:xfrm>
            <a:off x="13160083" y="0"/>
            <a:ext cx="5127917" cy="2001603"/>
          </a:xfrm>
          <a:custGeom>
            <a:avLst/>
            <a:gdLst/>
            <a:ahLst/>
            <a:cxnLst/>
            <a:rect l="l" t="t" r="r" b="b"/>
            <a:pathLst>
              <a:path w="5127917" h="2001603">
                <a:moveTo>
                  <a:pt x="0" y="0"/>
                </a:moveTo>
                <a:lnTo>
                  <a:pt x="5127917" y="0"/>
                </a:lnTo>
                <a:lnTo>
                  <a:pt x="5127917" y="2001603"/>
                </a:lnTo>
                <a:lnTo>
                  <a:pt x="0" y="2001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676400" y="6934200"/>
            <a:ext cx="3352800" cy="3352800"/>
          </a:xfrm>
          <a:custGeom>
            <a:avLst/>
            <a:gdLst/>
            <a:ahLst/>
            <a:cxnLst/>
            <a:rect l="l" t="t" r="r" b="b"/>
            <a:pathLst>
              <a:path w="3352800" h="3352800">
                <a:moveTo>
                  <a:pt x="0" y="0"/>
                </a:moveTo>
                <a:lnTo>
                  <a:pt x="3352800" y="0"/>
                </a:lnTo>
                <a:lnTo>
                  <a:pt x="3352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53063" y="709864"/>
            <a:ext cx="6581874" cy="90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1"/>
              </a:lnSpc>
              <a:spcBef>
                <a:spcPct val="0"/>
              </a:spcBef>
            </a:pPr>
            <a:r>
              <a:rPr lang="en-US" sz="5000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LE NOSTRE FUNZIONI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1093" y="5633121"/>
            <a:ext cx="2650578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I LEPTA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33333" y="2707698"/>
            <a:ext cx="200868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B706F28-16D9-CDF5-4721-9E299D9011A8}"/>
              </a:ext>
            </a:extLst>
          </p:cNvPr>
          <p:cNvSpPr/>
          <p:nvPr/>
        </p:nvSpPr>
        <p:spPr>
          <a:xfrm>
            <a:off x="3962400" y="2019300"/>
            <a:ext cx="12115800" cy="738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0070C0"/>
                </a:solidFill>
              </a:rPr>
              <a:t>Monitoraggio (</a:t>
            </a:r>
            <a:r>
              <a:rPr lang="it-IT" sz="4000" b="1" dirty="0">
                <a:solidFill>
                  <a:srgbClr val="0070C0"/>
                </a:solidFill>
              </a:rPr>
              <a:t>LEPTA 1</a:t>
            </a:r>
            <a:r>
              <a:rPr lang="it-IT" sz="4000" dirty="0">
                <a:solidFill>
                  <a:srgbClr val="0070C0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0070C0"/>
                </a:solidFill>
              </a:rPr>
              <a:t>Supporto tecnico istruttorio (</a:t>
            </a:r>
            <a:r>
              <a:rPr lang="it-IT" sz="4000" b="1" dirty="0">
                <a:solidFill>
                  <a:srgbClr val="0070C0"/>
                </a:solidFill>
              </a:rPr>
              <a:t>LEPTA 2</a:t>
            </a:r>
            <a:r>
              <a:rPr lang="it-IT" sz="4000" dirty="0">
                <a:solidFill>
                  <a:srgbClr val="0070C0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0070C0"/>
                </a:solidFill>
              </a:rPr>
              <a:t>Attività ispettive, di controllo (</a:t>
            </a:r>
            <a:r>
              <a:rPr lang="it-IT" sz="4000" b="1" dirty="0">
                <a:solidFill>
                  <a:srgbClr val="0070C0"/>
                </a:solidFill>
              </a:rPr>
              <a:t>LEPTA 3</a:t>
            </a:r>
            <a:r>
              <a:rPr lang="it-IT" sz="4000" dirty="0">
                <a:solidFill>
                  <a:srgbClr val="0070C0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0070C0"/>
                </a:solidFill>
              </a:rPr>
              <a:t>Partecipazione nelle emergenze, nelle crisi e nelle attività di protezione civile (</a:t>
            </a:r>
            <a:r>
              <a:rPr lang="it-IT" sz="4000" b="1" dirty="0">
                <a:solidFill>
                  <a:srgbClr val="0070C0"/>
                </a:solidFill>
              </a:rPr>
              <a:t>LEPTA 4</a:t>
            </a:r>
            <a:r>
              <a:rPr lang="it-IT" sz="4000" dirty="0">
                <a:solidFill>
                  <a:srgbClr val="0070C0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0070C0"/>
                </a:solidFill>
              </a:rPr>
              <a:t>Governance dell'ambiente (</a:t>
            </a:r>
            <a:r>
              <a:rPr lang="it-IT" sz="4000" b="1" dirty="0">
                <a:solidFill>
                  <a:srgbClr val="0070C0"/>
                </a:solidFill>
              </a:rPr>
              <a:t>LEPTA 5</a:t>
            </a:r>
            <a:r>
              <a:rPr lang="it-IT" sz="4000" dirty="0">
                <a:solidFill>
                  <a:srgbClr val="0070C0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0070C0"/>
                </a:solidFill>
              </a:rPr>
              <a:t>Supporto del servizio sanitario nell’ambito della prevenzione collettiva e della sanità pubblica (</a:t>
            </a:r>
            <a:r>
              <a:rPr lang="it-IT" sz="4000" b="1" dirty="0">
                <a:solidFill>
                  <a:srgbClr val="0070C0"/>
                </a:solidFill>
              </a:rPr>
              <a:t>LEPTA 6</a:t>
            </a:r>
            <a:r>
              <a:rPr lang="it-IT" sz="4000" dirty="0">
                <a:solidFill>
                  <a:srgbClr val="0070C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97428" y="1612706"/>
            <a:ext cx="6796202" cy="7061589"/>
          </a:xfrm>
          <a:custGeom>
            <a:avLst/>
            <a:gdLst/>
            <a:ahLst/>
            <a:cxnLst/>
            <a:rect l="l" t="t" r="r" b="b"/>
            <a:pathLst>
              <a:path w="6796202" h="7061589">
                <a:moveTo>
                  <a:pt x="0" y="0"/>
                </a:moveTo>
                <a:lnTo>
                  <a:pt x="6796202" y="0"/>
                </a:lnTo>
                <a:lnTo>
                  <a:pt x="6796202" y="7061588"/>
                </a:lnTo>
                <a:lnTo>
                  <a:pt x="0" y="706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7855" y="4972050"/>
            <a:ext cx="7301548" cy="93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1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I NOSTRI NUMERI 2024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5590" y="1812921"/>
            <a:ext cx="4141690" cy="4039245"/>
          </a:xfrm>
          <a:custGeom>
            <a:avLst/>
            <a:gdLst/>
            <a:ahLst/>
            <a:cxnLst/>
            <a:rect l="l" t="t" r="r" b="b"/>
            <a:pathLst>
              <a:path w="4141690" h="4039245">
                <a:moveTo>
                  <a:pt x="0" y="0"/>
                </a:moveTo>
                <a:lnTo>
                  <a:pt x="4141690" y="0"/>
                </a:lnTo>
                <a:lnTo>
                  <a:pt x="4141690" y="4039245"/>
                </a:lnTo>
                <a:lnTo>
                  <a:pt x="0" y="4039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248317" y="2620479"/>
            <a:ext cx="3963602" cy="3851636"/>
          </a:xfrm>
          <a:custGeom>
            <a:avLst/>
            <a:gdLst/>
            <a:ahLst/>
            <a:cxnLst/>
            <a:rect l="l" t="t" r="r" b="b"/>
            <a:pathLst>
              <a:path w="3963602" h="3851636">
                <a:moveTo>
                  <a:pt x="0" y="0"/>
                </a:moveTo>
                <a:lnTo>
                  <a:pt x="3963603" y="0"/>
                </a:lnTo>
                <a:lnTo>
                  <a:pt x="3963603" y="3851636"/>
                </a:lnTo>
                <a:lnTo>
                  <a:pt x="0" y="3851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92957" y="3859379"/>
            <a:ext cx="3763807" cy="3660486"/>
          </a:xfrm>
          <a:custGeom>
            <a:avLst/>
            <a:gdLst/>
            <a:ahLst/>
            <a:cxnLst/>
            <a:rect l="l" t="t" r="r" b="b"/>
            <a:pathLst>
              <a:path w="3763807" h="3660486">
                <a:moveTo>
                  <a:pt x="0" y="0"/>
                </a:moveTo>
                <a:lnTo>
                  <a:pt x="3763807" y="0"/>
                </a:lnTo>
                <a:lnTo>
                  <a:pt x="3763807" y="3660486"/>
                </a:lnTo>
                <a:lnTo>
                  <a:pt x="0" y="3660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5113590" y="101604"/>
            <a:ext cx="8811255" cy="171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01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LA GEOGRAFIA DI UN IMPEGNO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590" y="7862765"/>
            <a:ext cx="13646320" cy="48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3"/>
              </a:lnSpc>
              <a:spcBef>
                <a:spcPct val="0"/>
              </a:spcBef>
            </a:pPr>
            <a:r>
              <a:rPr lang="en-US" sz="2364" b="1" u="none" strike="noStrike">
                <a:solidFill>
                  <a:srgbClr val="045FA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DATI AFFIDABILI, MONITORAGGI COSTANTI, ESPERIENZE  SUL CAMPO E PROGETTI CONCRETI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590" y="8647586"/>
            <a:ext cx="17120890" cy="48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3"/>
              </a:lnSpc>
              <a:spcBef>
                <a:spcPct val="0"/>
              </a:spcBef>
            </a:pPr>
            <a:r>
              <a:rPr lang="en-US" sz="2364" b="1">
                <a:solidFill>
                  <a:srgbClr val="045FA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NON UN PESO, MA UN BAGAGLIO PREZIOSO CHE TESTIMONIA RIGORE SCIENTIFICO E SERVIZIO DELLA COLLETTIVITÀ.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90689" y="7891"/>
            <a:ext cx="7644363" cy="155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3"/>
              </a:lnSpc>
              <a:spcBef>
                <a:spcPct val="0"/>
              </a:spcBef>
            </a:pPr>
            <a:r>
              <a:rPr lang="en-US" sz="23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MONITORAGGIO</a:t>
            </a:r>
          </a:p>
          <a:p>
            <a:pPr marL="0" lvl="0" indent="0" algn="l">
              <a:lnSpc>
                <a:spcPts val="4233"/>
              </a:lnSpc>
              <a:spcBef>
                <a:spcPct val="0"/>
              </a:spcBef>
            </a:pPr>
            <a:r>
              <a:rPr lang="en-US" sz="23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SUPPORTO TECNICO</a:t>
            </a:r>
          </a:p>
          <a:p>
            <a:pPr marL="0" lvl="0" indent="0" algn="l">
              <a:lnSpc>
                <a:spcPts val="4233"/>
              </a:lnSpc>
              <a:spcBef>
                <a:spcPct val="0"/>
              </a:spcBef>
            </a:pPr>
            <a:r>
              <a:rPr lang="en-US" sz="23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ATTIVITÀ ISPETTIVE, DI CONTROLLO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6356" y="2587879"/>
            <a:ext cx="3515448" cy="201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CORPI IDRICI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443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STAZIONI 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493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USCITE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2.104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CAMPIONI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205.995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PARAMETRI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3312" y="5075447"/>
            <a:ext cx="4536717" cy="1606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METEO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234</a:t>
            </a:r>
            <a:r>
              <a:rPr lang="en-US" sz="1968" b="1" u="none" strike="noStrike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STAZIONI METEO E CLIMA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211 </a:t>
            </a:r>
            <a:r>
              <a:rPr lang="en-US" sz="1968" b="1" u="none" strike="noStrike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POSTAZIONE GRANDINE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765</a:t>
            </a:r>
            <a:r>
              <a:rPr lang="en-US" sz="1968" b="1" u="none" strike="noStrike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BOLLETTINI,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3312" y="7242219"/>
            <a:ext cx="2620169" cy="201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QUALITÀ DELL’ARIA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37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STAZIONI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121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ANALIZZATORI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4.888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55.748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12524" y="1972048"/>
            <a:ext cx="2809849" cy="119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QUALITÀ DEI SUOLI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51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1.030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90689" y="2587879"/>
            <a:ext cx="4669061" cy="201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 ELETTROMAGNETICI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319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VALUTAZIONI TECNICHE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225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USCITE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4.888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CAMPIONI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1.733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MISURE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60814" y="5075447"/>
            <a:ext cx="2516386" cy="1606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RUMORE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48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PROCEDIMENTI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114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SOPRALLUOGHI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1.983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MISURE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90689" y="7242219"/>
            <a:ext cx="2546350" cy="201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RADIOATTIVITÀ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173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SOPRALLUOGHI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2.747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41.915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PARAMETRI 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811 </a:t>
            </a:r>
            <a:r>
              <a:rPr lang="en-US" sz="1968" b="1" spc="98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MISURE RADON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12524" y="3435549"/>
            <a:ext cx="4678139" cy="283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AIA, AUA, SEVESO, DEPURATORI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916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VALUTAZIONI TECNICHE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84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COMMISSIONI/CDS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245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AZIENDE CONTROLLATE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470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SOPRALLUOGHI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411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algn="l">
              <a:lnSpc>
                <a:spcPts val="3287"/>
              </a:lnSpc>
              <a:spcBef>
                <a:spcPct val="0"/>
              </a:spcBef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24.647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12524" y="6378448"/>
            <a:ext cx="5116413" cy="324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VAS E VIA</a:t>
            </a:r>
          </a:p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307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VALUTAZIONI TECNICHE</a:t>
            </a:r>
          </a:p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PROCEDIMENTI DI BONIFICA</a:t>
            </a:r>
          </a:p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97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VALUTAZIONI TECNICHE</a:t>
            </a:r>
          </a:p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51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COMMISSIONI/CDS /TAVOLI TECNICI</a:t>
            </a:r>
          </a:p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265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SOPRALLUOGHI</a:t>
            </a:r>
          </a:p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426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algn="l">
              <a:lnSpc>
                <a:spcPts val="3287"/>
              </a:lnSpc>
            </a:pPr>
            <a:r>
              <a:rPr lang="en-US" sz="1968" b="1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14.220 </a:t>
            </a:r>
            <a:r>
              <a:rPr lang="en-US" sz="1968" b="1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0512" y="1705478"/>
            <a:ext cx="5984976" cy="7979967"/>
          </a:xfrm>
          <a:custGeom>
            <a:avLst/>
            <a:gdLst/>
            <a:ahLst/>
            <a:cxnLst/>
            <a:rect l="l" t="t" r="r" b="b"/>
            <a:pathLst>
              <a:path w="5984976" h="7979967">
                <a:moveTo>
                  <a:pt x="0" y="0"/>
                </a:moveTo>
                <a:lnTo>
                  <a:pt x="5984976" y="0"/>
                </a:lnTo>
                <a:lnTo>
                  <a:pt x="5984976" y="7979967"/>
                </a:lnTo>
                <a:lnTo>
                  <a:pt x="0" y="797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8128" y="1651384"/>
            <a:ext cx="5645150" cy="4140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PRONTA DISPONIBILITÀ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57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INTERVENTI IN EMERGENZA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44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USCITE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17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marL="0" lvl="0" indent="0" algn="l">
              <a:lnSpc>
                <a:spcPts val="3839"/>
              </a:lnSpc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655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PARAMETRI ANALIZZATI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ATTIVITÀ GIUDIZIARIA 40 NOTIZIE DI REATO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67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ASSEVERAZIONI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60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SOPRALLUOGHI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11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304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PARAMETRI ANALIZZATI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8128" y="6277192"/>
            <a:ext cx="5461397" cy="119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ATTIVITÀ DI EDUCAZIONE CON LE SCUOLE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155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INTERVENTI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4.000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ALUNNI COINVOLTI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2460" y="7824614"/>
            <a:ext cx="3392508" cy="201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812A4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BALNEAZIONE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66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STAZIONI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44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USCITE 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434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CAMPIONI</a:t>
            </a:r>
          </a:p>
          <a:p>
            <a:pPr marL="0" lvl="0" indent="0" algn="l">
              <a:lnSpc>
                <a:spcPts val="3287"/>
              </a:lnSpc>
              <a:spcBef>
                <a:spcPct val="0"/>
              </a:spcBef>
            </a:pPr>
            <a:r>
              <a:rPr lang="en-US" sz="1968" b="1" u="none" strike="noStrike" spc="98" dirty="0">
                <a:solidFill>
                  <a:srgbClr val="FF66C4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1.124 </a:t>
            </a:r>
            <a:r>
              <a:rPr lang="en-US" sz="1968" b="1" u="none" strike="noStrike" spc="98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PARAMETRI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59525" y="-76877"/>
            <a:ext cx="7953571" cy="134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71"/>
              </a:lnSpc>
            </a:pPr>
            <a:r>
              <a:rPr lang="en-US" sz="2198" b="1" u="none" strike="noStrike" spc="109">
                <a:solidFill>
                  <a:srgbClr val="40739E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 SUPPORTO NELLE EMERGENZE</a:t>
            </a:r>
          </a:p>
          <a:p>
            <a:pPr marL="0" lvl="0" indent="0" algn="l">
              <a:lnSpc>
                <a:spcPts val="3671"/>
              </a:lnSpc>
            </a:pPr>
            <a:r>
              <a:rPr lang="en-US" sz="2198" b="1" u="none" strike="noStrike" spc="109">
                <a:solidFill>
                  <a:srgbClr val="40739E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5 GOVERNANCE DELL’AMBIENTE </a:t>
            </a:r>
          </a:p>
          <a:p>
            <a:pPr marL="0" lvl="0" indent="0" algn="l">
              <a:lnSpc>
                <a:spcPts val="3671"/>
              </a:lnSpc>
            </a:pPr>
            <a:r>
              <a:rPr lang="en-US" sz="2198" b="1" u="none" strike="noStrike" spc="109">
                <a:solidFill>
                  <a:srgbClr val="40739E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6 ULTERIORI ATTIVITÀ SUPPORTO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24951" y="0"/>
            <a:ext cx="7694022" cy="9867188"/>
          </a:xfrm>
          <a:custGeom>
            <a:avLst/>
            <a:gdLst/>
            <a:ahLst/>
            <a:cxnLst/>
            <a:rect l="l" t="t" r="r" b="b"/>
            <a:pathLst>
              <a:path w="7694022" h="9867188">
                <a:moveTo>
                  <a:pt x="0" y="0"/>
                </a:moveTo>
                <a:lnTo>
                  <a:pt x="7694022" y="0"/>
                </a:lnTo>
                <a:lnTo>
                  <a:pt x="7694022" y="9867188"/>
                </a:lnTo>
                <a:lnTo>
                  <a:pt x="0" y="9867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0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6065" y="4470288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92272" y="4470288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86400" y="4201492"/>
            <a:ext cx="6777640" cy="1745569"/>
          </a:xfrm>
          <a:custGeom>
            <a:avLst/>
            <a:gdLst/>
            <a:ahLst/>
            <a:cxnLst/>
            <a:rect l="l" t="t" r="r" b="b"/>
            <a:pathLst>
              <a:path w="6777640" h="1745569">
                <a:moveTo>
                  <a:pt x="0" y="0"/>
                </a:moveTo>
                <a:lnTo>
                  <a:pt x="6777640" y="0"/>
                </a:lnTo>
                <a:lnTo>
                  <a:pt x="6777640" y="1745569"/>
                </a:lnTo>
                <a:lnTo>
                  <a:pt x="0" y="17455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18869" y="6316883"/>
            <a:ext cx="4355208" cy="196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165" lvl="1" indent="-201582" algn="l">
              <a:lnSpc>
                <a:spcPts val="2614"/>
              </a:lnSpc>
              <a:spcBef>
                <a:spcPct val="0"/>
              </a:spcBef>
              <a:buFont typeface="Arial"/>
              <a:buChar char="•"/>
            </a:pPr>
            <a:r>
              <a:rPr lang="en-US" sz="1867" u="none">
                <a:solidFill>
                  <a:srgbClr val="40739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Burocrazia e frammentazione → freno a competitività e investimenti</a:t>
            </a:r>
          </a:p>
          <a:p>
            <a:pPr marL="403165" lvl="1" indent="-201582" algn="l">
              <a:lnSpc>
                <a:spcPts val="2614"/>
              </a:lnSpc>
              <a:spcBef>
                <a:spcPct val="0"/>
              </a:spcBef>
              <a:buFont typeface="Arial"/>
              <a:buChar char="•"/>
            </a:pPr>
            <a:r>
              <a:rPr lang="en-US" sz="1867" u="none">
                <a:solidFill>
                  <a:srgbClr val="40739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Controlli spesso duplicati e formali</a:t>
            </a:r>
          </a:p>
          <a:p>
            <a:pPr marL="403165" lvl="1" indent="-201582" algn="l">
              <a:lnSpc>
                <a:spcPts val="2614"/>
              </a:lnSpc>
              <a:spcBef>
                <a:spcPct val="0"/>
              </a:spcBef>
              <a:buFont typeface="Arial"/>
              <a:buChar char="•"/>
            </a:pPr>
            <a:r>
              <a:rPr lang="en-US" sz="1867" u="none">
                <a:solidFill>
                  <a:srgbClr val="40739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Necessità di passare da “peso amministrativo” a strumento di servizio pubblico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3574" y="5357813"/>
            <a:ext cx="350579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0"/>
              </a:lnSpc>
              <a:spcBef>
                <a:spcPct val="0"/>
              </a:spcBef>
            </a:pPr>
            <a:r>
              <a:rPr lang="en-US" sz="1900" b="1" spc="95">
                <a:solidFill>
                  <a:srgbClr val="40739E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NECESSITÀ DI EFFICIENZA E SEMPLIFICAZIONE AMMINISTRATIVA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26471" y="5500687"/>
            <a:ext cx="295332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0"/>
              </a:lnSpc>
              <a:spcBef>
                <a:spcPct val="0"/>
              </a:spcBef>
            </a:pPr>
            <a:r>
              <a:rPr lang="en-US" sz="1900" b="1" u="none" strike="noStrike" spc="95">
                <a:solidFill>
                  <a:srgbClr val="40739E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PRINCIPI GUIDA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64040" y="6316883"/>
            <a:ext cx="4567778" cy="314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164" lvl="1" indent="-201582" algn="l">
              <a:lnSpc>
                <a:spcPts val="2614"/>
              </a:lnSpc>
              <a:spcBef>
                <a:spcPct val="0"/>
              </a:spcBef>
              <a:buFont typeface="Arial"/>
              <a:buChar char="•"/>
            </a:pPr>
            <a:r>
              <a:rPr lang="en-US" sz="1867" u="none" strike="noStrike">
                <a:solidFill>
                  <a:srgbClr val="40739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Controlli Proporzionati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64040" y="6848884"/>
            <a:ext cx="4010025" cy="314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164" lvl="1" indent="-201582" algn="l">
              <a:lnSpc>
                <a:spcPts val="2614"/>
              </a:lnSpc>
              <a:spcBef>
                <a:spcPct val="0"/>
              </a:spcBef>
              <a:buFont typeface="Arial"/>
              <a:buChar char="•"/>
            </a:pPr>
            <a:r>
              <a:rPr lang="en-US" sz="1867" u="none" strike="noStrike">
                <a:solidFill>
                  <a:srgbClr val="40739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Principio Once Only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64040" y="7382478"/>
            <a:ext cx="4010025" cy="314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164" lvl="1" indent="-201582" algn="l">
              <a:lnSpc>
                <a:spcPts val="2614"/>
              </a:lnSpc>
              <a:spcBef>
                <a:spcPct val="0"/>
              </a:spcBef>
              <a:buFont typeface="Arial"/>
              <a:buChar char="•"/>
            </a:pPr>
            <a:r>
              <a:rPr lang="en-US" sz="1867" u="none" strike="noStrike">
                <a:solidFill>
                  <a:srgbClr val="40739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Trasparenza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18869" y="1918083"/>
            <a:ext cx="13257310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RIFORMA DEI CONTROLLI AMBIENTALI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8869" y="2889664"/>
            <a:ext cx="8106569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699" b="1" u="none" strike="noStrike" spc="134">
                <a:solidFill>
                  <a:srgbClr val="40739E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DIRETTIVA IED 2010/75/UE E D.LGS. 103/2024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06032" y="8720285"/>
            <a:ext cx="987593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b="1" spc="149">
                <a:solidFill>
                  <a:srgbClr val="045FA8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NON MENO CONTROLLI, MA CONTROLLI MIGLIORI</a:t>
            </a:r>
          </a:p>
        </p:txBody>
      </p:sp>
      <p:sp>
        <p:nvSpPr>
          <p:cNvPr id="3" name="Freeform 3"/>
          <p:cNvSpPr/>
          <p:nvPr/>
        </p:nvSpPr>
        <p:spPr>
          <a:xfrm>
            <a:off x="6370003" y="3233045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236948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58882" y="4991100"/>
            <a:ext cx="3727647" cy="883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91"/>
              </a:lnSpc>
              <a:spcBef>
                <a:spcPct val="0"/>
              </a:spcBef>
            </a:pPr>
            <a:r>
              <a:rPr lang="en-US" sz="2062" b="1" u="none" strike="noStrike" dirty="0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ISPIRATO AI MODELLI EUROPEI IRAM E IMPEL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42211" y="1619753"/>
            <a:ext cx="7203579" cy="84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00"/>
              </a:lnSpc>
              <a:spcBef>
                <a:spcPct val="0"/>
              </a:spcBef>
            </a:pPr>
            <a:r>
              <a:rPr lang="en-US" sz="5000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IL </a:t>
            </a: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METODO SSPC (SNPA)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14537" y="4152932"/>
            <a:ext cx="3683177" cy="304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92"/>
              </a:lnSpc>
              <a:spcBef>
                <a:spcPct val="0"/>
              </a:spcBef>
            </a:pPr>
            <a:r>
              <a:rPr lang="en-US" sz="1727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VALUTA OGNI STABILIMENTO TRAMITE DUE GRUPPI DI PARAMETRI:</a:t>
            </a:r>
          </a:p>
          <a:p>
            <a:pPr marL="373047" lvl="1" indent="-186524" algn="l">
              <a:lnSpc>
                <a:spcPts val="3092"/>
              </a:lnSpc>
              <a:buFont typeface="Arial"/>
              <a:buChar char="•"/>
            </a:pPr>
            <a:r>
              <a:rPr lang="en-US" sz="1727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RISCHIO AZIENDALE</a:t>
            </a:r>
          </a:p>
          <a:p>
            <a:pPr algn="l">
              <a:lnSpc>
                <a:spcPts val="3092"/>
              </a:lnSpc>
            </a:pPr>
            <a:r>
              <a:rPr lang="en-US" sz="1727" i="1" u="none" strike="noStrike">
                <a:solidFill>
                  <a:srgbClr val="3474BB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POTENZIALE</a:t>
            </a:r>
          </a:p>
          <a:p>
            <a:pPr algn="l">
              <a:lnSpc>
                <a:spcPts val="3092"/>
              </a:lnSpc>
            </a:pPr>
            <a:r>
              <a:rPr lang="en-US" sz="1727" i="1" u="none" strike="noStrike">
                <a:solidFill>
                  <a:srgbClr val="3474BB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REALE</a:t>
            </a:r>
          </a:p>
          <a:p>
            <a:pPr marL="373047" lvl="1" indent="-186524" algn="l">
              <a:lnSpc>
                <a:spcPts val="3092"/>
              </a:lnSpc>
              <a:buFont typeface="Arial"/>
              <a:buChar char="•"/>
            </a:pPr>
            <a:r>
              <a:rPr lang="en-US" sz="1727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VULNERABILITÀ DEL TERRITORIO</a:t>
            </a:r>
          </a:p>
        </p:txBody>
      </p:sp>
      <p:sp>
        <p:nvSpPr>
          <p:cNvPr id="8" name="Freeform 8"/>
          <p:cNvSpPr/>
          <p:nvPr/>
        </p:nvSpPr>
        <p:spPr>
          <a:xfrm>
            <a:off x="11958115" y="3233045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773482" y="4666080"/>
            <a:ext cx="3223171" cy="181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1"/>
              </a:lnSpc>
              <a:spcBef>
                <a:spcPct val="0"/>
              </a:spcBef>
            </a:pPr>
            <a:r>
              <a:rPr lang="en-US" sz="2062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OBIETTIVO: DEFINIRE IN MODO UNIFORME LA PRIORITÀ DEI CONTROLLI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53267" y="2173182"/>
            <a:ext cx="5203497" cy="7483349"/>
          </a:xfrm>
          <a:custGeom>
            <a:avLst/>
            <a:gdLst/>
            <a:ahLst/>
            <a:cxnLst/>
            <a:rect l="l" t="t" r="r" b="b"/>
            <a:pathLst>
              <a:path w="5203497" h="7483349">
                <a:moveTo>
                  <a:pt x="0" y="0"/>
                </a:moveTo>
                <a:lnTo>
                  <a:pt x="5203497" y="0"/>
                </a:lnTo>
                <a:lnTo>
                  <a:pt x="5203497" y="7483349"/>
                </a:lnTo>
                <a:lnTo>
                  <a:pt x="0" y="7483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7" t="-1517" r="-61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2019" y="2154132"/>
            <a:ext cx="7931644" cy="321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0"/>
              </a:lnSpc>
            </a:pPr>
            <a:r>
              <a:rPr lang="en-US" sz="2677" b="1" dirty="0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ARPA FVG COME LABORATORIO DI INNOVAZIONE E BUONA PRATICA</a:t>
            </a:r>
          </a:p>
          <a:p>
            <a:pPr marL="534879" lvl="1" indent="-267439" algn="l">
              <a:lnSpc>
                <a:spcPts val="3072"/>
              </a:lnSpc>
              <a:buFont typeface="Arial"/>
              <a:buChar char="•"/>
            </a:pP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Autorità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tecnica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riferimento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per la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vigilanza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ambientale</a:t>
            </a:r>
            <a:endParaRPr lang="en-US" sz="2477" u="none" strike="noStrike" dirty="0">
              <a:solidFill>
                <a:srgbClr val="3474B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34879" lvl="1" indent="-267439" algn="l">
              <a:lnSpc>
                <a:spcPts val="3072"/>
              </a:lnSpc>
              <a:buFont typeface="Arial"/>
              <a:buChar char="•"/>
            </a:pP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Controlli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basati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sul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rischio</a:t>
            </a:r>
            <a:endParaRPr lang="en-US" sz="2477" u="none" strike="noStrike" dirty="0">
              <a:solidFill>
                <a:srgbClr val="3474B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34879" lvl="1" indent="-267439" algn="l">
              <a:lnSpc>
                <a:spcPts val="3072"/>
              </a:lnSpc>
              <a:buFont typeface="Arial"/>
              <a:buChar char="•"/>
            </a:pP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Integrazione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con il Sistema Nazionale (SNPA)</a:t>
            </a:r>
          </a:p>
          <a:p>
            <a:pPr marL="534879" lvl="1" indent="-267439" algn="l">
              <a:lnSpc>
                <a:spcPts val="3072"/>
              </a:lnSpc>
              <a:buFont typeface="Arial"/>
              <a:buChar char="•"/>
            </a:pP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Promotrice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metodologie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formazione</a:t>
            </a:r>
            <a:r>
              <a:rPr lang="en-US" sz="2477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77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digitalizzazione</a:t>
            </a:r>
            <a:endParaRPr lang="en-US" sz="2477" u="none" strike="noStrike" dirty="0">
              <a:solidFill>
                <a:srgbClr val="3474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79944" y="309125"/>
            <a:ext cx="8434095" cy="139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1"/>
              </a:lnSpc>
            </a:pPr>
            <a:r>
              <a:rPr lang="en-US" sz="4000" u="none" strike="noStrike" spc="-4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IL RUOLO DI ARPA FVG: DAL CONTROLLO AL MIGLIORAMENTO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019" y="6569532"/>
            <a:ext cx="8223438" cy="237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5"/>
              </a:lnSpc>
            </a:pPr>
            <a:r>
              <a:rPr lang="en-US" sz="2684" b="1">
                <a:solidFill>
                  <a:srgbClr val="3474B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L’ESPERIENZA ARPA FVG</a:t>
            </a:r>
          </a:p>
          <a:p>
            <a:pPr marL="536448" lvl="1" indent="-268224" algn="l">
              <a:lnSpc>
                <a:spcPts val="3105"/>
              </a:lnSpc>
              <a:buFont typeface="Arial"/>
              <a:buChar char="•"/>
            </a:pPr>
            <a:r>
              <a:rPr lang="en-US" sz="2484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Coordinamento con Regione e SNPA nella pianificazione ispettiva</a:t>
            </a:r>
          </a:p>
          <a:p>
            <a:pPr marL="536448" lvl="1" indent="-268224" algn="l">
              <a:lnSpc>
                <a:spcPts val="3105"/>
              </a:lnSpc>
              <a:buFont typeface="Arial"/>
              <a:buChar char="•"/>
            </a:pPr>
            <a:r>
              <a:rPr lang="en-US" sz="2484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Interoperabilità dei dati ambientali e amministrativi</a:t>
            </a:r>
          </a:p>
          <a:p>
            <a:pPr marL="536448" lvl="1" indent="-268224" algn="l">
              <a:lnSpc>
                <a:spcPts val="3105"/>
              </a:lnSpc>
              <a:buFont typeface="Arial"/>
              <a:buChar char="•"/>
            </a:pPr>
            <a:r>
              <a:rPr lang="en-US" sz="2484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Sperimentazione di indicatori di rischio dinamici e monitoraggio predittivo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60824" y="27898"/>
            <a:ext cx="2176396" cy="1359016"/>
          </a:xfrm>
          <a:custGeom>
            <a:avLst/>
            <a:gdLst/>
            <a:ahLst/>
            <a:cxnLst/>
            <a:rect l="l" t="t" r="r" b="b"/>
            <a:pathLst>
              <a:path w="2176396" h="1359016">
                <a:moveTo>
                  <a:pt x="0" y="0"/>
                </a:moveTo>
                <a:lnTo>
                  <a:pt x="2176396" y="0"/>
                </a:lnTo>
                <a:lnTo>
                  <a:pt x="2176396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43346" y="890839"/>
            <a:ext cx="8612001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 dirty="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LE ATTIVITÀ DI CONTROLLO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871190" y="2160172"/>
            <a:ext cx="8988414" cy="466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43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2699" b="1" u="none" strike="noStrike" dirty="0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UTOCONTROLLO E ARPA FVG</a:t>
            </a:r>
          </a:p>
          <a:p>
            <a:pPr marL="582925" lvl="1" indent="-291463" algn="l">
              <a:lnSpc>
                <a:spcPts val="4643"/>
              </a:lnSpc>
              <a:spcBef>
                <a:spcPct val="0"/>
              </a:spcBef>
              <a:buFont typeface="Arial"/>
              <a:buChar char="•"/>
            </a:pP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Autocontrollo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innovazione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chiave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degli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ultimi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25 anni</a:t>
            </a:r>
          </a:p>
          <a:p>
            <a:pPr marL="1165850" lvl="2" indent="-388617" algn="l">
              <a:lnSpc>
                <a:spcPts val="4643"/>
              </a:lnSpc>
              <a:spcBef>
                <a:spcPct val="0"/>
              </a:spcBef>
              <a:buFont typeface="Arial"/>
              <a:buChar char="⚬"/>
            </a:pP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Più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monitoraggi</a:t>
            </a:r>
            <a:endParaRPr lang="en-US" sz="2699" u="none" strike="noStrike" dirty="0">
              <a:solidFill>
                <a:srgbClr val="3474B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65850" lvl="2" indent="-388617" algn="l">
              <a:lnSpc>
                <a:spcPts val="4643"/>
              </a:lnSpc>
              <a:spcBef>
                <a:spcPct val="0"/>
              </a:spcBef>
              <a:buFont typeface="Arial"/>
              <a:buChar char="⚬"/>
            </a:pP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Minori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pressioni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ambientali</a:t>
            </a:r>
            <a:endParaRPr lang="en-US" sz="2699" u="none" strike="noStrike" dirty="0">
              <a:solidFill>
                <a:srgbClr val="3474B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4643"/>
              </a:lnSpc>
              <a:spcBef>
                <a:spcPct val="0"/>
              </a:spcBef>
              <a:buFont typeface="Arial"/>
              <a:buChar char="•"/>
            </a:pP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ARPA FVG: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verifica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il rispetto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delle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autorizzazioni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controlla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attività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industriali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sul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99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territorio</a:t>
            </a:r>
            <a:r>
              <a:rPr lang="en-US" sz="2699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4643"/>
              </a:lnSpc>
              <a:spcBef>
                <a:spcPct val="0"/>
              </a:spcBef>
            </a:pPr>
            <a:endParaRPr lang="en-US" sz="2699" u="none" strike="noStrike" dirty="0">
              <a:solidFill>
                <a:srgbClr val="3474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40" y="1436241"/>
            <a:ext cx="9258300" cy="92583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2C99519E-89FA-3042-8D53-1A31AB226398}"/>
              </a:ext>
            </a:extLst>
          </p:cNvPr>
          <p:cNvSpPr txBox="1"/>
          <p:nvPr/>
        </p:nvSpPr>
        <p:spPr>
          <a:xfrm>
            <a:off x="8885045" y="7275950"/>
            <a:ext cx="8763000" cy="174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22"/>
              </a:lnSpc>
              <a:spcBef>
                <a:spcPct val="0"/>
              </a:spcBef>
            </a:pP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Il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concetto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di</a:t>
            </a:r>
            <a:r>
              <a:rPr lang="en-US" sz="1350" b="1" dirty="0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50" b="1" dirty="0" err="1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autocontrollo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è uno dei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cambiamenti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paradigma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più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importanti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introdotti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dalla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normativa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ambientale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negli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ultimi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25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anni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ed ha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portato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sia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ad una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più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capillare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attività di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monitoraggio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in termini di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frequenza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di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intensità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dei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controlli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che ad una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progressiva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riduzione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delle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pressioni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esercitate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dalle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attività produttive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sull’ambiente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ts val="2322"/>
              </a:lnSpc>
              <a:spcBef>
                <a:spcPct val="0"/>
              </a:spcBef>
            </a:pP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ARPA FVG svolge un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ruolo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fondamentale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nella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tutela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dell’ambiente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dai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rischi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derivanti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dalle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attività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industriali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presenti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sul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territorio in quanto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occupa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proprio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controllo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delle </a:t>
            </a:r>
            <a:r>
              <a:rPr lang="en-US" sz="1350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autorizzazioni</a:t>
            </a:r>
            <a:r>
              <a:rPr lang="en-US" sz="1350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0494" y="3598269"/>
            <a:ext cx="4991928" cy="4991928"/>
          </a:xfrm>
          <a:custGeom>
            <a:avLst/>
            <a:gdLst/>
            <a:ahLst/>
            <a:cxnLst/>
            <a:rect l="l" t="t" r="r" b="b"/>
            <a:pathLst>
              <a:path w="4991928" h="4991928">
                <a:moveTo>
                  <a:pt x="0" y="0"/>
                </a:moveTo>
                <a:lnTo>
                  <a:pt x="4991929" y="0"/>
                </a:lnTo>
                <a:lnTo>
                  <a:pt x="4991929" y="4991928"/>
                </a:lnTo>
                <a:lnTo>
                  <a:pt x="0" y="4991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49700" y="3644193"/>
            <a:ext cx="4946005" cy="4946005"/>
          </a:xfrm>
          <a:custGeom>
            <a:avLst/>
            <a:gdLst/>
            <a:ahLst/>
            <a:cxnLst/>
            <a:rect l="l" t="t" r="r" b="b"/>
            <a:pathLst>
              <a:path w="4946005" h="4946005">
                <a:moveTo>
                  <a:pt x="0" y="0"/>
                </a:moveTo>
                <a:lnTo>
                  <a:pt x="4946005" y="0"/>
                </a:lnTo>
                <a:lnTo>
                  <a:pt x="4946005" y="4946004"/>
                </a:lnTo>
                <a:lnTo>
                  <a:pt x="0" y="4946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81670" y="5653604"/>
            <a:ext cx="3794776" cy="165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2699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tutela dell’ambiente e della salute pubblica elementi fondamentali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67503" y="2340438"/>
            <a:ext cx="8212733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UN APPROCCIO SISTEMICO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71226" y="4428846"/>
            <a:ext cx="3090466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en-US" sz="2699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approccio olistico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04078" y="5019675"/>
            <a:ext cx="4224761" cy="2217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4"/>
              </a:lnSpc>
              <a:spcBef>
                <a:spcPct val="0"/>
              </a:spcBef>
            </a:pPr>
            <a:r>
              <a:rPr lang="en-US" sz="2699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sistemi naturali, sociali ed economici come interconnessi e interdipendenti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3327" y="4447896"/>
            <a:ext cx="4058751" cy="1015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82"/>
              </a:lnSpc>
              <a:spcBef>
                <a:spcPct val="0"/>
              </a:spcBef>
            </a:pPr>
            <a:r>
              <a:rPr lang="en-US" sz="2535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politiche di sviluppo sostenibile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4348" y="1028700"/>
            <a:ext cx="6409738" cy="8691170"/>
          </a:xfrm>
          <a:custGeom>
            <a:avLst/>
            <a:gdLst/>
            <a:ahLst/>
            <a:cxnLst/>
            <a:rect l="l" t="t" r="r" b="b"/>
            <a:pathLst>
              <a:path w="6409738" h="8691170">
                <a:moveTo>
                  <a:pt x="0" y="0"/>
                </a:moveTo>
                <a:lnTo>
                  <a:pt x="6409738" y="0"/>
                </a:lnTo>
                <a:lnTo>
                  <a:pt x="6409738" y="8691170"/>
                </a:lnTo>
                <a:lnTo>
                  <a:pt x="0" y="8691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7001" y="2128108"/>
            <a:ext cx="10886679" cy="7739079"/>
          </a:xfrm>
          <a:custGeom>
            <a:avLst/>
            <a:gdLst/>
            <a:ahLst/>
            <a:cxnLst/>
            <a:rect l="l" t="t" r="r" b="b"/>
            <a:pathLst>
              <a:path w="10886679" h="7739079">
                <a:moveTo>
                  <a:pt x="0" y="0"/>
                </a:moveTo>
                <a:lnTo>
                  <a:pt x="10886679" y="0"/>
                </a:lnTo>
                <a:lnTo>
                  <a:pt x="10886679" y="7739080"/>
                </a:lnTo>
                <a:lnTo>
                  <a:pt x="0" y="7739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92" r="-13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8660" y="2013808"/>
            <a:ext cx="7004140" cy="7452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1020" lvl="1" indent="-245510" algn="l">
              <a:lnSpc>
                <a:spcPts val="3911"/>
              </a:lnSpc>
              <a:spcBef>
                <a:spcPct val="0"/>
              </a:spcBef>
              <a:buFont typeface="Arial"/>
              <a:buChar char="•"/>
            </a:pPr>
            <a:r>
              <a:rPr lang="en-US" sz="2274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Aume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nto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delle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pratiche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attivate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dagli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enti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territoriali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di quelle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gestite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remoto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da Arpa FVG.</a:t>
            </a:r>
          </a:p>
          <a:p>
            <a:pPr marL="491020" lvl="1" indent="-245510" algn="l">
              <a:lnSpc>
                <a:spcPts val="3911"/>
              </a:lnSpc>
              <a:spcBef>
                <a:spcPct val="0"/>
              </a:spcBef>
              <a:buFont typeface="Arial"/>
              <a:buChar char="•"/>
            </a:pP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Miglioramento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dovuto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raccolta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informazioni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più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mirata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a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classificazione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degli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interventi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basata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sull’esperienza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pregressa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91020" lvl="1" indent="-245510" algn="l">
              <a:lnSpc>
                <a:spcPts val="3911"/>
              </a:lnSpc>
              <a:spcBef>
                <a:spcPct val="0"/>
              </a:spcBef>
              <a:buFont typeface="Arial"/>
              <a:buChar char="•"/>
            </a:pP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Analisi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ambientali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supportate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mappe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Lizmap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dati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dei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gestionali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reti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monitoraggio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91020" lvl="1" indent="-245510" algn="l">
              <a:lnSpc>
                <a:spcPts val="3911"/>
              </a:lnSpc>
              <a:spcBef>
                <a:spcPct val="0"/>
              </a:spcBef>
              <a:buFont typeface="Arial"/>
              <a:buChar char="•"/>
            </a:pP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Maggiore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autonomia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degli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enti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nelle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situazioni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semplici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standardizzate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91020" lvl="1" indent="-245510" algn="l">
              <a:lnSpc>
                <a:spcPts val="3911"/>
              </a:lnSpc>
              <a:spcBef>
                <a:spcPct val="0"/>
              </a:spcBef>
              <a:buFont typeface="Arial"/>
              <a:buChar char="•"/>
            </a:pP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Maggior</a:t>
            </a:r>
            <a:r>
              <a:rPr lang="en-US" sz="2274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en-US" sz="2274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tutele</a:t>
            </a:r>
            <a:r>
              <a:rPr lang="en-US" sz="2274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74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territorio</a:t>
            </a:r>
            <a:r>
              <a:rPr lang="en-US" sz="2274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74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capacità</a:t>
            </a:r>
            <a:r>
              <a:rPr lang="en-US" sz="2274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Arpa FVG di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seguire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meglio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emergenze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ambientali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più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complesse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gli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interventi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specialistici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nel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 post-</a:t>
            </a:r>
            <a:r>
              <a:rPr lang="en-US" sz="2274" u="none" strike="noStrike" dirty="0" err="1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emergenza</a:t>
            </a:r>
            <a:r>
              <a:rPr lang="en-US" sz="2274" u="none" strike="noStrike" dirty="0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911"/>
              </a:lnSpc>
              <a:spcBef>
                <a:spcPct val="0"/>
              </a:spcBef>
            </a:pPr>
            <a:endParaRPr lang="en-US" sz="2274" u="none" strike="noStrike" dirty="0">
              <a:solidFill>
                <a:srgbClr val="3474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0274" y="2291931"/>
            <a:ext cx="10313719" cy="6650676"/>
          </a:xfrm>
          <a:custGeom>
            <a:avLst/>
            <a:gdLst/>
            <a:ahLst/>
            <a:cxnLst/>
            <a:rect l="l" t="t" r="r" b="b"/>
            <a:pathLst>
              <a:path w="10313719" h="6650676">
                <a:moveTo>
                  <a:pt x="0" y="0"/>
                </a:moveTo>
                <a:lnTo>
                  <a:pt x="10313719" y="0"/>
                </a:lnTo>
                <a:lnTo>
                  <a:pt x="10313719" y="6650676"/>
                </a:lnTo>
                <a:lnTo>
                  <a:pt x="0" y="6650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91" r="-54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2724" y="3295441"/>
            <a:ext cx="5328282" cy="394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48"/>
              </a:lnSpc>
            </a:pPr>
            <a:r>
              <a:rPr lang="en-US" sz="2274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Attività su richiesta di altri enti di PG: interventi tecnici specialistici svolti da Arpa a supporto di indagini di diversi organismi (Guardia di Finanza, Carabinieri, ecc.), che riconoscono all’Agenzia specifiche competenze tecnico-scientifiche.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28688" y="2273491"/>
            <a:ext cx="11481707" cy="6458460"/>
          </a:xfrm>
          <a:custGeom>
            <a:avLst/>
            <a:gdLst/>
            <a:ahLst/>
            <a:cxnLst/>
            <a:rect l="l" t="t" r="r" b="b"/>
            <a:pathLst>
              <a:path w="11481707" h="6458460">
                <a:moveTo>
                  <a:pt x="0" y="0"/>
                </a:moveTo>
                <a:lnTo>
                  <a:pt x="11481706" y="0"/>
                </a:lnTo>
                <a:lnTo>
                  <a:pt x="11481706" y="6458460"/>
                </a:lnTo>
                <a:lnTo>
                  <a:pt x="0" y="645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1402" y="2364170"/>
            <a:ext cx="5276452" cy="614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62"/>
              </a:lnSpc>
              <a:spcBef>
                <a:spcPct val="0"/>
              </a:spcBef>
            </a:pPr>
            <a:r>
              <a:rPr lang="en-US" sz="2594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Pratiche di controllo nelle aziende soggette ad AUA, inclusi controlli straordinari e campionamenti. </a:t>
            </a:r>
          </a:p>
          <a:p>
            <a:pPr marL="0" lvl="0" indent="0" algn="l">
              <a:lnSpc>
                <a:spcPts val="4462"/>
              </a:lnSpc>
              <a:spcBef>
                <a:spcPct val="0"/>
              </a:spcBef>
            </a:pPr>
            <a:r>
              <a:rPr lang="en-US" sz="2594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Tali aziende richiedono maggiore attenzione ambientale poiché, a differenza delle realtà con AIA, dispongono di meno risorse e di un’organizzazione meno strutturata nella gestione delle criticità e degli adempimenti ambientali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0670" y="4600563"/>
            <a:ext cx="7731769" cy="115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8000" spc="-8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INOLTRE...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750" y="681038"/>
            <a:ext cx="16954500" cy="0"/>
          </a:xfrm>
          <a:prstGeom prst="line">
            <a:avLst/>
          </a:prstGeom>
          <a:ln w="28575" cap="rnd">
            <a:solidFill>
              <a:srgbClr val="F5F6F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66750" y="2402489"/>
            <a:ext cx="8791958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IL DECRETO ISPETTORI SNPA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6095" y="4045202"/>
            <a:ext cx="7805515" cy="482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2400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E’ stat</a:t>
            </a:r>
            <a:r>
              <a:rPr lang="en-US" sz="2400" strike="noStrike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o pubblicato, sulla </a:t>
            </a:r>
            <a:r>
              <a:rPr lang="en-US" sz="2400" b="1" strike="noStrike">
                <a:solidFill>
                  <a:srgbClr val="3C85C6"/>
                </a:solidFill>
                <a:latin typeface="Open Sans Bold"/>
                <a:ea typeface="Open Sans Bold"/>
                <a:cs typeface="Open Sans Bold"/>
                <a:sym typeface="Open Sans Bold"/>
                <a:hlinkClick r:id="rId2" tooltip="https://www.gazzettaufficiale.it/eli/gu/2024/12/06/286/sg/pdf"/>
              </a:rPr>
              <a:t>Gazzetta ufficiale del 6 dicembre 2024</a:t>
            </a:r>
            <a:r>
              <a:rPr lang="en-US" sz="2400" strike="noStrike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400" b="1" strike="noStrike">
                <a:solidFill>
                  <a:srgbClr val="3C85C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decreto del Presidente della Repubblica 04/09/2024 n. 186</a:t>
            </a:r>
            <a:r>
              <a:rPr lang="en-US" sz="2400" strike="noStrike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, il “</a:t>
            </a:r>
            <a:r>
              <a:rPr lang="en-US" sz="2400" i="1" strike="noStrike">
                <a:solidFill>
                  <a:srgbClr val="3C85C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Regolamento concernente disposizioni sul personale ispettivo del Sistema nazionale a rete per la protezione dell’ambiente (SNPA) ai sensi dell’articolo 14, comma 1, della legge 28 giugno 2016, n. 132</a:t>
            </a:r>
            <a:r>
              <a:rPr lang="en-US" sz="2400" strike="noStrike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”.</a:t>
            </a:r>
          </a:p>
          <a:p>
            <a:pPr marL="0" lvl="0" indent="0" algn="l">
              <a:lnSpc>
                <a:spcPts val="3840"/>
              </a:lnSpc>
            </a:pPr>
            <a:r>
              <a:rPr lang="en-US" sz="2400" b="1" strike="noStrike">
                <a:solidFill>
                  <a:srgbClr val="3C85C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 decreto è entrato in vigore a partire dal 21 dicembre 2024.</a:t>
            </a:r>
          </a:p>
          <a:p>
            <a:pPr marL="0" lvl="0" indent="0" algn="l">
              <a:lnSpc>
                <a:spcPts val="3840"/>
              </a:lnSpc>
            </a:pPr>
            <a:endParaRPr lang="en-US" sz="2400" b="1" strike="noStrike">
              <a:solidFill>
                <a:srgbClr val="3C85C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3450270"/>
            <a:ext cx="7986059" cy="603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6"/>
              </a:lnSpc>
            </a:pPr>
            <a:r>
              <a:rPr lang="en-US" sz="2400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Il regolament</a:t>
            </a:r>
            <a:r>
              <a:rPr lang="en-US" sz="2400" strike="noStrike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o definisce i criteri con cui le Agenzie per l’ambiente possono individuare il proprio personale ispettivo, fornendo un contributo, già sviluppato nel corso degli anni, con numeri importanti in termini di interventi e accertamenti svolti quotidianamente.</a:t>
            </a:r>
          </a:p>
          <a:p>
            <a:pPr marL="0" lvl="0" indent="0" algn="l">
              <a:lnSpc>
                <a:spcPts val="3696"/>
              </a:lnSpc>
            </a:pPr>
            <a:endParaRPr lang="en-US" sz="2400" strike="noStrike">
              <a:solidFill>
                <a:srgbClr val="3C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696"/>
              </a:lnSpc>
            </a:pPr>
            <a:r>
              <a:rPr lang="en-US" sz="2400" strike="noStrike">
                <a:solidFill>
                  <a:srgbClr val="3C85C6"/>
                </a:solidFill>
                <a:latin typeface="Open Sans"/>
                <a:ea typeface="Open Sans"/>
                <a:cs typeface="Open Sans"/>
                <a:sym typeface="Open Sans"/>
              </a:rPr>
              <a:t>In ARPA FVG le Strutture afferenti alla SOC Pressioni sull’ambiente svolgono le attività ispettive sul territorio regionale attraverso ispezioni, rilievi in campo, campionamenti delle diverse matrici ambientali, redazione dei relativi rapporti o relazioni e applicazione di eventuali procedimenti sanzionatori.</a:t>
            </a:r>
          </a:p>
          <a:p>
            <a:pPr marL="0" lvl="0" indent="0" algn="l">
              <a:lnSpc>
                <a:spcPts val="3696"/>
              </a:lnSpc>
            </a:pPr>
            <a:endParaRPr lang="en-US" sz="2400" strike="noStrike">
              <a:solidFill>
                <a:srgbClr val="3C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07294"/>
            <a:ext cx="6886575" cy="2908936"/>
            <a:chOff x="0" y="0"/>
            <a:chExt cx="9182100" cy="387858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182100" cy="110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39"/>
                </a:lnSpc>
                <a:spcBef>
                  <a:spcPct val="0"/>
                </a:spcBef>
              </a:pPr>
              <a:r>
                <a:rPr lang="en-US" sz="2699" b="1" u="none" strike="noStrike" spc="134">
                  <a:solidFill>
                    <a:srgbClr val="40739E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ECOSISTEMA INFORMATIVO PER I CONTROLLI AMBIENTALI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1580"/>
              <a:ext cx="9182100" cy="2667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24"/>
                </a:lnSpc>
                <a:spcBef>
                  <a:spcPct val="0"/>
                </a:spcBef>
              </a:pP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Database Unico Ambientale (DUA)</a:t>
              </a:r>
            </a:p>
            <a:p>
              <a:pPr marL="0" lvl="0" indent="0" algn="l">
                <a:lnSpc>
                  <a:spcPts val="4124"/>
                </a:lnSpc>
                <a:spcBef>
                  <a:spcPct val="0"/>
                </a:spcBef>
              </a:pP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GIS AUA –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geolocalizzazione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autorizzazioni</a:t>
              </a:r>
              <a:endParaRPr lang="en-US" sz="2499" u="none" strike="noStrike" dirty="0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>
                <a:lnSpc>
                  <a:spcPts val="4124"/>
                </a:lnSpc>
                <a:spcBef>
                  <a:spcPct val="0"/>
                </a:spcBef>
              </a:pP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AGILE-FVG –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gestione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procedimenti</a:t>
              </a:r>
              <a:endParaRPr lang="en-US" sz="2499" u="none" strike="noStrike" dirty="0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>
                <a:lnSpc>
                  <a:spcPts val="4124"/>
                </a:lnSpc>
                <a:spcBef>
                  <a:spcPct val="0"/>
                </a:spcBef>
              </a:pP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GISA Ambiente –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ispezioni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monitoraggi</a:t>
              </a:r>
              <a:endParaRPr lang="en-US" sz="2499" u="none" strike="noStrike" dirty="0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81670" y="8872944"/>
            <a:ext cx="850284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b="1" spc="139" dirty="0">
                <a:solidFill>
                  <a:srgbClr val="40739E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INTEROPERABILITÀ E PRINCIPIO “ONCE ONLY”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25525" y="1425015"/>
            <a:ext cx="10387384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LA TRASFORMAZIONE DIGITALE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10763"/>
            <a:ext cx="15919544" cy="151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4"/>
              </a:lnSpc>
              <a:spcBef>
                <a:spcPct val="0"/>
              </a:spcBef>
            </a:pPr>
            <a:r>
              <a:rPr lang="en-US" sz="2499" u="none" strike="noStrike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rPr>
              <a:t>La digitalizzazione è il pilastro tecnologico che abilita e sostiene la semplificazione. è fondamentale investire nello sviluppo di un ecosistema di strumenti informatici integrati, essenziali per attuare pienamente i principi della nuova normativa, in particolare quello del "once only". 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23108" y="4545709"/>
            <a:ext cx="8115300" cy="4663802"/>
            <a:chOff x="0" y="-9525"/>
            <a:chExt cx="10820400" cy="621840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1082040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39"/>
                </a:lnSpc>
                <a:spcBef>
                  <a:spcPct val="0"/>
                </a:spcBef>
              </a:pPr>
              <a:r>
                <a:rPr lang="en-US" sz="2699" b="1" spc="134">
                  <a:solidFill>
                    <a:srgbClr val="40739E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I PROSSIMI OBIETTIVI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5480"/>
              <a:ext cx="10820400" cy="5543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6" lvl="1" indent="-269873" algn="l">
                <a:lnSpc>
                  <a:spcPts val="412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Complet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are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l’interoperabilità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dei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sistemi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informativi</a:t>
              </a:r>
              <a:endParaRPr lang="en-US" sz="2499" u="none" strike="noStrike" dirty="0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39746" lvl="1" indent="-269873" algn="l">
                <a:lnSpc>
                  <a:spcPts val="412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Continuo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miglioramento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della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standardizzazione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dei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criteri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di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rischio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livello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nazionale</a:t>
              </a:r>
              <a:endParaRPr lang="en-US" sz="2499" u="none" strike="noStrike" dirty="0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39746" lvl="1" indent="-269873" algn="l">
                <a:lnSpc>
                  <a:spcPts val="412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Rafforzare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formazione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digitale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competenze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ispettive</a:t>
              </a:r>
              <a:endParaRPr lang="en-US" sz="2499" u="none" strike="noStrike" dirty="0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39746" lvl="1" indent="-269873" algn="l">
                <a:lnSpc>
                  <a:spcPts val="412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Promuovere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e </a:t>
              </a:r>
              <a:r>
                <a:rPr lang="en-US" sz="2499" u="none" strike="noStrike" dirty="0" err="1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condivire</a:t>
              </a:r>
              <a:r>
                <a:rPr lang="en-US" sz="2499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 il </a:t>
              </a:r>
              <a:r>
                <a:rPr lang="en-US" sz="2499" i="1" u="none" strike="noStrike" dirty="0">
                  <a:solidFill>
                    <a:srgbClr val="015DA7"/>
                  </a:solidFill>
                  <a:latin typeface="Open Sans"/>
                  <a:ea typeface="Open Sans"/>
                  <a:cs typeface="Open Sans"/>
                  <a:sym typeface="Open Sans"/>
                </a:rPr>
                <a:t>modus operandi</a:t>
              </a:r>
            </a:p>
            <a:p>
              <a:pPr marL="0" lvl="0" indent="0" algn="l">
                <a:lnSpc>
                  <a:spcPts val="4124"/>
                </a:lnSpc>
                <a:spcBef>
                  <a:spcPct val="0"/>
                </a:spcBef>
              </a:pPr>
              <a:endParaRPr lang="en-US" sz="2499" u="none" strike="noStrike" dirty="0">
                <a:solidFill>
                  <a:srgbClr val="015D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7771" y="5904585"/>
            <a:ext cx="6886575" cy="2809876"/>
            <a:chOff x="0" y="0"/>
            <a:chExt cx="9182100" cy="374650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182100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79"/>
                </a:lnSpc>
                <a:spcBef>
                  <a:spcPct val="0"/>
                </a:spcBef>
              </a:pPr>
              <a:r>
                <a:rPr lang="en-US" sz="2400" b="1" spc="120">
                  <a:solidFill>
                    <a:srgbClr val="F5F6FA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VANTAGGI PER LE IMPRESE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79500"/>
              <a:ext cx="9182100" cy="2667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24"/>
                </a:lnSpc>
                <a:spcBef>
                  <a:spcPct val="0"/>
                </a:spcBef>
              </a:pP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Minori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oneri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amministrativi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maggiore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prevedibilità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nei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controlli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consentiranno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alle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imprese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di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operare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con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maggiore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efficienza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meno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preoccupazioni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burocratiche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39338" y="5897441"/>
            <a:ext cx="7319962" cy="3396963"/>
            <a:chOff x="0" y="-9525"/>
            <a:chExt cx="9759950" cy="4529283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9759950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79"/>
                </a:lnSpc>
                <a:spcBef>
                  <a:spcPct val="0"/>
                </a:spcBef>
              </a:pPr>
              <a:r>
                <a:rPr lang="en-US" sz="2400" b="1" spc="120">
                  <a:solidFill>
                    <a:srgbClr val="F5F6FA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SFIDE FUTURE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79500"/>
              <a:ext cx="9759950" cy="3440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24"/>
                </a:lnSpc>
                <a:spcBef>
                  <a:spcPct val="0"/>
                </a:spcBef>
              </a:pP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Completare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migliorare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l'interoperabilità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 la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standardizzazione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criteri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di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rischio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livello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nazionale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rappresentano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sfide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cruciali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per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garantire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un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sistema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di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controlli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ambientali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più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efficiente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99" u="none" strike="noStrike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collaborativo</a:t>
              </a:r>
              <a:r>
                <a:rPr lang="en-US" sz="2499" u="none" strike="noStrik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905375" y="1362562"/>
            <a:ext cx="8477250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FFFFFF"/>
                </a:solidFill>
                <a:latin typeface="Antique Olive"/>
                <a:ea typeface="Antique Olive"/>
                <a:cs typeface="Antique Olive"/>
                <a:sym typeface="Antique Olive"/>
              </a:rPr>
              <a:t>BENEFICI E SFIDE FUTURE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11737" y="2409626"/>
            <a:ext cx="12850763" cy="254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4"/>
              </a:lnSpc>
              <a:spcBef>
                <a:spcPct val="0"/>
              </a:spcBef>
            </a:pP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L'adozione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di un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approccio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basato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sul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rischio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non è un semplice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esercizio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metodologico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ma produce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impatti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concreti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nuove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opportunità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strategiche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per la governance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ambientale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lo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sviluppo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economico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della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regione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La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transizione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da un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controllo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reattivo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indifferenziato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 uno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proattivo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mirato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genera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benefici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tangibili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sia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per le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imprese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per la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Pubblica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99" u="none" strike="noStrik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Amministrazione</a:t>
            </a:r>
            <a:r>
              <a:rPr lang="en-US" sz="2499" u="none" strike="noStrik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44862" y="6668123"/>
            <a:ext cx="5385631" cy="159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79"/>
              </a:lnSpc>
              <a:spcBef>
                <a:spcPct val="0"/>
              </a:spcBef>
            </a:pPr>
            <a:r>
              <a:rPr lang="en-US" sz="11199" spc="-111">
                <a:solidFill>
                  <a:srgbClr val="F5F6FA"/>
                </a:solidFill>
                <a:latin typeface="Antique Olive"/>
                <a:ea typeface="Antique Olive"/>
                <a:cs typeface="Antique Olive"/>
                <a:sym typeface="Antique Olive"/>
              </a:rPr>
              <a:t>grazie</a:t>
            </a:r>
          </a:p>
        </p:txBody>
      </p:sp>
      <p:sp>
        <p:nvSpPr>
          <p:cNvPr id="3" name="Freeform 3"/>
          <p:cNvSpPr/>
          <p:nvPr/>
        </p:nvSpPr>
        <p:spPr>
          <a:xfrm>
            <a:off x="-1676400" y="6934200"/>
            <a:ext cx="3352800" cy="3352800"/>
          </a:xfrm>
          <a:custGeom>
            <a:avLst/>
            <a:gdLst/>
            <a:ahLst/>
            <a:cxnLst/>
            <a:rect l="l" t="t" r="r" b="b"/>
            <a:pathLst>
              <a:path w="3352800" h="3352800">
                <a:moveTo>
                  <a:pt x="0" y="0"/>
                </a:moveTo>
                <a:lnTo>
                  <a:pt x="3352800" y="0"/>
                </a:lnTo>
                <a:lnTo>
                  <a:pt x="3352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01431" y="2697876"/>
            <a:ext cx="12744295" cy="19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spc="184">
                <a:solidFill>
                  <a:srgbClr val="F5F6FA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UN CONTROLLO BEN FATTO NON È SOLO SANZIONE, È COSTRUZIONE DI FIDUCIA E RESPONSABILITÀ CONDIVISA.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223027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25518" y="5337063"/>
            <a:ext cx="4214944" cy="239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2"/>
              </a:lnSpc>
              <a:spcBef>
                <a:spcPct val="0"/>
              </a:spcBef>
            </a:pPr>
            <a:r>
              <a:rPr lang="en-US" sz="2699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MAGGIORE CONSAPEVOLEZZA DEL LEGAME AMBIENTE-CLIMA-SALUTE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365" y="2051932"/>
            <a:ext cx="6509445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I BISOGNI EMERGENTI</a:t>
            </a:r>
          </a:p>
        </p:txBody>
      </p:sp>
      <p:sp>
        <p:nvSpPr>
          <p:cNvPr id="5" name="Freeform 5"/>
          <p:cNvSpPr/>
          <p:nvPr/>
        </p:nvSpPr>
        <p:spPr>
          <a:xfrm>
            <a:off x="10604725" y="2419811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372354" y="3838646"/>
            <a:ext cx="3252754" cy="178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2"/>
              </a:lnSpc>
              <a:spcBef>
                <a:spcPct val="0"/>
              </a:spcBef>
            </a:pPr>
            <a:r>
              <a:rPr lang="en-US" sz="2699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DATI AFFIDABILI, ACCESSIBILI E UTILI </a:t>
            </a:r>
          </a:p>
        </p:txBody>
      </p:sp>
      <p:sp>
        <p:nvSpPr>
          <p:cNvPr id="7" name="Freeform 7"/>
          <p:cNvSpPr/>
          <p:nvPr/>
        </p:nvSpPr>
        <p:spPr>
          <a:xfrm>
            <a:off x="5816712" y="3233056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3" y="0"/>
                </a:lnTo>
                <a:lnTo>
                  <a:pt x="4788013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292664" y="4219017"/>
            <a:ext cx="3836109" cy="239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2"/>
              </a:lnSpc>
              <a:spcBef>
                <a:spcPct val="0"/>
              </a:spcBef>
            </a:pPr>
            <a:r>
              <a:rPr lang="en-US" sz="2699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AUMENTO DELLE VULNERABILITÀ SOCIALI E TERRITORIALI 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2969" y="1066800"/>
            <a:ext cx="11091171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UNA RESPONSABILITÀ CONDIVISA</a:t>
            </a:r>
          </a:p>
        </p:txBody>
      </p:sp>
      <p:sp>
        <p:nvSpPr>
          <p:cNvPr id="3" name="Freeform 3"/>
          <p:cNvSpPr/>
          <p:nvPr/>
        </p:nvSpPr>
        <p:spPr>
          <a:xfrm>
            <a:off x="11022714" y="2564991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14269" y="2830297"/>
            <a:ext cx="4257399" cy="4257399"/>
          </a:xfrm>
          <a:custGeom>
            <a:avLst/>
            <a:gdLst/>
            <a:ahLst/>
            <a:cxnLst/>
            <a:rect l="l" t="t" r="r" b="b"/>
            <a:pathLst>
              <a:path w="4257399" h="4257399">
                <a:moveTo>
                  <a:pt x="0" y="0"/>
                </a:moveTo>
                <a:lnTo>
                  <a:pt x="4257399" y="0"/>
                </a:lnTo>
                <a:lnTo>
                  <a:pt x="4257399" y="4257399"/>
                </a:lnTo>
                <a:lnTo>
                  <a:pt x="0" y="42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48" y="3753543"/>
            <a:ext cx="4244898" cy="24109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89957" y="7587806"/>
            <a:ext cx="13508086" cy="165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4"/>
              </a:lnSpc>
            </a:pPr>
            <a:r>
              <a:rPr lang="en-US" sz="2699" spc="205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UN PROCESSO CONTINUO CHE INTEGRA COMPETENZE TECNICHE, </a:t>
            </a:r>
            <a:r>
              <a:rPr lang="en-US" sz="2699" b="1" spc="205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RESPONSABILITÀ ISTITUZIONALI</a:t>
            </a:r>
            <a:r>
              <a:rPr lang="en-US" sz="2699" spc="205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, CONSAPEVOLEZZA E </a:t>
            </a:r>
            <a:r>
              <a:rPr lang="en-US" sz="2699" b="1" spc="205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RESPONSABILITÀ COLLETTIVA</a:t>
            </a:r>
            <a:r>
              <a:rPr lang="en-US" sz="2699" spc="205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33554" y="4389781"/>
            <a:ext cx="3818831" cy="56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2"/>
              </a:lnSpc>
              <a:spcBef>
                <a:spcPct val="0"/>
              </a:spcBef>
            </a:pPr>
            <a:r>
              <a:rPr lang="en-US" sz="2699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TUTELARE L’AMBIENTE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41142" y="3743814"/>
            <a:ext cx="4151156" cy="178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2"/>
              </a:lnSpc>
              <a:spcBef>
                <a:spcPct val="0"/>
              </a:spcBef>
            </a:pPr>
            <a:r>
              <a:rPr lang="en-US" sz="2699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PREVENIRE, VALUTARE, ACCOMPAGNARE E CONTROLLARE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7664" y="3486622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3" y="0"/>
                </a:lnTo>
                <a:lnTo>
                  <a:pt x="4788013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38758" y="3496664"/>
            <a:ext cx="4788012" cy="4788012"/>
          </a:xfrm>
          <a:custGeom>
            <a:avLst/>
            <a:gdLst/>
            <a:ahLst/>
            <a:cxnLst/>
            <a:rect l="l" t="t" r="r" b="b"/>
            <a:pathLst>
              <a:path w="4788012" h="4788012">
                <a:moveTo>
                  <a:pt x="0" y="0"/>
                </a:moveTo>
                <a:lnTo>
                  <a:pt x="4788012" y="0"/>
                </a:lnTo>
                <a:lnTo>
                  <a:pt x="4788012" y="4788012"/>
                </a:lnTo>
                <a:lnTo>
                  <a:pt x="0" y="4788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477" y="4127329"/>
            <a:ext cx="4387736" cy="24920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444946" y="27898"/>
            <a:ext cx="7398107" cy="3836425"/>
          </a:xfrm>
          <a:custGeom>
            <a:avLst/>
            <a:gdLst/>
            <a:ahLst/>
            <a:cxnLst/>
            <a:rect l="l" t="t" r="r" b="b"/>
            <a:pathLst>
              <a:path w="7398107" h="3836425">
                <a:moveTo>
                  <a:pt x="0" y="0"/>
                </a:moveTo>
                <a:lnTo>
                  <a:pt x="7398108" y="0"/>
                </a:lnTo>
                <a:lnTo>
                  <a:pt x="7398108" y="3836426"/>
                </a:lnTo>
                <a:lnTo>
                  <a:pt x="0" y="38364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9083" b="-9124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68958" y="4538851"/>
            <a:ext cx="3975988" cy="208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3"/>
              </a:lnSpc>
              <a:spcBef>
                <a:spcPct val="0"/>
              </a:spcBef>
            </a:pPr>
            <a:r>
              <a:rPr lang="en-US" sz="23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RENDERE DISPONIBILE UN MAGGIOR NUMERO DI DATI E MIGLIORARNE LE MODALITÀ DI UTILIZZO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68392" y="7298171"/>
            <a:ext cx="5751215" cy="7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LA SFIDA EUROPEA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6181" y="9191625"/>
            <a:ext cx="17635637" cy="27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3474BB"/>
                </a:solidFill>
                <a:latin typeface="Open Sans"/>
                <a:ea typeface="Open Sans"/>
                <a:cs typeface="Open Sans"/>
                <a:sym typeface="Open Sans"/>
              </a:rPr>
              <a:t>COMUNICAZIONE DELLA COMMISSIONE AL PARLAMENTO EUROPEO, AL CONSIGLIO, AL COMITATO ECONOMICO E SOCIALE EUROPEO E AL COMITATO DELLE REGIONI Una strategia europea per i dati COM(2020) 66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33267" y="4905812"/>
            <a:ext cx="4398993" cy="155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61"/>
              </a:lnSpc>
              <a:spcBef>
                <a:spcPct val="0"/>
              </a:spcBef>
            </a:pPr>
            <a:r>
              <a:rPr lang="en-US" sz="2380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SVILUPPO DI SOCIETA’ PIÙ SANE, PIÙ PROSPERE E PIÙ SOSTENIBILI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137462"/>
            <a:ext cx="8718074" cy="7443766"/>
          </a:xfrm>
          <a:custGeom>
            <a:avLst/>
            <a:gdLst/>
            <a:ahLst/>
            <a:cxnLst/>
            <a:rect l="l" t="t" r="r" b="b"/>
            <a:pathLst>
              <a:path w="8718074" h="7443766">
                <a:moveTo>
                  <a:pt x="0" y="0"/>
                </a:moveTo>
                <a:lnTo>
                  <a:pt x="8718074" y="0"/>
                </a:lnTo>
                <a:lnTo>
                  <a:pt x="8718074" y="7443766"/>
                </a:lnTo>
                <a:lnTo>
                  <a:pt x="0" y="7443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" r="-1635" b="-57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75476" y="295747"/>
            <a:ext cx="6042925" cy="155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50"/>
              </a:lnSpc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SNPA: UN SISTEMA INTERCONNESSO</a:t>
            </a:r>
          </a:p>
        </p:txBody>
      </p:sp>
      <p:sp>
        <p:nvSpPr>
          <p:cNvPr id="4" name="Freeform 4"/>
          <p:cNvSpPr/>
          <p:nvPr/>
        </p:nvSpPr>
        <p:spPr>
          <a:xfrm>
            <a:off x="2135816" y="2994616"/>
            <a:ext cx="5729458" cy="5729458"/>
          </a:xfrm>
          <a:custGeom>
            <a:avLst/>
            <a:gdLst/>
            <a:ahLst/>
            <a:cxnLst/>
            <a:rect l="l" t="t" r="r" b="b"/>
            <a:pathLst>
              <a:path w="5729458" h="5729458">
                <a:moveTo>
                  <a:pt x="0" y="0"/>
                </a:moveTo>
                <a:lnTo>
                  <a:pt x="5729459" y="0"/>
                </a:lnTo>
                <a:lnTo>
                  <a:pt x="5729459" y="5729458"/>
                </a:lnTo>
                <a:lnTo>
                  <a:pt x="0" y="5729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16089" y="4136278"/>
            <a:ext cx="3768914" cy="336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7"/>
              </a:lnSpc>
            </a:pPr>
            <a:r>
              <a:rPr lang="en-US" sz="2847" u="none" strike="noStrike" spc="79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21 AGENZIE</a:t>
            </a:r>
          </a:p>
          <a:p>
            <a:pPr marL="0" lvl="0" indent="0" algn="ctr">
              <a:lnSpc>
                <a:spcPts val="3787"/>
              </a:lnSpc>
            </a:pPr>
            <a:r>
              <a:rPr lang="en-US" sz="2847" u="none" strike="noStrike" spc="79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+</a:t>
            </a:r>
          </a:p>
          <a:p>
            <a:pPr marL="0" lvl="0" indent="0" algn="ctr">
              <a:lnSpc>
                <a:spcPts val="3787"/>
              </a:lnSpc>
            </a:pPr>
            <a:r>
              <a:rPr lang="en-US" sz="2847" u="none" strike="noStrike" spc="79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ISPRA</a:t>
            </a:r>
          </a:p>
          <a:p>
            <a:pPr marL="0" lvl="0" indent="0" algn="ctr">
              <a:lnSpc>
                <a:spcPts val="3787"/>
              </a:lnSpc>
            </a:pPr>
            <a:endParaRPr lang="en-US" sz="2847" u="none" strike="noStrike" spc="79">
              <a:solidFill>
                <a:srgbClr val="045FA8"/>
              </a:solidFill>
              <a:latin typeface="Antique Olive"/>
              <a:ea typeface="Antique Olive"/>
              <a:cs typeface="Antique Olive"/>
              <a:sym typeface="Antique Olive"/>
            </a:endParaRPr>
          </a:p>
          <a:p>
            <a:pPr marL="0" lvl="0" indent="0" algn="ctr">
              <a:lnSpc>
                <a:spcPts val="3787"/>
              </a:lnSpc>
            </a:pPr>
            <a:r>
              <a:rPr lang="en-US" sz="2847" u="none" strike="noStrike" spc="79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200 SEDI</a:t>
            </a:r>
          </a:p>
          <a:p>
            <a:pPr marL="0" lvl="0" indent="0" algn="ctr">
              <a:lnSpc>
                <a:spcPts val="3787"/>
              </a:lnSpc>
            </a:pPr>
            <a:endParaRPr lang="en-US" sz="2847" u="none" strike="noStrike" spc="79">
              <a:solidFill>
                <a:srgbClr val="045FA8"/>
              </a:solidFill>
              <a:latin typeface="Antique Olive"/>
              <a:ea typeface="Antique Olive"/>
              <a:cs typeface="Antique Olive"/>
              <a:sym typeface="Antique Olive"/>
            </a:endParaRPr>
          </a:p>
          <a:p>
            <a:pPr marL="0" lvl="0" indent="0" algn="ctr">
              <a:lnSpc>
                <a:spcPts val="3787"/>
              </a:lnSpc>
            </a:pPr>
            <a:r>
              <a:rPr lang="en-US" sz="2847" u="none" strike="noStrike" spc="79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10.000 OPERATORI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6562" y="2593983"/>
            <a:ext cx="6633513" cy="264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1"/>
              </a:lnSpc>
            </a:pPr>
            <a:r>
              <a:rPr lang="en-US" sz="5000" u="none" strike="noStrike" spc="-50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I DATI SNPA:</a:t>
            </a:r>
          </a:p>
          <a:p>
            <a:pPr marL="0" lvl="0" indent="0" algn="l">
              <a:lnSpc>
                <a:spcPts val="6751"/>
              </a:lnSpc>
            </a:pPr>
            <a:r>
              <a:rPr lang="en-US" sz="5000" u="none" strike="noStrike" spc="-50">
                <a:solidFill>
                  <a:srgbClr val="015DA7"/>
                </a:solidFill>
                <a:latin typeface="Antique Olive"/>
                <a:ea typeface="Antique Olive"/>
                <a:cs typeface="Antique Olive"/>
                <a:sym typeface="Antique Olive"/>
              </a:rPr>
              <a:t>DALLA CONOSCENZA ALL’AZIONE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21" y="167646"/>
            <a:ext cx="10332649" cy="103326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81765" y="2168327"/>
            <a:ext cx="9406235" cy="7318051"/>
          </a:xfrm>
          <a:custGeom>
            <a:avLst/>
            <a:gdLst/>
            <a:ahLst/>
            <a:cxnLst/>
            <a:rect l="l" t="t" r="r" b="b"/>
            <a:pathLst>
              <a:path w="9406235" h="7318051">
                <a:moveTo>
                  <a:pt x="0" y="0"/>
                </a:moveTo>
                <a:lnTo>
                  <a:pt x="9406235" y="0"/>
                </a:lnTo>
                <a:lnTo>
                  <a:pt x="9406235" y="7318051"/>
                </a:lnTo>
                <a:lnTo>
                  <a:pt x="0" y="7318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89" r="-1248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400597" y="885825"/>
            <a:ext cx="7272139" cy="90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1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LE PAROLE DEL SISTEMA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673" y="2733497"/>
            <a:ext cx="3530501" cy="53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1"/>
              </a:lnSpc>
              <a:spcBef>
                <a:spcPct val="0"/>
              </a:spcBef>
            </a:pPr>
            <a:r>
              <a:rPr lang="en-US" sz="25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AZIONE CONOSCITIVA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42950" y="3585880"/>
            <a:ext cx="2777050" cy="527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591"/>
              </a:lnSpc>
              <a:spcBef>
                <a:spcPct val="0"/>
              </a:spcBef>
            </a:pPr>
            <a:r>
              <a:rPr lang="en-US" sz="2564" b="1" u="none" strike="noStrike" dirty="0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OMOGENEITÀ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673" y="4611789"/>
            <a:ext cx="3753148" cy="53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1"/>
              </a:lnSpc>
              <a:spcBef>
                <a:spcPct val="0"/>
              </a:spcBef>
            </a:pPr>
            <a:r>
              <a:rPr lang="en-US" sz="25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CONTROLLO PUBBLICO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15366" y="5915954"/>
            <a:ext cx="3867349" cy="53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1"/>
              </a:lnSpc>
              <a:spcBef>
                <a:spcPct val="0"/>
              </a:spcBef>
            </a:pPr>
            <a:r>
              <a:rPr lang="en-US" sz="25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SUPPORTO ALLE POLICY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3447" y="7390640"/>
            <a:ext cx="7372747" cy="53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1"/>
              </a:lnSpc>
              <a:spcBef>
                <a:spcPct val="0"/>
              </a:spcBef>
            </a:pPr>
            <a:r>
              <a:rPr lang="en-US" sz="25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AMBIENTE A TUTELA DELLA SALUTE PUBBLICA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67188"/>
            <a:ext cx="18288000" cy="419812"/>
            <a:chOff x="0" y="0"/>
            <a:chExt cx="4816593" cy="110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0568"/>
            </a:xfrm>
            <a:custGeom>
              <a:avLst/>
              <a:gdLst/>
              <a:ahLst/>
              <a:cxnLst/>
              <a:rect l="l" t="t" r="r" b="b"/>
              <a:pathLst>
                <a:path w="4816592" h="110568">
                  <a:moveTo>
                    <a:pt x="0" y="0"/>
                  </a:moveTo>
                  <a:lnTo>
                    <a:pt x="4816592" y="0"/>
                  </a:lnTo>
                  <a:lnTo>
                    <a:pt x="4816592" y="110568"/>
                  </a:lnTo>
                  <a:lnTo>
                    <a:pt x="0" y="110568"/>
                  </a:lnTo>
                  <a:close/>
                </a:path>
              </a:pathLst>
            </a:custGeom>
            <a:solidFill>
              <a:srgbClr val="58709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4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7898"/>
            <a:ext cx="3481670" cy="1359016"/>
          </a:xfrm>
          <a:custGeom>
            <a:avLst/>
            <a:gdLst/>
            <a:ahLst/>
            <a:cxnLst/>
            <a:rect l="l" t="t" r="r" b="b"/>
            <a:pathLst>
              <a:path w="3481670" h="1359016">
                <a:moveTo>
                  <a:pt x="0" y="0"/>
                </a:moveTo>
                <a:lnTo>
                  <a:pt x="3481670" y="0"/>
                </a:lnTo>
                <a:lnTo>
                  <a:pt x="3481670" y="1359017"/>
                </a:lnTo>
                <a:lnTo>
                  <a:pt x="0" y="1359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56764" y="0"/>
            <a:ext cx="2731236" cy="1705478"/>
          </a:xfrm>
          <a:custGeom>
            <a:avLst/>
            <a:gdLst/>
            <a:ahLst/>
            <a:cxnLst/>
            <a:rect l="l" t="t" r="r" b="b"/>
            <a:pathLst>
              <a:path w="2731236" h="1705478">
                <a:moveTo>
                  <a:pt x="0" y="0"/>
                </a:moveTo>
                <a:lnTo>
                  <a:pt x="2731236" y="0"/>
                </a:lnTo>
                <a:lnTo>
                  <a:pt x="2731236" y="1705478"/>
                </a:lnTo>
                <a:lnTo>
                  <a:pt x="0" y="170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00382" y="2548835"/>
            <a:ext cx="5087852" cy="3913732"/>
          </a:xfrm>
          <a:custGeom>
            <a:avLst/>
            <a:gdLst/>
            <a:ahLst/>
            <a:cxnLst/>
            <a:rect l="l" t="t" r="r" b="b"/>
            <a:pathLst>
              <a:path w="5087852" h="3913732">
                <a:moveTo>
                  <a:pt x="0" y="0"/>
                </a:moveTo>
                <a:lnTo>
                  <a:pt x="5087852" y="0"/>
                </a:lnTo>
                <a:lnTo>
                  <a:pt x="5087852" y="3913732"/>
                </a:lnTo>
                <a:lnTo>
                  <a:pt x="0" y="391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74352" y="3691434"/>
            <a:ext cx="3871760" cy="5162346"/>
          </a:xfrm>
          <a:custGeom>
            <a:avLst/>
            <a:gdLst/>
            <a:ahLst/>
            <a:cxnLst/>
            <a:rect l="l" t="t" r="r" b="b"/>
            <a:pathLst>
              <a:path w="3871760" h="5162346">
                <a:moveTo>
                  <a:pt x="0" y="0"/>
                </a:moveTo>
                <a:lnTo>
                  <a:pt x="3871759" y="0"/>
                </a:lnTo>
                <a:lnTo>
                  <a:pt x="3871759" y="5162346"/>
                </a:lnTo>
                <a:lnTo>
                  <a:pt x="0" y="516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5552065"/>
            <a:ext cx="4390822" cy="3301715"/>
          </a:xfrm>
          <a:custGeom>
            <a:avLst/>
            <a:gdLst/>
            <a:ahLst/>
            <a:cxnLst/>
            <a:rect l="l" t="t" r="r" b="b"/>
            <a:pathLst>
              <a:path w="4390822" h="3301715">
                <a:moveTo>
                  <a:pt x="0" y="0"/>
                </a:moveTo>
                <a:lnTo>
                  <a:pt x="4390822" y="0"/>
                </a:lnTo>
                <a:lnTo>
                  <a:pt x="4390822" y="3301715"/>
                </a:lnTo>
                <a:lnTo>
                  <a:pt x="0" y="3301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400597" y="885825"/>
            <a:ext cx="5993210" cy="90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01"/>
              </a:lnSpc>
              <a:spcBef>
                <a:spcPct val="0"/>
              </a:spcBef>
            </a:pPr>
            <a:r>
              <a:rPr lang="en-US" sz="5000" u="none" strike="noStrike" spc="-50">
                <a:solidFill>
                  <a:srgbClr val="045FA8"/>
                </a:solidFill>
                <a:latin typeface="Antique Olive"/>
                <a:ea typeface="Antique Olive"/>
                <a:cs typeface="Antique Olive"/>
                <a:sym typeface="Antique Olive"/>
              </a:rPr>
              <a:t>LE NOSTRE PAROLE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0400" y="2192492"/>
            <a:ext cx="1905000" cy="594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128"/>
              </a:lnSpc>
              <a:spcBef>
                <a:spcPct val="0"/>
              </a:spcBef>
            </a:pPr>
            <a:r>
              <a:rPr lang="en-US" sz="2864" b="1" dirty="0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4044" y="3529509"/>
            <a:ext cx="2703810" cy="59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8"/>
              </a:lnSpc>
              <a:spcBef>
                <a:spcPct val="0"/>
              </a:spcBef>
            </a:pPr>
            <a:r>
              <a:rPr lang="en-US" sz="28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QUOTIDIANITÀ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88415" y="6674779"/>
            <a:ext cx="2165548" cy="59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8"/>
              </a:lnSpc>
              <a:spcBef>
                <a:spcPct val="0"/>
              </a:spcBef>
            </a:pPr>
            <a:r>
              <a:rPr lang="en-US" sz="28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TERRITORIO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90806" y="7959419"/>
            <a:ext cx="2500015" cy="59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8"/>
              </a:lnSpc>
              <a:spcBef>
                <a:spcPct val="0"/>
              </a:spcBef>
            </a:pPr>
            <a:r>
              <a:rPr lang="en-US" sz="28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CONOSCENZA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28378" y="2386910"/>
            <a:ext cx="4291112" cy="59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8"/>
              </a:lnSpc>
              <a:spcBef>
                <a:spcPct val="0"/>
              </a:spcBef>
            </a:pPr>
            <a:r>
              <a:rPr lang="en-US" sz="2864" b="1" u="none" strike="noStrike">
                <a:solidFill>
                  <a:srgbClr val="3474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APPROCCIO INTEGRATO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1370</Words>
  <Application>Microsoft Office PowerPoint</Application>
  <PresentationFormat>Personalizzato</PresentationFormat>
  <Paragraphs>203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8" baseType="lpstr">
      <vt:lpstr>Antique Olive Bold</vt:lpstr>
      <vt:lpstr>Arial</vt:lpstr>
      <vt:lpstr>Calibri</vt:lpstr>
      <vt:lpstr>Antique Olive</vt:lpstr>
      <vt:lpstr>Open Sans</vt:lpstr>
      <vt:lpstr>Open Sans Bold</vt:lpstr>
      <vt:lpstr>Open Sans Italics</vt:lpstr>
      <vt:lpstr>TT Interphases</vt:lpstr>
      <vt:lpstr>TT Interphases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Lutman convegno 25 novembre udine</dc:title>
  <dc:creator>Demartin Roberta</dc:creator>
  <dc:description>Presentazione - Il ruolo di ARPA FVG</dc:description>
  <cp:lastModifiedBy>Lutman Anna</cp:lastModifiedBy>
  <cp:revision>7</cp:revision>
  <dcterms:created xsi:type="dcterms:W3CDTF">2006-08-16T00:00:00Z</dcterms:created>
  <dcterms:modified xsi:type="dcterms:W3CDTF">2025-11-25T14:29:01Z</dcterms:modified>
  <dc:identifier>DAG48jyEcHc</dc:identifier>
</cp:coreProperties>
</file>