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5" r:id="rId3"/>
    <p:sldId id="267" r:id="rId4"/>
    <p:sldId id="276" r:id="rId5"/>
    <p:sldId id="268" r:id="rId6"/>
    <p:sldId id="269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74" r:id="rId16"/>
    <p:sldId id="271" r:id="rId17"/>
    <p:sldId id="272" r:id="rId18"/>
    <p:sldId id="275" r:id="rId19"/>
    <p:sldId id="277" r:id="rId2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5" d="100"/>
          <a:sy n="85" d="100"/>
        </p:scale>
        <p:origin x="52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ED167-FD45-4BB5-8DF9-F5D15B3EC61A}" type="datetimeFigureOut">
              <a:rPr lang="it-IT" smtClean="0"/>
              <a:t>25/11/2025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7C8F5-9CE4-42C7-8610-D78F274648F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3397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ED167-FD45-4BB5-8DF9-F5D15B3EC61A}" type="datetimeFigureOut">
              <a:rPr lang="it-IT" smtClean="0"/>
              <a:t>25/11/2025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7C8F5-9CE4-42C7-8610-D78F274648F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1382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ED167-FD45-4BB5-8DF9-F5D15B3EC61A}" type="datetimeFigureOut">
              <a:rPr lang="it-IT" smtClean="0"/>
              <a:t>25/11/2025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7C8F5-9CE4-42C7-8610-D78F274648F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4506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ED167-FD45-4BB5-8DF9-F5D15B3EC61A}" type="datetimeFigureOut">
              <a:rPr lang="it-IT" smtClean="0"/>
              <a:t>25/11/2025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7C8F5-9CE4-42C7-8610-D78F274648F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2687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ED167-FD45-4BB5-8DF9-F5D15B3EC61A}" type="datetimeFigureOut">
              <a:rPr lang="it-IT" smtClean="0"/>
              <a:t>25/11/2025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7C8F5-9CE4-42C7-8610-D78F274648F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5996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ED167-FD45-4BB5-8DF9-F5D15B3EC61A}" type="datetimeFigureOut">
              <a:rPr lang="it-IT" smtClean="0"/>
              <a:t>25/11/2025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7C8F5-9CE4-42C7-8610-D78F274648F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081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ED167-FD45-4BB5-8DF9-F5D15B3EC61A}" type="datetimeFigureOut">
              <a:rPr lang="it-IT" smtClean="0"/>
              <a:t>25/11/2025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7C8F5-9CE4-42C7-8610-D78F274648F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0424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ED167-FD45-4BB5-8DF9-F5D15B3EC61A}" type="datetimeFigureOut">
              <a:rPr lang="it-IT" smtClean="0"/>
              <a:t>25/11/2025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7C8F5-9CE4-42C7-8610-D78F274648F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0226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ED167-FD45-4BB5-8DF9-F5D15B3EC61A}" type="datetimeFigureOut">
              <a:rPr lang="it-IT" smtClean="0"/>
              <a:t>25/11/2025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7C8F5-9CE4-42C7-8610-D78F274648F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1872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ED167-FD45-4BB5-8DF9-F5D15B3EC61A}" type="datetimeFigureOut">
              <a:rPr lang="it-IT" smtClean="0"/>
              <a:t>25/11/2025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7C8F5-9CE4-42C7-8610-D78F274648F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5392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ED167-FD45-4BB5-8DF9-F5D15B3EC61A}" type="datetimeFigureOut">
              <a:rPr lang="it-IT" smtClean="0"/>
              <a:t>25/11/2025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7C8F5-9CE4-42C7-8610-D78F274648F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7403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ED167-FD45-4BB5-8DF9-F5D15B3EC61A}" type="datetimeFigureOut">
              <a:rPr lang="it-IT" smtClean="0"/>
              <a:t>25/11/2025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E7C8F5-9CE4-42C7-8610-D78F274648F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8972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604554" y="884034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it-IT" dirty="0"/>
              <a:t>Armonizzazione dei controlli</a:t>
            </a:r>
            <a:br>
              <a:rPr lang="it-IT" dirty="0"/>
            </a:br>
            <a:r>
              <a:rPr lang="it-IT" dirty="0"/>
              <a:t>e sistema </a:t>
            </a:r>
            <a:r>
              <a:rPr lang="it-IT" dirty="0" smtClean="0"/>
              <a:t>informatico</a:t>
            </a:r>
            <a:r>
              <a:rPr lang="it-IT" dirty="0"/>
              <a:t/>
            </a:r>
            <a:br>
              <a:rPr lang="it-IT" dirty="0"/>
            </a:br>
            <a:r>
              <a:rPr lang="it-IT" dirty="0"/>
              <a:t>l’esperienza del simulatore</a:t>
            </a:r>
            <a:endParaRPr lang="it-IT" sz="39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09247" y="3302791"/>
            <a:ext cx="9144000" cy="1655762"/>
          </a:xfrm>
        </p:spPr>
        <p:txBody>
          <a:bodyPr>
            <a:normAutofit/>
          </a:bodyPr>
          <a:lstStyle/>
          <a:p>
            <a:r>
              <a:rPr lang="it-IT" sz="1463" dirty="0"/>
              <a:t>dott. Ivan Poli</a:t>
            </a:r>
          </a:p>
          <a:p>
            <a:r>
              <a:rPr lang="it-IT" sz="1463" dirty="0"/>
              <a:t>Servizio Prevenzione, Sicurezza Alimentare e Sanità Pubblica Veterinaria</a:t>
            </a:r>
          </a:p>
          <a:p>
            <a:r>
              <a:rPr lang="it-IT" sz="1463" dirty="0"/>
              <a:t>Regione Autonoma Friuli Venezia Giulia</a:t>
            </a:r>
          </a:p>
        </p:txBody>
      </p:sp>
      <p:pic>
        <p:nvPicPr>
          <p:cNvPr id="6" name="Immagine 5" descr="Ritaglio schermat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326" y="4989712"/>
            <a:ext cx="2899842" cy="59849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2131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611" y="221201"/>
            <a:ext cx="11710777" cy="586798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ettangolo 4"/>
          <p:cNvSpPr/>
          <p:nvPr/>
        </p:nvSpPr>
        <p:spPr>
          <a:xfrm>
            <a:off x="598516" y="3143514"/>
            <a:ext cx="11521440" cy="216131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430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558" y="120803"/>
            <a:ext cx="12066442" cy="602030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ettangolo 4"/>
          <p:cNvSpPr/>
          <p:nvPr/>
        </p:nvSpPr>
        <p:spPr>
          <a:xfrm>
            <a:off x="606829" y="2061556"/>
            <a:ext cx="11585171" cy="23774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232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" y="245948"/>
            <a:ext cx="12100560" cy="593101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ettangolo 4"/>
          <p:cNvSpPr/>
          <p:nvPr/>
        </p:nvSpPr>
        <p:spPr>
          <a:xfrm>
            <a:off x="1005840" y="3084022"/>
            <a:ext cx="11105804" cy="13466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966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479" y="410895"/>
            <a:ext cx="12082790" cy="576606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1815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054" y="286748"/>
            <a:ext cx="12011891" cy="602517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3" name="Rettangolo 2"/>
          <p:cNvSpPr/>
          <p:nvPr/>
        </p:nvSpPr>
        <p:spPr>
          <a:xfrm>
            <a:off x="1628503" y="2525486"/>
            <a:ext cx="8142514" cy="6357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1628503" y="3435532"/>
            <a:ext cx="8142514" cy="6357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1628503" y="4149346"/>
            <a:ext cx="8142514" cy="6357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255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1350791"/>
              </p:ext>
            </p:extLst>
          </p:nvPr>
        </p:nvGraphicFramePr>
        <p:xfrm>
          <a:off x="838200" y="1865517"/>
          <a:ext cx="10515600" cy="1188720"/>
        </p:xfrm>
        <a:graphic>
          <a:graphicData uri="http://schemas.openxmlformats.org/drawingml/2006/table">
            <a:tbl>
              <a:tblPr/>
              <a:tblGrid>
                <a:gridCol w="2923903">
                  <a:extLst>
                    <a:ext uri="{9D8B030D-6E8A-4147-A177-3AD203B41FA5}">
                      <a16:colId xmlns:a16="http://schemas.microsoft.com/office/drawing/2014/main" val="919451023"/>
                    </a:ext>
                  </a:extLst>
                </a:gridCol>
                <a:gridCol w="7591697">
                  <a:extLst>
                    <a:ext uri="{9D8B030D-6E8A-4147-A177-3AD203B41FA5}">
                      <a16:colId xmlns:a16="http://schemas.microsoft.com/office/drawing/2014/main" val="154986755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it-IT" sz="2400" dirty="0"/>
                        <a:t>Reg CE 852/2004 - </a:t>
                      </a:r>
                      <a:r>
                        <a:rPr lang="it-IT" sz="2400" dirty="0" err="1"/>
                        <a:t>All</a:t>
                      </a:r>
                      <a:r>
                        <a:rPr lang="it-IT" sz="2400" dirty="0"/>
                        <a:t>. 2 . Capitolo II - punto 1 - lettera d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2400" dirty="0"/>
                        <a:t>Le finestre e le altre aperture che possono essere aperte verso l'esterno devono essere, se necessario, </a:t>
                      </a:r>
                      <a:r>
                        <a:rPr lang="it-IT" sz="2400" dirty="0">
                          <a:solidFill>
                            <a:srgbClr val="C00000"/>
                          </a:solidFill>
                        </a:rPr>
                        <a:t>munite di barriere </a:t>
                      </a:r>
                      <a:r>
                        <a:rPr lang="it-IT" sz="2400" dirty="0" err="1">
                          <a:solidFill>
                            <a:srgbClr val="C00000"/>
                          </a:solidFill>
                        </a:rPr>
                        <a:t>antinsetti</a:t>
                      </a:r>
                      <a:r>
                        <a:rPr lang="it-IT" sz="2400" dirty="0"/>
                        <a:t> facilmente amovibili per la pulizia.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4687929"/>
                  </a:ext>
                </a:extLst>
              </a:tr>
            </a:tbl>
          </a:graphicData>
        </a:graphic>
      </p:graphicFrame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5789268"/>
              </p:ext>
            </p:extLst>
          </p:nvPr>
        </p:nvGraphicFramePr>
        <p:xfrm>
          <a:off x="838201" y="3587932"/>
          <a:ext cx="10515600" cy="2255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61134">
                  <a:extLst>
                    <a:ext uri="{9D8B030D-6E8A-4147-A177-3AD203B41FA5}">
                      <a16:colId xmlns:a16="http://schemas.microsoft.com/office/drawing/2014/main" val="3314367099"/>
                    </a:ext>
                  </a:extLst>
                </a:gridCol>
                <a:gridCol w="4227233">
                  <a:extLst>
                    <a:ext uri="{9D8B030D-6E8A-4147-A177-3AD203B41FA5}">
                      <a16:colId xmlns:a16="http://schemas.microsoft.com/office/drawing/2014/main" val="3455737230"/>
                    </a:ext>
                  </a:extLst>
                </a:gridCol>
                <a:gridCol w="4227233">
                  <a:extLst>
                    <a:ext uri="{9D8B030D-6E8A-4147-A177-3AD203B41FA5}">
                      <a16:colId xmlns:a16="http://schemas.microsoft.com/office/drawing/2014/main" val="33260962"/>
                    </a:ext>
                  </a:extLst>
                </a:gridCol>
              </a:tblGrid>
              <a:tr h="75184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800" u="none" strike="noStrike" dirty="0">
                          <a:effectLst/>
                        </a:rPr>
                        <a:t>59</a:t>
                      </a:r>
                      <a:endParaRPr lang="it-IT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800" u="none" strike="noStrike" dirty="0">
                          <a:effectLst/>
                        </a:rPr>
                        <a:t>Prescrizione</a:t>
                      </a:r>
                      <a:endParaRPr lang="it-IT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86,7%</a:t>
                      </a:r>
                      <a:endParaRPr lang="it-IT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32337173"/>
                  </a:ext>
                </a:extLst>
              </a:tr>
              <a:tr h="75184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800" u="none" strike="noStrike" dirty="0">
                          <a:effectLst/>
                        </a:rPr>
                        <a:t>3</a:t>
                      </a:r>
                      <a:endParaRPr lang="it-IT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800" u="none" strike="noStrike" dirty="0">
                          <a:effectLst/>
                        </a:rPr>
                        <a:t>Sanzione</a:t>
                      </a:r>
                      <a:endParaRPr lang="it-IT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4,3%</a:t>
                      </a:r>
                      <a:endParaRPr lang="it-IT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4944694"/>
                  </a:ext>
                </a:extLst>
              </a:tr>
              <a:tr h="75184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800" u="none" strike="noStrike" dirty="0">
                          <a:effectLst/>
                        </a:rPr>
                        <a:t>1</a:t>
                      </a:r>
                      <a:endParaRPr lang="it-IT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800" u="none" strike="noStrike" dirty="0">
                          <a:effectLst/>
                        </a:rPr>
                        <a:t>Sanzione amministrativa</a:t>
                      </a:r>
                      <a:endParaRPr lang="it-IT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1,4%</a:t>
                      </a:r>
                      <a:endParaRPr lang="it-IT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3155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968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/>
              <a:t>Pulizia - </a:t>
            </a:r>
            <a:r>
              <a:rPr lang="it-IT" b="1" dirty="0" smtClean="0"/>
              <a:t>Requisiti</a:t>
            </a:r>
            <a:endParaRPr lang="it-IT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9691309"/>
              </p:ext>
            </p:extLst>
          </p:nvPr>
        </p:nvGraphicFramePr>
        <p:xfrm>
          <a:off x="977537" y="1690688"/>
          <a:ext cx="10515600" cy="1310640"/>
        </p:xfrm>
        <a:graphic>
          <a:graphicData uri="http://schemas.openxmlformats.org/drawingml/2006/table">
            <a:tbl>
              <a:tblPr/>
              <a:tblGrid>
                <a:gridCol w="2514600">
                  <a:extLst>
                    <a:ext uri="{9D8B030D-6E8A-4147-A177-3AD203B41FA5}">
                      <a16:colId xmlns:a16="http://schemas.microsoft.com/office/drawing/2014/main" val="2377335183"/>
                    </a:ext>
                  </a:extLst>
                </a:gridCol>
                <a:gridCol w="8001000">
                  <a:extLst>
                    <a:ext uri="{9D8B030D-6E8A-4147-A177-3AD203B41FA5}">
                      <a16:colId xmlns:a16="http://schemas.microsoft.com/office/drawing/2014/main" val="12999829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it-IT" sz="2000" dirty="0"/>
                        <a:t>Reg CE 852/2004 - </a:t>
                      </a:r>
                      <a:r>
                        <a:rPr lang="it-IT" sz="2000" dirty="0" err="1"/>
                        <a:t>All</a:t>
                      </a:r>
                      <a:r>
                        <a:rPr lang="it-IT" sz="2000" dirty="0"/>
                        <a:t>. 2 . Capitolo II - punto 1 - lettera f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dirty="0"/>
                        <a:t>Le superfici (comprese quelle delle attrezzature) nelle zone di manipolazione degli alimenti e, in particolare, quelli a contatto con questi ultimi </a:t>
                      </a:r>
                      <a:r>
                        <a:rPr lang="it-IT" sz="2000" dirty="0">
                          <a:solidFill>
                            <a:srgbClr val="C00000"/>
                          </a:solidFill>
                        </a:rPr>
                        <a:t>devono essere mantenute in buone condizioni </a:t>
                      </a:r>
                      <a:r>
                        <a:rPr lang="it-IT" sz="2000" dirty="0"/>
                        <a:t>ed essere facili da pulire e, se necessario, da disinfettare.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0746845"/>
                  </a:ext>
                </a:extLst>
              </a:tr>
            </a:tbl>
          </a:graphicData>
        </a:graphic>
      </p:graphicFrame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8285890"/>
              </p:ext>
            </p:extLst>
          </p:nvPr>
        </p:nvGraphicFramePr>
        <p:xfrm>
          <a:off x="1105989" y="3016251"/>
          <a:ext cx="10247811" cy="33299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08645">
                  <a:extLst>
                    <a:ext uri="{9D8B030D-6E8A-4147-A177-3AD203B41FA5}">
                      <a16:colId xmlns:a16="http://schemas.microsoft.com/office/drawing/2014/main" val="941533571"/>
                    </a:ext>
                  </a:extLst>
                </a:gridCol>
                <a:gridCol w="4119583">
                  <a:extLst>
                    <a:ext uri="{9D8B030D-6E8A-4147-A177-3AD203B41FA5}">
                      <a16:colId xmlns:a16="http://schemas.microsoft.com/office/drawing/2014/main" val="367628493"/>
                    </a:ext>
                  </a:extLst>
                </a:gridCol>
                <a:gridCol w="4119583">
                  <a:extLst>
                    <a:ext uri="{9D8B030D-6E8A-4147-A177-3AD203B41FA5}">
                      <a16:colId xmlns:a16="http://schemas.microsoft.com/office/drawing/2014/main" val="4005290779"/>
                    </a:ext>
                  </a:extLst>
                </a:gridCol>
              </a:tblGrid>
              <a:tr h="27797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u="none" strike="noStrike" dirty="0">
                          <a:effectLst/>
                        </a:rPr>
                        <a:t>1</a:t>
                      </a:r>
                      <a:endParaRPr lang="it-IT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u="none" strike="noStrike" dirty="0">
                          <a:effectLst/>
                        </a:rPr>
                        <a:t>Altro</a:t>
                      </a:r>
                      <a:endParaRPr lang="it-IT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1,4%</a:t>
                      </a:r>
                      <a:endParaRPr lang="it-IT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5355736"/>
                  </a:ext>
                </a:extLst>
              </a:tr>
              <a:tr h="27797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u="none" strike="noStrike" dirty="0">
                          <a:effectLst/>
                        </a:rPr>
                        <a:t>1</a:t>
                      </a:r>
                      <a:endParaRPr lang="it-IT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u="none" strike="noStrike" dirty="0">
                          <a:effectLst/>
                        </a:rPr>
                        <a:t>Diffida</a:t>
                      </a:r>
                      <a:endParaRPr lang="it-IT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1,4%</a:t>
                      </a:r>
                    </a:p>
                    <a:p>
                      <a:pPr algn="ctr" fontAlgn="ctr"/>
                      <a:endParaRPr lang="it-IT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8548990"/>
                  </a:ext>
                </a:extLst>
              </a:tr>
              <a:tr h="27797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u="none" strike="noStrike">
                          <a:effectLst/>
                        </a:rPr>
                        <a:t>1</a:t>
                      </a:r>
                      <a:endParaRPr lang="it-IT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u="none" strike="noStrike" dirty="0">
                          <a:effectLst/>
                        </a:rPr>
                        <a:t>Isolamento o chiusura, per un periodo di tempo appropriato di una parte delle attività dell’operatore</a:t>
                      </a:r>
                      <a:endParaRPr lang="it-IT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1,4%</a:t>
                      </a:r>
                    </a:p>
                    <a:p>
                      <a:pPr algn="ctr" fontAlgn="ctr"/>
                      <a:endParaRPr lang="it-IT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0560517"/>
                  </a:ext>
                </a:extLst>
              </a:tr>
              <a:tr h="27797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u="none" strike="noStrike">
                          <a:effectLst/>
                        </a:rPr>
                        <a:t>40</a:t>
                      </a:r>
                      <a:endParaRPr lang="it-IT" sz="2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u="none" strike="noStrike" dirty="0">
                          <a:effectLst/>
                        </a:rPr>
                        <a:t>Prescrizione</a:t>
                      </a:r>
                      <a:endParaRPr lang="it-IT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58,8%</a:t>
                      </a:r>
                      <a:endParaRPr lang="it-IT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202332626"/>
                  </a:ext>
                </a:extLst>
              </a:tr>
              <a:tr h="27797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u="none" strike="noStrike" dirty="0">
                          <a:effectLst/>
                        </a:rPr>
                        <a:t>8</a:t>
                      </a:r>
                      <a:endParaRPr lang="it-IT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u="none" strike="noStrike" dirty="0">
                          <a:effectLst/>
                        </a:rPr>
                        <a:t>Sanzione</a:t>
                      </a:r>
                      <a:endParaRPr lang="it-IT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4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11,7%</a:t>
                      </a:r>
                      <a:endParaRPr lang="it-IT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47673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078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/>
              <a:t>Pulizia - </a:t>
            </a:r>
            <a:r>
              <a:rPr lang="it-IT" b="1" dirty="0" smtClean="0"/>
              <a:t>Requisiti</a:t>
            </a:r>
            <a:endParaRPr lang="it-IT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1165054"/>
              </p:ext>
            </p:extLst>
          </p:nvPr>
        </p:nvGraphicFramePr>
        <p:xfrm>
          <a:off x="838200" y="1370648"/>
          <a:ext cx="10515600" cy="640080"/>
        </p:xfrm>
        <a:graphic>
          <a:graphicData uri="http://schemas.openxmlformats.org/drawingml/2006/table">
            <a:tbl>
              <a:tblPr/>
              <a:tblGrid>
                <a:gridCol w="2775857">
                  <a:extLst>
                    <a:ext uri="{9D8B030D-6E8A-4147-A177-3AD203B41FA5}">
                      <a16:colId xmlns:a16="http://schemas.microsoft.com/office/drawing/2014/main" val="3279018462"/>
                    </a:ext>
                  </a:extLst>
                </a:gridCol>
                <a:gridCol w="7739743">
                  <a:extLst>
                    <a:ext uri="{9D8B030D-6E8A-4147-A177-3AD203B41FA5}">
                      <a16:colId xmlns:a16="http://schemas.microsoft.com/office/drawing/2014/main" val="301093060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it-IT"/>
                        <a:t>Reg CE 852/2004 - All. 2 . Capitolo I - punto 1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Le strutture destinate agli alimenti devono </a:t>
                      </a:r>
                      <a:r>
                        <a:rPr lang="it-IT" dirty="0">
                          <a:solidFill>
                            <a:srgbClr val="C00000"/>
                          </a:solidFill>
                        </a:rPr>
                        <a:t>essere tenute pulite</a:t>
                      </a:r>
                      <a:r>
                        <a:rPr lang="it-IT" dirty="0"/>
                        <a:t>.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4803868"/>
                  </a:ext>
                </a:extLst>
              </a:tr>
            </a:tbl>
          </a:graphicData>
        </a:graphic>
      </p:graphicFrame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039180"/>
              </p:ext>
            </p:extLst>
          </p:nvPr>
        </p:nvGraphicFramePr>
        <p:xfrm>
          <a:off x="838200" y="2741614"/>
          <a:ext cx="10515600" cy="34061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61134">
                  <a:extLst>
                    <a:ext uri="{9D8B030D-6E8A-4147-A177-3AD203B41FA5}">
                      <a16:colId xmlns:a16="http://schemas.microsoft.com/office/drawing/2014/main" val="4228451573"/>
                    </a:ext>
                  </a:extLst>
                </a:gridCol>
                <a:gridCol w="4227233">
                  <a:extLst>
                    <a:ext uri="{9D8B030D-6E8A-4147-A177-3AD203B41FA5}">
                      <a16:colId xmlns:a16="http://schemas.microsoft.com/office/drawing/2014/main" val="1124841101"/>
                    </a:ext>
                  </a:extLst>
                </a:gridCol>
                <a:gridCol w="4227233">
                  <a:extLst>
                    <a:ext uri="{9D8B030D-6E8A-4147-A177-3AD203B41FA5}">
                      <a16:colId xmlns:a16="http://schemas.microsoft.com/office/drawing/2014/main" val="4018546940"/>
                    </a:ext>
                  </a:extLst>
                </a:gridCol>
              </a:tblGrid>
              <a:tr h="24880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u="none" strike="noStrike" dirty="0">
                          <a:effectLst/>
                        </a:rPr>
                        <a:t>2</a:t>
                      </a:r>
                      <a:endParaRPr lang="it-IT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u="none" strike="noStrike" dirty="0">
                          <a:effectLst/>
                        </a:rPr>
                        <a:t>Blocco Ufficiale</a:t>
                      </a:r>
                      <a:endParaRPr lang="it-IT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2,8%</a:t>
                      </a:r>
                      <a:endParaRPr lang="it-IT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4222424"/>
                  </a:ext>
                </a:extLst>
              </a:tr>
              <a:tr h="49323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u="none" strike="noStrike" dirty="0">
                          <a:effectLst/>
                        </a:rPr>
                        <a:t>2</a:t>
                      </a:r>
                      <a:endParaRPr lang="it-IT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u="none" strike="noStrike" dirty="0">
                          <a:effectLst/>
                        </a:rPr>
                        <a:t>Isolamento o chiusura, per un periodo di tempo appropriato, della totalità delle attività dell’operatore</a:t>
                      </a:r>
                      <a:endParaRPr lang="it-IT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2,8%</a:t>
                      </a:r>
                      <a:endParaRPr lang="it-IT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8442522"/>
                  </a:ext>
                </a:extLst>
              </a:tr>
              <a:tr h="49323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u="none" strike="noStrike">
                          <a:effectLst/>
                        </a:rPr>
                        <a:t>4</a:t>
                      </a:r>
                      <a:endParaRPr lang="it-IT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u="none" strike="noStrike" dirty="0">
                          <a:effectLst/>
                        </a:rPr>
                        <a:t>Isolamento o chiusura, per un periodo di tempo appropriato di una parte delle attività dell’operatore</a:t>
                      </a:r>
                      <a:endParaRPr lang="it-IT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5.6%</a:t>
                      </a:r>
                      <a:endParaRPr lang="it-IT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3082328"/>
                  </a:ext>
                </a:extLst>
              </a:tr>
              <a:tr h="24880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u="none" strike="noStrike">
                          <a:effectLst/>
                        </a:rPr>
                        <a:t>55</a:t>
                      </a:r>
                      <a:endParaRPr lang="it-IT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u="none" strike="noStrike" dirty="0">
                          <a:effectLst/>
                        </a:rPr>
                        <a:t>Prescrizione</a:t>
                      </a:r>
                      <a:endParaRPr lang="it-IT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80,8%</a:t>
                      </a:r>
                      <a:endParaRPr lang="it-IT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697532011"/>
                  </a:ext>
                </a:extLst>
              </a:tr>
              <a:tr h="24880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u="none" strike="noStrike" dirty="0">
                          <a:effectLst/>
                        </a:rPr>
                        <a:t>31</a:t>
                      </a:r>
                      <a:endParaRPr lang="it-IT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u="none" strike="noStrike" dirty="0">
                          <a:effectLst/>
                        </a:rPr>
                        <a:t>Sanzione</a:t>
                      </a:r>
                      <a:endParaRPr lang="it-IT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45,6%</a:t>
                      </a:r>
                      <a:endParaRPr lang="it-IT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6995882"/>
                  </a:ext>
                </a:extLst>
              </a:tr>
              <a:tr h="24880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u="none" strike="noStrike">
                          <a:effectLst/>
                        </a:rPr>
                        <a:t>3</a:t>
                      </a:r>
                      <a:endParaRPr lang="it-IT" sz="2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u="none" strike="noStrike" dirty="0">
                          <a:effectLst/>
                        </a:rPr>
                        <a:t>Sanzione amministrativa</a:t>
                      </a:r>
                      <a:endParaRPr lang="it-IT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4,3%</a:t>
                      </a:r>
                      <a:endParaRPr lang="it-IT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4524441"/>
                  </a:ext>
                </a:extLst>
              </a:tr>
              <a:tr h="24880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u="none" strike="noStrike" dirty="0">
                          <a:effectLst/>
                        </a:rPr>
                        <a:t>2</a:t>
                      </a:r>
                      <a:endParaRPr lang="it-IT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u="none" strike="noStrike" dirty="0">
                          <a:effectLst/>
                        </a:rPr>
                        <a:t>Sequestro</a:t>
                      </a:r>
                      <a:endParaRPr lang="it-IT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20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2,8%</a:t>
                      </a:r>
                      <a:endParaRPr lang="it-IT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113677"/>
                  </a:ext>
                </a:extLst>
              </a:tr>
            </a:tbl>
          </a:graphicData>
        </a:graphic>
      </p:graphicFrame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2447507"/>
              </p:ext>
            </p:extLst>
          </p:nvPr>
        </p:nvGraphicFramePr>
        <p:xfrm>
          <a:off x="838200" y="2056131"/>
          <a:ext cx="10515600" cy="640080"/>
        </p:xfrm>
        <a:graphic>
          <a:graphicData uri="http://schemas.openxmlformats.org/drawingml/2006/table">
            <a:tbl>
              <a:tblPr/>
              <a:tblGrid>
                <a:gridCol w="2810691">
                  <a:extLst>
                    <a:ext uri="{9D8B030D-6E8A-4147-A177-3AD203B41FA5}">
                      <a16:colId xmlns:a16="http://schemas.microsoft.com/office/drawing/2014/main" val="1847199760"/>
                    </a:ext>
                  </a:extLst>
                </a:gridCol>
                <a:gridCol w="7704909">
                  <a:extLst>
                    <a:ext uri="{9D8B030D-6E8A-4147-A177-3AD203B41FA5}">
                      <a16:colId xmlns:a16="http://schemas.microsoft.com/office/drawing/2014/main" val="35688465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it-IT"/>
                        <a:t>Reg CE 852/2004 - All. 2 . Capitolo I - punto 1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Le strutture destinate agli alimenti devono </a:t>
                      </a:r>
                      <a:r>
                        <a:rPr lang="it-IT" dirty="0">
                          <a:solidFill>
                            <a:srgbClr val="C00000"/>
                          </a:solidFill>
                        </a:rPr>
                        <a:t>essere sottoposte a manutenzione </a:t>
                      </a:r>
                      <a:r>
                        <a:rPr lang="it-IT" dirty="0"/>
                        <a:t>e tenute in buone condizioni.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76962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477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Conclusioni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Buona la conoscenza del software e del suo utilizzo in fase di caricamento</a:t>
            </a:r>
          </a:p>
          <a:p>
            <a:r>
              <a:rPr lang="it-IT" dirty="0" smtClean="0"/>
              <a:t>Tutti hanno identificatole aree di non conformità</a:t>
            </a:r>
          </a:p>
          <a:p>
            <a:r>
              <a:rPr lang="it-IT" dirty="0" smtClean="0"/>
              <a:t>La valutazione del grado di non conformità non è stata costante in tutti gli operatori</a:t>
            </a:r>
          </a:p>
          <a:p>
            <a:r>
              <a:rPr lang="it-IT" dirty="0" smtClean="0"/>
              <a:t>Ripetizione, nel corso del 2026, della formazione su ambiti specifici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6918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it-IT" dirty="0" smtClean="0"/>
          </a:p>
          <a:p>
            <a:pPr marL="0" indent="0" algn="ctr">
              <a:buNone/>
            </a:pPr>
            <a:r>
              <a:rPr lang="it-IT" sz="5400" dirty="0" smtClean="0"/>
              <a:t>Grazie per l’attenzione</a:t>
            </a:r>
            <a:endParaRPr lang="it-IT" sz="5400" dirty="0"/>
          </a:p>
        </p:txBody>
      </p:sp>
    </p:spTree>
    <p:extLst>
      <p:ext uri="{BB962C8B-B14F-4D97-AF65-F5344CB8AC3E}">
        <p14:creationId xmlns:p14="http://schemas.microsoft.com/office/powerpoint/2010/main" val="212241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GISA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smtClean="0"/>
              <a:t>Strumento di programmazione gestione e rendicontazione, con funzionalità diverse, dei Dipartimenti di Prevenzione delle Aziende Sanitare della Regione Friuli Venezia Giulia per le aree:</a:t>
            </a:r>
          </a:p>
          <a:p>
            <a:r>
              <a:rPr lang="it-IT" dirty="0" smtClean="0"/>
              <a:t>Sicurezza alimentare(2024)</a:t>
            </a:r>
          </a:p>
          <a:p>
            <a:r>
              <a:rPr lang="it-IT" dirty="0" smtClean="0"/>
              <a:t>Sanità pubblica veterinaria (2025)</a:t>
            </a:r>
          </a:p>
          <a:p>
            <a:r>
              <a:rPr lang="it-IT" dirty="0" smtClean="0"/>
              <a:t>Igiene degli allevamenti e delle produzioni (2025)</a:t>
            </a:r>
          </a:p>
          <a:p>
            <a:r>
              <a:rPr lang="it-IT" dirty="0" smtClean="0"/>
              <a:t>Igiene pubblica (a partire dal 01/01/2026)</a:t>
            </a:r>
          </a:p>
          <a:p>
            <a:pPr marL="0" indent="0">
              <a:buNone/>
            </a:pPr>
            <a:r>
              <a:rPr lang="it-IT" dirty="0" smtClean="0"/>
              <a:t>Attualmente sono censiti come utilizzatori più di 250 operatori dei Dipartimenti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0947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SIMULATORE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Formazione degli </a:t>
            </a:r>
            <a:r>
              <a:rPr lang="it-IT" dirty="0" smtClean="0"/>
              <a:t>operatori</a:t>
            </a:r>
          </a:p>
          <a:p>
            <a:pPr lvl="1"/>
            <a:r>
              <a:rPr lang="it-IT" dirty="0" smtClean="0"/>
              <a:t>Tasso di turn over elevato</a:t>
            </a:r>
          </a:p>
          <a:p>
            <a:pPr lvl="1"/>
            <a:r>
              <a:rPr lang="it-IT" dirty="0" smtClean="0"/>
              <a:t>Formazione sull’utilizzo del sistema da parte degli operatori</a:t>
            </a:r>
            <a:endParaRPr lang="it-IT" dirty="0"/>
          </a:p>
          <a:p>
            <a:r>
              <a:rPr lang="it-IT" dirty="0" smtClean="0"/>
              <a:t>Omogeneizzare i comportamenti </a:t>
            </a:r>
          </a:p>
          <a:p>
            <a:pPr lvl="1"/>
            <a:r>
              <a:rPr lang="it-IT" dirty="0" smtClean="0"/>
              <a:t>Applicare la norma nello stesso modo</a:t>
            </a:r>
          </a:p>
          <a:p>
            <a:pPr lvl="1"/>
            <a:r>
              <a:rPr lang="it-IT" dirty="0" smtClean="0"/>
              <a:t>Valutare in  modo simile le stesse condizioni proposte</a:t>
            </a:r>
          </a:p>
        </p:txBody>
      </p:sp>
    </p:spTree>
    <p:extLst>
      <p:ext uri="{BB962C8B-B14F-4D97-AF65-F5344CB8AC3E}">
        <p14:creationId xmlns:p14="http://schemas.microsoft.com/office/powerpoint/2010/main" val="188305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SIMULATORE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Prima sperimentazione del simulatore nel 2022 applicata al settore lattiero caseario.</a:t>
            </a:r>
          </a:p>
          <a:p>
            <a:r>
              <a:rPr lang="it-IT" dirty="0" smtClean="0"/>
              <a:t>Erano coinvolti solo operatori del Servizio Veterinario e basata sul Manuale di buone prassi igieniche.</a:t>
            </a:r>
          </a:p>
          <a:p>
            <a:r>
              <a:rPr lang="it-IT" dirty="0" smtClean="0"/>
              <a:t>Proposti due eventi con evidente miglioramento dei risultati ottenuti.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9647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SIMULATORE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Abbiamo realizzato un evento </a:t>
            </a:r>
            <a:r>
              <a:rPr lang="it-IT" dirty="0"/>
              <a:t>da remoto in </a:t>
            </a:r>
            <a:r>
              <a:rPr lang="it-IT" dirty="0" smtClean="0"/>
              <a:t>tre edizioni che ha coinvolto 68 operatori di Sicurezza Alimentare</a:t>
            </a:r>
          </a:p>
          <a:p>
            <a:r>
              <a:rPr lang="it-IT" dirty="0" smtClean="0"/>
              <a:t>Proposto un caso studio</a:t>
            </a:r>
          </a:p>
          <a:p>
            <a:pPr lvl="1"/>
            <a:r>
              <a:rPr lang="it-IT" dirty="0" smtClean="0"/>
              <a:t>1 NC (non conformità maggiore)</a:t>
            </a:r>
          </a:p>
          <a:p>
            <a:pPr lvl="1"/>
            <a:r>
              <a:rPr lang="it-IT" dirty="0"/>
              <a:t>2</a:t>
            </a:r>
            <a:r>
              <a:rPr lang="it-IT" dirty="0" smtClean="0"/>
              <a:t> </a:t>
            </a:r>
            <a:r>
              <a:rPr lang="it-IT" dirty="0" err="1" smtClean="0"/>
              <a:t>nc</a:t>
            </a:r>
            <a:r>
              <a:rPr lang="it-IT" dirty="0" smtClean="0"/>
              <a:t> (non conformità minore)</a:t>
            </a:r>
          </a:p>
          <a:p>
            <a:r>
              <a:rPr lang="it-IT" dirty="0" smtClean="0"/>
              <a:t>Richiesto di caricare un Controllo Ufficiale </a:t>
            </a:r>
          </a:p>
          <a:p>
            <a:r>
              <a:rPr lang="it-IT" dirty="0" smtClean="0"/>
              <a:t>Valutazione dei risultati del caricamento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05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946" y="1806911"/>
            <a:ext cx="2636613" cy="3515484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39897" y="2246347"/>
            <a:ext cx="3515485" cy="2636614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33049" y="2259445"/>
            <a:ext cx="3500515" cy="2625386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9277552" y="1806911"/>
            <a:ext cx="2636613" cy="351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38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065" y="309464"/>
            <a:ext cx="11953702" cy="586749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6807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107" y="332317"/>
            <a:ext cx="11958660" cy="584464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4042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691" y="265770"/>
            <a:ext cx="11937075" cy="588429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Rettangolo 2"/>
          <p:cNvSpPr/>
          <p:nvPr/>
        </p:nvSpPr>
        <p:spPr>
          <a:xfrm>
            <a:off x="6293224" y="502024"/>
            <a:ext cx="1649505" cy="303007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613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</TotalTime>
  <Words>535</Words>
  <Application>Microsoft Office PowerPoint</Application>
  <PresentationFormat>Widescreen</PresentationFormat>
  <Paragraphs>91</Paragraphs>
  <Slides>19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Tema di Office</vt:lpstr>
      <vt:lpstr>Armonizzazione dei controlli e sistema informatico l’esperienza del simulatore</vt:lpstr>
      <vt:lpstr>GISA</vt:lpstr>
      <vt:lpstr>SIMULATORE</vt:lpstr>
      <vt:lpstr>SIMULATORE</vt:lpstr>
      <vt:lpstr>SIMULATORE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Pulizia - Requisiti</vt:lpstr>
      <vt:lpstr>Pulizia - Requisiti</vt:lpstr>
      <vt:lpstr>Conclusioni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Poli Ivan</dc:creator>
  <cp:lastModifiedBy>Poli Ivan</cp:lastModifiedBy>
  <cp:revision>38</cp:revision>
  <dcterms:created xsi:type="dcterms:W3CDTF">2025-11-24T07:22:54Z</dcterms:created>
  <dcterms:modified xsi:type="dcterms:W3CDTF">2025-11-25T07:01:08Z</dcterms:modified>
</cp:coreProperties>
</file>